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63"/>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22" r:id="rId58"/>
    <p:sldId id="323" r:id="rId59"/>
    <p:sldId id="324" r:id="rId60"/>
    <p:sldId id="325" r:id="rId61"/>
    <p:sldId id="326" r:id="rId62"/>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08"/>
    <p:restoredTop sz="94610"/>
  </p:normalViewPr>
  <p:slideViewPr>
    <p:cSldViewPr snapToGrid="0" snapToObjects="1">
      <p:cViewPr varScale="1">
        <p:scale>
          <a:sx n="122" d="100"/>
          <a:sy n="122" d="100"/>
        </p:scale>
        <p:origin x="224" y="36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564684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61</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4.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5.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46.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47.xml"/><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8.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9.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0.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1.xml"/><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2.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3.xml"/><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4.xml"/><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5.xml"/><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6.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57.xml"/><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8.xml"/><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59.xml"/><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60.xml"/><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6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1E2761"/>
        </a:solidFill>
        <a:effectLst/>
      </p:bgPr>
    </p:bg>
    <p:spTree>
      <p:nvGrpSpPr>
        <p:cNvPr id="1" name=""/>
        <p:cNvGrpSpPr/>
        <p:nvPr/>
      </p:nvGrpSpPr>
      <p:grpSpPr>
        <a:xfrm>
          <a:off x="0" y="0"/>
          <a:ext cx="0" cy="0"/>
          <a:chOff x="0" y="0"/>
          <a:chExt cx="0" cy="0"/>
        </a:xfrm>
      </p:grpSpPr>
      <p:sp>
        <p:nvSpPr>
          <p:cNvPr id="2" name="Shape 0"/>
          <p:cNvSpPr/>
          <p:nvPr/>
        </p:nvSpPr>
        <p:spPr>
          <a:xfrm>
            <a:off x="1528420" y="393192"/>
            <a:ext cx="1453896" cy="1453896"/>
          </a:xfrm>
          <a:prstGeom prst="ellipse">
            <a:avLst/>
          </a:prstGeom>
          <a:solidFill>
            <a:srgbClr val="FFFFFF"/>
          </a:solidFill>
          <a:ln w="12700">
            <a:solidFill>
              <a:srgbClr val="FFFFFF"/>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1638148" y="502920"/>
            <a:ext cx="1234440" cy="1234440"/>
          </a:xfrm>
          <a:prstGeom prst="rect">
            <a:avLst/>
          </a:prstGeom>
        </p:spPr>
      </p:pic>
      <p:sp>
        <p:nvSpPr>
          <p:cNvPr id="4" name="Shape 1"/>
          <p:cNvSpPr/>
          <p:nvPr/>
        </p:nvSpPr>
        <p:spPr>
          <a:xfrm>
            <a:off x="5368900" y="393192"/>
            <a:ext cx="1453896" cy="1453896"/>
          </a:xfrm>
          <a:prstGeom prst="ellipse">
            <a:avLst/>
          </a:prstGeom>
          <a:solidFill>
            <a:srgbClr val="FFFFFF"/>
          </a:solidFill>
          <a:ln w="12700">
            <a:solidFill>
              <a:srgbClr val="FFFFFF"/>
            </a:solidFill>
            <a:prstDash val="solid"/>
          </a:ln>
        </p:spPr>
        <p:txBody>
          <a:bodyPr/>
          <a:lstStyle/>
          <a:p>
            <a:endParaRPr lang="tr-TR"/>
          </a:p>
        </p:txBody>
      </p:sp>
      <p:pic>
        <p:nvPicPr>
          <p:cNvPr id="5" name="Image 1" descr="preencoded.png"/>
          <p:cNvPicPr>
            <a:picLocks noChangeAspect="1"/>
          </p:cNvPicPr>
          <p:nvPr/>
        </p:nvPicPr>
        <p:blipFill>
          <a:blip r:embed="rId4"/>
          <a:stretch>
            <a:fillRect/>
          </a:stretch>
        </p:blipFill>
        <p:spPr>
          <a:xfrm>
            <a:off x="5478628" y="502920"/>
            <a:ext cx="1234440" cy="1234440"/>
          </a:xfrm>
          <a:prstGeom prst="rect">
            <a:avLst/>
          </a:prstGeom>
        </p:spPr>
      </p:pic>
      <p:sp>
        <p:nvSpPr>
          <p:cNvPr id="6" name="Shape 2"/>
          <p:cNvSpPr/>
          <p:nvPr/>
        </p:nvSpPr>
        <p:spPr>
          <a:xfrm>
            <a:off x="9209380" y="393192"/>
            <a:ext cx="1453896" cy="1453896"/>
          </a:xfrm>
          <a:prstGeom prst="ellipse">
            <a:avLst/>
          </a:prstGeom>
          <a:solidFill>
            <a:srgbClr val="FFFFFF"/>
          </a:solidFill>
          <a:ln w="12700">
            <a:solidFill>
              <a:srgbClr val="FFFFFF"/>
            </a:solidFill>
            <a:prstDash val="solid"/>
          </a:ln>
        </p:spPr>
        <p:txBody>
          <a:bodyPr/>
          <a:lstStyle/>
          <a:p>
            <a:endParaRPr lang="tr-TR"/>
          </a:p>
        </p:txBody>
      </p:sp>
      <p:pic>
        <p:nvPicPr>
          <p:cNvPr id="7" name="Image 2" descr="preencoded.png"/>
          <p:cNvPicPr>
            <a:picLocks noChangeAspect="1"/>
          </p:cNvPicPr>
          <p:nvPr/>
        </p:nvPicPr>
        <p:blipFill>
          <a:blip r:embed="rId5"/>
          <a:stretch>
            <a:fillRect/>
          </a:stretch>
        </p:blipFill>
        <p:spPr>
          <a:xfrm>
            <a:off x="9319108" y="502920"/>
            <a:ext cx="1234440" cy="1234440"/>
          </a:xfrm>
          <a:prstGeom prst="rect">
            <a:avLst/>
          </a:prstGeom>
        </p:spPr>
      </p:pic>
      <p:sp>
        <p:nvSpPr>
          <p:cNvPr id="8" name="Text 3"/>
          <p:cNvSpPr txBox="1"/>
          <p:nvPr/>
        </p:nvSpPr>
        <p:spPr>
          <a:xfrm>
            <a:off x="457200" y="2331720"/>
            <a:ext cx="11277295" cy="822960"/>
          </a:xfrm>
          <a:prstGeom prst="rect">
            <a:avLst/>
          </a:prstGeom>
          <a:noFill/>
          <a:ln/>
        </p:spPr>
        <p:txBody>
          <a:bodyPr wrap="square" rtlCol="0" anchor="ctr">
            <a:normAutofit/>
          </a:bodyPr>
          <a:lstStyle/>
          <a:p>
            <a:pPr marL="0" indent="0" algn="ctr">
              <a:buNone/>
            </a:pPr>
            <a:r>
              <a:rPr lang="en-US" sz="4000" b="1" dirty="0">
                <a:solidFill>
                  <a:srgbClr val="FFFFFF"/>
                </a:solidFill>
                <a:latin typeface="Cambria" pitchFamily="34" charset="0"/>
                <a:ea typeface="Cambria" pitchFamily="34" charset="-122"/>
                <a:cs typeface="Cambria" pitchFamily="34" charset="-120"/>
              </a:rPr>
              <a:t>Yükseköğretimde Soruşturma Süreçleri</a:t>
            </a:r>
            <a:endParaRPr lang="en-US" sz="4000" dirty="0"/>
          </a:p>
        </p:txBody>
      </p:sp>
      <p:sp>
        <p:nvSpPr>
          <p:cNvPr id="9" name="Text 4"/>
          <p:cNvSpPr txBox="1"/>
          <p:nvPr/>
        </p:nvSpPr>
        <p:spPr>
          <a:xfrm>
            <a:off x="1371600" y="3200400"/>
            <a:ext cx="9448495" cy="640080"/>
          </a:xfrm>
          <a:prstGeom prst="rect">
            <a:avLst/>
          </a:prstGeom>
          <a:noFill/>
          <a:ln/>
        </p:spPr>
        <p:txBody>
          <a:bodyPr wrap="square" rtlCol="0" anchor="ctr"/>
          <a:lstStyle/>
          <a:p>
            <a:pPr marL="0" indent="0" algn="ctr">
              <a:buNone/>
            </a:pPr>
            <a:r>
              <a:rPr lang="en-US" sz="1500" dirty="0">
                <a:solidFill>
                  <a:srgbClr val="CADCFC"/>
                </a:solidFill>
                <a:latin typeface="Calibri" pitchFamily="34" charset="0"/>
                <a:ea typeface="Calibri" pitchFamily="34" charset="-122"/>
                <a:cs typeface="Calibri" pitchFamily="34" charset="-120"/>
              </a:rPr>
              <a:t>Öğrenci Disiplini · Akademik Personel Disiplini · İdari Personel Disiplini · Kamu Görevlisi Ceza Soruşturması (İzin) Süreci</a:t>
            </a:r>
            <a:endParaRPr lang="en-US" sz="1500" dirty="0"/>
          </a:p>
        </p:txBody>
      </p:sp>
      <p:sp>
        <p:nvSpPr>
          <p:cNvPr id="10" name="Shape 5"/>
          <p:cNvSpPr/>
          <p:nvPr/>
        </p:nvSpPr>
        <p:spPr>
          <a:xfrm>
            <a:off x="5547208" y="4069080"/>
            <a:ext cx="1097280" cy="0"/>
          </a:xfrm>
          <a:prstGeom prst="line">
            <a:avLst/>
          </a:prstGeom>
          <a:noFill/>
          <a:ln w="12700">
            <a:solidFill>
              <a:srgbClr val="8A97C4"/>
            </a:solidFill>
            <a:prstDash val="solid"/>
          </a:ln>
        </p:spPr>
        <p:txBody>
          <a:bodyPr/>
          <a:lstStyle/>
          <a:p>
            <a:endParaRPr lang="tr-TR"/>
          </a:p>
        </p:txBody>
      </p:sp>
      <p:sp>
        <p:nvSpPr>
          <p:cNvPr id="11" name="Text 6"/>
          <p:cNvSpPr txBox="1"/>
          <p:nvPr/>
        </p:nvSpPr>
        <p:spPr>
          <a:xfrm>
            <a:off x="914400" y="4251960"/>
            <a:ext cx="10362895" cy="822960"/>
          </a:xfrm>
          <a:prstGeom prst="rect">
            <a:avLst/>
          </a:prstGeom>
          <a:noFill/>
          <a:ln/>
        </p:spPr>
        <p:txBody>
          <a:bodyPr wrap="square" rtlCol="0" anchor="ctr"/>
          <a:lstStyle/>
          <a:p>
            <a:pPr marL="0" indent="0" algn="ctr">
              <a:buNone/>
            </a:pPr>
            <a:r>
              <a:rPr lang="en-US" sz="1100" kern="0" spc="300" dirty="0">
                <a:solidFill>
                  <a:srgbClr val="8A97C4"/>
                </a:solidFill>
                <a:latin typeface="Calibri" pitchFamily="34" charset="0"/>
                <a:ea typeface="Calibri" pitchFamily="34" charset="-122"/>
                <a:cs typeface="Calibri" pitchFamily="34" charset="-120"/>
              </a:rPr>
              <a:t>Eğitimciler</a:t>
            </a:r>
            <a:endParaRPr lang="en-US" sz="1100" dirty="0"/>
          </a:p>
          <a:p>
            <a:pPr marL="0" indent="0" algn="ctr">
              <a:buNone/>
            </a:pPr>
            <a:r>
              <a:rPr lang="en-US" sz="1700" b="1" dirty="0">
                <a:solidFill>
                  <a:srgbClr val="FFFFFF"/>
                </a:solidFill>
                <a:latin typeface="Calibri" pitchFamily="34" charset="0"/>
                <a:ea typeface="Calibri" pitchFamily="34" charset="-122"/>
                <a:cs typeface="Calibri" pitchFamily="34" charset="-120"/>
              </a:rPr>
              <a:t>Dr. Öğr. Üyesi Emre Soyer  ·  Dr. Aykut Purde</a:t>
            </a:r>
            <a:endParaRPr lang="en-US" sz="1100" dirty="0"/>
          </a:p>
        </p:txBody>
      </p:sp>
      <p:sp>
        <p:nvSpPr>
          <p:cNvPr id="12" name="Text 7"/>
          <p:cNvSpPr txBox="1"/>
          <p:nvPr/>
        </p:nvSpPr>
        <p:spPr>
          <a:xfrm>
            <a:off x="914400" y="5669280"/>
            <a:ext cx="10362895" cy="365760"/>
          </a:xfrm>
          <a:prstGeom prst="rect">
            <a:avLst/>
          </a:prstGeom>
          <a:noFill/>
          <a:ln/>
        </p:spPr>
        <p:txBody>
          <a:bodyPr wrap="square" rtlCol="0" anchor="ctr"/>
          <a:lstStyle/>
          <a:p>
            <a:pPr marL="0" indent="0" algn="ctr">
              <a:buNone/>
            </a:pPr>
            <a:r>
              <a:rPr lang="en-US" sz="1100" dirty="0">
                <a:solidFill>
                  <a:srgbClr val="8A97C4"/>
                </a:solidFill>
                <a:latin typeface="Calibri" pitchFamily="34" charset="0"/>
                <a:ea typeface="Calibri" pitchFamily="34" charset="-122"/>
                <a:cs typeface="Calibri" pitchFamily="34" charset="-120"/>
              </a:rPr>
              <a:t>2547 sayılı Yükseköğretim Kanunu — madde 53, 53/A–53/G ve 54 · 657 sayılı Devlet Memurları Kanunu · Devlet Memurları Disiplin Yönetmeliği · 4483 sayılı Kanun</a:t>
            </a:r>
            <a:endParaRPr lang="en-US" sz="11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457200" y="411480"/>
            <a:ext cx="566928" cy="566928"/>
          </a:xfrm>
          <a:prstGeom prst="ellipse">
            <a:avLst/>
          </a:prstGeom>
          <a:solidFill>
            <a:srgbClr val="1E2761"/>
          </a:solidFill>
          <a:ln w="12700">
            <a:solidFill>
              <a:srgbClr val="1E2761"/>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603504" y="557784"/>
            <a:ext cx="274320" cy="274320"/>
          </a:xfrm>
          <a:prstGeom prst="rect">
            <a:avLst/>
          </a:prstGeom>
        </p:spPr>
      </p:pic>
      <p:sp>
        <p:nvSpPr>
          <p:cNvPr id="4" name="Text 1"/>
          <p:cNvSpPr txBox="1"/>
          <p:nvPr/>
        </p:nvSpPr>
        <p:spPr>
          <a:xfrm>
            <a:off x="1188720" y="347472"/>
            <a:ext cx="7315200" cy="274320"/>
          </a:xfrm>
          <a:prstGeom prst="rect">
            <a:avLst/>
          </a:prstGeom>
          <a:noFill/>
          <a:ln/>
        </p:spPr>
        <p:txBody>
          <a:bodyPr wrap="square" lIns="0" tIns="0" rIns="0" bIns="0" rtlCol="0" anchor="ctr"/>
          <a:lstStyle/>
          <a:p>
            <a:pPr marL="0" indent="0">
              <a:buNone/>
            </a:pPr>
            <a:r>
              <a:rPr lang="en-US" sz="1000" kern="0" spc="300" dirty="0">
                <a:solidFill>
                  <a:srgbClr val="5B6B8C"/>
                </a:solidFill>
                <a:latin typeface="Calibri" pitchFamily="34" charset="0"/>
                <a:ea typeface="Calibri" pitchFamily="34" charset="-122"/>
                <a:cs typeface="Calibri" pitchFamily="34" charset="-120"/>
              </a:rPr>
              <a:t>GİRİŞ</a:t>
            </a:r>
            <a:endParaRPr lang="en-US" sz="1000" dirty="0"/>
          </a:p>
        </p:txBody>
      </p:sp>
      <p:sp>
        <p:nvSpPr>
          <p:cNvPr id="5" name="Text 2"/>
          <p:cNvSpPr txBox="1"/>
          <p:nvPr/>
        </p:nvSpPr>
        <p:spPr>
          <a:xfrm>
            <a:off x="1188720" y="585216"/>
            <a:ext cx="9144000" cy="502920"/>
          </a:xfrm>
          <a:prstGeom prst="rect">
            <a:avLst/>
          </a:prstGeom>
          <a:noFill/>
          <a:ln/>
        </p:spPr>
        <p:txBody>
          <a:bodyPr wrap="square" lIns="0" tIns="0" rIns="0" bIns="0" rtlCol="0" anchor="t"/>
          <a:lstStyle/>
          <a:p>
            <a:pPr marL="0" indent="0">
              <a:buNone/>
            </a:pPr>
            <a:r>
              <a:rPr lang="en-US" sz="2400" b="1" dirty="0" err="1">
                <a:solidFill>
                  <a:srgbClr val="1E2761"/>
                </a:solidFill>
                <a:latin typeface="Cambria" pitchFamily="34" charset="0"/>
                <a:ea typeface="Cambria" pitchFamily="34" charset="-122"/>
                <a:cs typeface="Cambria" pitchFamily="34" charset="-120"/>
              </a:rPr>
              <a:t>Soruşturma</a:t>
            </a:r>
            <a:r>
              <a:rPr lang="en-US" sz="2400" b="1" dirty="0">
                <a:solidFill>
                  <a:srgbClr val="1E2761"/>
                </a:solidFill>
                <a:latin typeface="Cambria" pitchFamily="34" charset="0"/>
                <a:ea typeface="Cambria" pitchFamily="34" charset="-122"/>
                <a:cs typeface="Cambria" pitchFamily="34" charset="-120"/>
              </a:rPr>
              <a:t> </a:t>
            </a:r>
            <a:r>
              <a:rPr lang="en-US" sz="2400" b="1" dirty="0" err="1">
                <a:solidFill>
                  <a:srgbClr val="1E2761"/>
                </a:solidFill>
                <a:latin typeface="Cambria" pitchFamily="34" charset="0"/>
                <a:ea typeface="Cambria" pitchFamily="34" charset="-122"/>
                <a:cs typeface="Cambria" pitchFamily="34" charset="-120"/>
              </a:rPr>
              <a:t>Türleri</a:t>
            </a:r>
            <a:endParaRPr lang="en-US" sz="2400" dirty="0"/>
          </a:p>
        </p:txBody>
      </p:sp>
      <p:sp>
        <p:nvSpPr>
          <p:cNvPr id="6" name="Shape 3"/>
          <p:cNvSpPr/>
          <p:nvPr/>
        </p:nvSpPr>
        <p:spPr>
          <a:xfrm>
            <a:off x="457200" y="5367528"/>
            <a:ext cx="11277295" cy="896112"/>
          </a:xfrm>
          <a:prstGeom prst="rect">
            <a:avLst/>
          </a:prstGeom>
          <a:solidFill>
            <a:srgbClr val="F3F0E6"/>
          </a:solidFill>
          <a:ln w="12700">
            <a:solidFill>
              <a:srgbClr val="F3F0E6"/>
            </a:solidFill>
            <a:prstDash val="solid"/>
          </a:ln>
        </p:spPr>
        <p:txBody>
          <a:bodyPr/>
          <a:lstStyle/>
          <a:p>
            <a:endParaRPr lang="tr-TR"/>
          </a:p>
        </p:txBody>
      </p:sp>
      <p:sp>
        <p:nvSpPr>
          <p:cNvPr id="7" name="Text 4"/>
          <p:cNvSpPr txBox="1"/>
          <p:nvPr/>
        </p:nvSpPr>
        <p:spPr>
          <a:xfrm>
            <a:off x="640080" y="5413248"/>
            <a:ext cx="10911535" cy="804672"/>
          </a:xfrm>
          <a:prstGeom prst="rect">
            <a:avLst/>
          </a:prstGeom>
          <a:noFill/>
          <a:ln/>
        </p:spPr>
        <p:txBody>
          <a:bodyPr wrap="square" lIns="0" tIns="0" rIns="0" bIns="0" rtlCol="0" anchor="ctr"/>
          <a:lstStyle/>
          <a:p>
            <a:pPr marL="0" indent="0">
              <a:buNone/>
            </a:pPr>
            <a:r>
              <a:rPr lang="en-US" sz="1100" i="1" dirty="0">
                <a:solidFill>
                  <a:srgbClr val="4A3F1A"/>
                </a:solidFill>
                <a:latin typeface="Calibri" pitchFamily="34" charset="0"/>
                <a:ea typeface="Calibri" pitchFamily="34" charset="-122"/>
                <a:cs typeface="Calibri" pitchFamily="34" charset="-120"/>
              </a:rPr>
              <a:t>Öğretim elemanları dışında iş sözleşmesiyle çalışan personel 22/5/2003 tarihli ve 4857 sayılı İş Kanunu ve iş sözleşmesi veya toplu iş sözleşmesine tabidir. Memurlar hakkında ise 657 sayılı Devlet Memurları Kanununun 125 inci maddesi uygulanır.</a:t>
            </a:r>
            <a:endParaRPr lang="en-US" sz="1100" dirty="0"/>
          </a:p>
          <a:p>
            <a:pPr marL="0" indent="0">
              <a:buNone/>
            </a:pPr>
            <a:r>
              <a:rPr lang="en-US" sz="900" b="1" dirty="0">
                <a:solidFill>
                  <a:srgbClr val="8C7A3D"/>
                </a:solidFill>
                <a:latin typeface="Calibri" pitchFamily="34" charset="0"/>
                <a:ea typeface="Calibri" pitchFamily="34" charset="-122"/>
                <a:cs typeface="Calibri" pitchFamily="34" charset="-120"/>
              </a:rPr>
              <a:t>2547 sayılı Kanun, madde 53/b</a:t>
            </a:r>
            <a:endParaRPr lang="en-US" sz="1100" dirty="0"/>
          </a:p>
        </p:txBody>
      </p:sp>
      <p:sp>
        <p:nvSpPr>
          <p:cNvPr id="8" name="Text 5"/>
          <p:cNvSpPr txBox="1"/>
          <p:nvPr/>
        </p:nvSpPr>
        <p:spPr>
          <a:xfrm>
            <a:off x="457200" y="1280160"/>
            <a:ext cx="11277295" cy="3950208"/>
          </a:xfrm>
          <a:prstGeom prst="rect">
            <a:avLst/>
          </a:prstGeom>
          <a:noFill/>
          <a:ln/>
        </p:spPr>
        <p:txBody>
          <a:bodyPr wrap="square" lIns="0" tIns="0" rIns="0" bIns="0" rtlCol="0" anchor="t"/>
          <a:lstStyle/>
          <a:p>
            <a:pPr marL="0" indent="0">
              <a:lnSpc>
                <a:spcPct val="108000"/>
              </a:lnSpc>
              <a:spcAft>
                <a:spcPts val="700"/>
              </a:spcAft>
              <a:buNone/>
            </a:pPr>
            <a:r>
              <a:rPr lang="en-US" sz="1400" dirty="0">
                <a:solidFill>
                  <a:srgbClr val="2A2E45"/>
                </a:solidFill>
                <a:latin typeface="Calibri" pitchFamily="34" charset="0"/>
                <a:ea typeface="Calibri" pitchFamily="34" charset="-122"/>
                <a:cs typeface="Calibri" pitchFamily="34" charset="-120"/>
              </a:rPr>
              <a:t>Yükseköğretim kurumlarında bir disiplin amirinin karşılaşabileceği soruşturma türleri tek bir kalıba sığmaz. Karşımızdaki kişinin öğrenci mi, öğretim elemanı mı, 657 sayılı Kanun'a tabi memur mu olduğuna ve iddia edilen fiilin yalnızca bir disiplin ihlali mi yoksa aynı zamanda bir suç mu oluşturduğuna göre uygulanacak kurallar, süreler, yetkili makamlar ve hatta soruşturmayı kimin yürütebileceği değişir. Bu sunum bu nedenle dört ayrı süreci ayrı ayrı ele almaktadır.</a:t>
            </a:r>
            <a:endParaRPr lang="en-US" sz="1400" dirty="0"/>
          </a:p>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Öğrenci disiplin süreci: </a:t>
            </a:r>
            <a:r>
              <a:rPr lang="en-US" sz="1400" dirty="0">
                <a:solidFill>
                  <a:srgbClr val="2A2E45"/>
                </a:solidFill>
                <a:latin typeface="Calibri" pitchFamily="34" charset="0"/>
                <a:ea typeface="Calibri" pitchFamily="34" charset="-122"/>
                <a:cs typeface="Calibri" pitchFamily="34" charset="-120"/>
              </a:rPr>
              <a:t>2547 sayılı Kanun'un 54. maddesinde on iki fıkra hâlinde, yönetmeliğe ihtiyaç bırakmayacak ayrıntıda düzenlenmiştir. Beş ceza kademesi, kendine özgü süreler ve üniversite yönetim kuruluna itiraz mekanizması vardır.</a:t>
            </a:r>
            <a:endParaRPr lang="en-US" sz="1400" dirty="0"/>
          </a:p>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Akademik personel disiplin süreci: </a:t>
            </a:r>
            <a:r>
              <a:rPr lang="en-US" sz="1400" dirty="0">
                <a:solidFill>
                  <a:srgbClr val="2A2E45"/>
                </a:solidFill>
                <a:latin typeface="Calibri" pitchFamily="34" charset="0"/>
                <a:ea typeface="Calibri" pitchFamily="34" charset="-122"/>
                <a:cs typeface="Calibri" pitchFamily="34" charset="-120"/>
              </a:rPr>
              <a:t>Öğretim elemanlarına uygulanacak cezalar ve bunları gerektiren fiiller 53. maddenin (b) fıkrasında; soruşturma usulü, ifade ve savunma hakkı, görevden uzaklaştırma, zamanaşımı, ceza verme yetkisi, temel ilkeler, kurullar, itiraz ve özlük dosyası ise 53/A ilâ 53/G maddelerinde yer alır.</a:t>
            </a:r>
            <a:endParaRPr lang="en-US" sz="1400" dirty="0"/>
          </a:p>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İdari personel disiplin süreci: </a:t>
            </a:r>
            <a:r>
              <a:rPr lang="en-US" sz="1400" dirty="0">
                <a:solidFill>
                  <a:srgbClr val="2A2E45"/>
                </a:solidFill>
                <a:latin typeface="Calibri" pitchFamily="34" charset="0"/>
                <a:ea typeface="Calibri" pitchFamily="34" charset="-122"/>
                <a:cs typeface="Calibri" pitchFamily="34" charset="-120"/>
              </a:rPr>
              <a:t>Üniversitelerde görev yapan memurlar için disiplin cezaları ve bunları gerektiren fiiller 657 sayılı Devlet Memurları Kanunu'nun 125. maddesinde sayılmıştır; soruşturma ve savunma usulünü Devlet Memurları Disiplin Yönetmeliği ayrıntılandırır; disiplin amirleri ve disiplin kurulları gibi kurumsal yapı ise 2547 sayılı Kanun'a göre belirlenir. Üç metnin birlikte okunması gerekir.</a:t>
            </a:r>
            <a:endParaRPr lang="en-US" sz="1400" dirty="0"/>
          </a:p>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Ceza soruşturması (izin) süreci: </a:t>
            </a:r>
            <a:r>
              <a:rPr lang="en-US" sz="1400" dirty="0">
                <a:solidFill>
                  <a:srgbClr val="2A2E45"/>
                </a:solidFill>
                <a:latin typeface="Calibri" pitchFamily="34" charset="0"/>
                <a:ea typeface="Calibri" pitchFamily="34" charset="-122"/>
                <a:cs typeface="Calibri" pitchFamily="34" charset="-120"/>
              </a:rPr>
              <a:t>Personelin görevi dolayısıyla ya da görevi sırasında işlediği ileri sürülen suçlarda Cumhuriyet savcılığı doğrudan soruşturma yapamaz; 53. maddenin (c) fıkrasındaki özel usul uygulanır. Bu, disiplin soruşturmasından tamamen ayrı bir yoldur ve çoğu zaman disiplin soruşturmasıyla aynı olaydan doğar.</a:t>
            </a:r>
            <a:endParaRPr lang="en-US" sz="1400" dirty="0"/>
          </a:p>
        </p:txBody>
      </p:sp>
      <p:sp>
        <p:nvSpPr>
          <p:cNvPr id="9" name="Text 6"/>
          <p:cNvSpPr txBox="1"/>
          <p:nvPr/>
        </p:nvSpPr>
        <p:spPr>
          <a:xfrm>
            <a:off x="457200" y="6446520"/>
            <a:ext cx="5486400" cy="274320"/>
          </a:xfrm>
          <a:prstGeom prst="rect">
            <a:avLst/>
          </a:prstGeom>
          <a:noFill/>
          <a:ln/>
        </p:spPr>
        <p:txBody>
          <a:bodyPr wrap="square" lIns="0" tIns="0" rIns="0" bIns="0" rtlCol="0" anchor="ctr"/>
          <a:lstStyle/>
          <a:p>
            <a:pPr marL="0" indent="0">
              <a:buNone/>
            </a:pPr>
            <a:r>
              <a:rPr lang="en-US" sz="900" dirty="0">
                <a:solidFill>
                  <a:srgbClr val="5B6B8C"/>
                </a:solidFill>
                <a:latin typeface="Calibri" pitchFamily="34" charset="0"/>
                <a:ea typeface="Calibri" pitchFamily="34" charset="-122"/>
                <a:cs typeface="Calibri" pitchFamily="34" charset="-120"/>
              </a:rPr>
              <a:t>Giriş</a:t>
            </a:r>
            <a:endParaRPr lang="en-US" sz="900" dirty="0"/>
          </a:p>
        </p:txBody>
      </p:sp>
      <p:sp>
        <p:nvSpPr>
          <p:cNvPr id="10" name="Text 7"/>
          <p:cNvSpPr txBox="1"/>
          <p:nvPr/>
        </p:nvSpPr>
        <p:spPr>
          <a:xfrm>
            <a:off x="10820095" y="6446520"/>
            <a:ext cx="914400" cy="274320"/>
          </a:xfrm>
          <a:prstGeom prst="rect">
            <a:avLst/>
          </a:prstGeom>
          <a:noFill/>
          <a:ln/>
        </p:spPr>
        <p:txBody>
          <a:bodyPr wrap="square" lIns="0" tIns="0" rIns="0" bIns="0" rtlCol="0" anchor="ctr"/>
          <a:lstStyle/>
          <a:p>
            <a:pPr marL="0" indent="0" algn="r">
              <a:buNone/>
            </a:pPr>
            <a:r>
              <a:rPr lang="en-US" sz="900" dirty="0">
                <a:solidFill>
                  <a:srgbClr val="5B6B8C"/>
                </a:solidFill>
                <a:latin typeface="Calibri" pitchFamily="34" charset="0"/>
                <a:ea typeface="Calibri" pitchFamily="34" charset="-122"/>
                <a:cs typeface="Calibri" pitchFamily="34" charset="-120"/>
              </a:rPr>
              <a:t>2</a:t>
            </a:r>
            <a:endParaRPr lang="en-US" sz="9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457200" y="411480"/>
            <a:ext cx="566928" cy="566928"/>
          </a:xfrm>
          <a:prstGeom prst="ellipse">
            <a:avLst/>
          </a:prstGeom>
          <a:solidFill>
            <a:srgbClr val="1E2761"/>
          </a:solidFill>
          <a:ln w="12700">
            <a:solidFill>
              <a:srgbClr val="1E2761"/>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603504" y="557784"/>
            <a:ext cx="274320" cy="274320"/>
          </a:xfrm>
          <a:prstGeom prst="rect">
            <a:avLst/>
          </a:prstGeom>
        </p:spPr>
      </p:pic>
      <p:sp>
        <p:nvSpPr>
          <p:cNvPr id="4" name="Text 1"/>
          <p:cNvSpPr txBox="1"/>
          <p:nvPr/>
        </p:nvSpPr>
        <p:spPr>
          <a:xfrm>
            <a:off x="1188720" y="347472"/>
            <a:ext cx="7315200" cy="274320"/>
          </a:xfrm>
          <a:prstGeom prst="rect">
            <a:avLst/>
          </a:prstGeom>
          <a:noFill/>
          <a:ln/>
        </p:spPr>
        <p:txBody>
          <a:bodyPr wrap="square" lIns="0" tIns="0" rIns="0" bIns="0" rtlCol="0" anchor="ctr"/>
          <a:lstStyle/>
          <a:p>
            <a:pPr marL="0" indent="0">
              <a:buNone/>
            </a:pPr>
            <a:r>
              <a:rPr lang="en-US" sz="1000" kern="0" spc="300" dirty="0">
                <a:solidFill>
                  <a:srgbClr val="5B6B8C"/>
                </a:solidFill>
                <a:latin typeface="Calibri" pitchFamily="34" charset="0"/>
                <a:ea typeface="Calibri" pitchFamily="34" charset="-122"/>
                <a:cs typeface="Calibri" pitchFamily="34" charset="-120"/>
              </a:rPr>
              <a:t>GİRİŞ</a:t>
            </a:r>
            <a:endParaRPr lang="en-US" sz="1000" dirty="0"/>
          </a:p>
        </p:txBody>
      </p:sp>
      <p:sp>
        <p:nvSpPr>
          <p:cNvPr id="5" name="Text 2"/>
          <p:cNvSpPr txBox="1"/>
          <p:nvPr/>
        </p:nvSpPr>
        <p:spPr>
          <a:xfrm>
            <a:off x="1188720" y="585216"/>
            <a:ext cx="9144000" cy="502920"/>
          </a:xfrm>
          <a:prstGeom prst="rect">
            <a:avLst/>
          </a:prstGeom>
          <a:noFill/>
          <a:ln/>
        </p:spPr>
        <p:txBody>
          <a:bodyPr wrap="square" lIns="0" tIns="0" rIns="0" bIns="0" rtlCol="0" anchor="t"/>
          <a:lstStyle/>
          <a:p>
            <a:pPr marL="0" indent="0">
              <a:buNone/>
            </a:pPr>
            <a:r>
              <a:rPr lang="en-US" sz="2400" b="1" dirty="0" err="1">
                <a:solidFill>
                  <a:srgbClr val="1E2761"/>
                </a:solidFill>
                <a:latin typeface="Cambria" pitchFamily="34" charset="0"/>
                <a:ea typeface="Cambria" pitchFamily="34" charset="-122"/>
                <a:cs typeface="Cambria" pitchFamily="34" charset="-120"/>
              </a:rPr>
              <a:t>Usulün</a:t>
            </a:r>
            <a:r>
              <a:rPr lang="en-US" sz="2400" b="1" dirty="0">
                <a:solidFill>
                  <a:srgbClr val="1E2761"/>
                </a:solidFill>
                <a:latin typeface="Cambria" pitchFamily="34" charset="0"/>
                <a:ea typeface="Cambria" pitchFamily="34" charset="-122"/>
                <a:cs typeface="Cambria" pitchFamily="34" charset="-120"/>
              </a:rPr>
              <a:t> </a:t>
            </a:r>
            <a:r>
              <a:rPr lang="en-US" sz="2400" b="1" dirty="0" err="1">
                <a:solidFill>
                  <a:srgbClr val="1E2761"/>
                </a:solidFill>
                <a:latin typeface="Cambria" pitchFamily="34" charset="0"/>
                <a:ea typeface="Cambria" pitchFamily="34" charset="-122"/>
                <a:cs typeface="Cambria" pitchFamily="34" charset="-120"/>
              </a:rPr>
              <a:t>Önemi</a:t>
            </a:r>
            <a:endParaRPr lang="en-US" sz="2400" dirty="0"/>
          </a:p>
        </p:txBody>
      </p:sp>
      <p:sp>
        <p:nvSpPr>
          <p:cNvPr id="6" name="Shape 3"/>
          <p:cNvSpPr/>
          <p:nvPr/>
        </p:nvSpPr>
        <p:spPr>
          <a:xfrm>
            <a:off x="10591495" y="457200"/>
            <a:ext cx="1143000" cy="329184"/>
          </a:xfrm>
          <a:prstGeom prst="roundRect">
            <a:avLst>
              <a:gd name="adj" fmla="val 16667"/>
            </a:avLst>
          </a:prstGeom>
          <a:solidFill>
            <a:srgbClr val="FBE9E9"/>
          </a:solidFill>
          <a:ln w="12700">
            <a:solidFill>
              <a:srgbClr val="FBE9E9"/>
            </a:solidFill>
            <a:prstDash val="solid"/>
          </a:ln>
        </p:spPr>
        <p:txBody>
          <a:bodyPr/>
          <a:lstStyle/>
          <a:p>
            <a:endParaRPr lang="tr-TR"/>
          </a:p>
        </p:txBody>
      </p:sp>
      <p:sp>
        <p:nvSpPr>
          <p:cNvPr id="7" name="Text 4"/>
          <p:cNvSpPr txBox="1"/>
          <p:nvPr/>
        </p:nvSpPr>
        <p:spPr>
          <a:xfrm>
            <a:off x="10591495" y="457200"/>
            <a:ext cx="1143000" cy="329184"/>
          </a:xfrm>
          <a:prstGeom prst="rect">
            <a:avLst/>
          </a:prstGeom>
          <a:noFill/>
          <a:ln/>
        </p:spPr>
        <p:txBody>
          <a:bodyPr wrap="square" lIns="0" tIns="0" rIns="0" bIns="0" rtlCol="0" anchor="ctr"/>
          <a:lstStyle/>
          <a:p>
            <a:pPr marL="0" indent="0" algn="ctr">
              <a:buNone/>
            </a:pPr>
            <a:r>
              <a:rPr lang="en-US" sz="900" b="1" kern="0" spc="200" dirty="0">
                <a:solidFill>
                  <a:srgbClr val="A63A3A"/>
                </a:solidFill>
                <a:latin typeface="Calibri" pitchFamily="34" charset="0"/>
                <a:ea typeface="Calibri" pitchFamily="34" charset="-122"/>
                <a:cs typeface="Calibri" pitchFamily="34" charset="-120"/>
              </a:rPr>
              <a:t>ÖNEMLİ</a:t>
            </a:r>
            <a:endParaRPr lang="en-US" sz="900" dirty="0"/>
          </a:p>
        </p:txBody>
      </p:sp>
      <p:sp>
        <p:nvSpPr>
          <p:cNvPr id="8" name="Text 5"/>
          <p:cNvSpPr txBox="1"/>
          <p:nvPr/>
        </p:nvSpPr>
        <p:spPr>
          <a:xfrm>
            <a:off x="457200" y="1280160"/>
            <a:ext cx="11277295" cy="4983480"/>
          </a:xfrm>
          <a:prstGeom prst="rect">
            <a:avLst/>
          </a:prstGeom>
          <a:noFill/>
          <a:ln/>
        </p:spPr>
        <p:txBody>
          <a:bodyPr wrap="square" lIns="0" tIns="0" rIns="0" bIns="0" rtlCol="0" anchor="t"/>
          <a:lstStyle/>
          <a:p>
            <a:pPr marL="0" indent="0">
              <a:lnSpc>
                <a:spcPct val="108000"/>
              </a:lnSpc>
              <a:spcAft>
                <a:spcPts val="700"/>
              </a:spcAft>
              <a:buNone/>
            </a:pPr>
            <a:r>
              <a:rPr lang="en-US" sz="1400" dirty="0">
                <a:solidFill>
                  <a:srgbClr val="2A2E45"/>
                </a:solidFill>
                <a:latin typeface="Calibri" pitchFamily="34" charset="0"/>
                <a:ea typeface="Calibri" pitchFamily="34" charset="-122"/>
                <a:cs typeface="Calibri" pitchFamily="34" charset="-120"/>
              </a:rPr>
              <a:t>Disiplin hukukunda idarenin haklı olması yetmez; haklı olduğunu usulüne uygun bir soruşturmayla ortaya koyması gerekir. İdare mahkemeleri disiplin cezalarını çoğunlukla fiilin işlenmediği gerekçesiyle değil, usul hatası gerekçesiyle iptal eder: savunma alınmamış ya da yedi günden kısa süre verilmiştir, soruşturmacı soruşturulandan alt unvanlıdır, zamanaşımı kaçırılmıştır, cezayı yetkisiz bir makam vermiştir, soruşturmacı disiplin kurulunda oy kullanmıştır veya bir alt ceza uygulanıp uygulanmayacağı hiç tartışılmamıştır. Bu hatalardan her biri tek başına iptal sebebidir ve fiil ne kadar ağır olsa da ceza ortadan kalkar.</a:t>
            </a:r>
            <a:endParaRPr lang="en-US" sz="1400" dirty="0"/>
          </a:p>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Anayasal zemin. </a:t>
            </a:r>
            <a:r>
              <a:rPr lang="en-US" sz="1400" dirty="0">
                <a:solidFill>
                  <a:srgbClr val="2A2E45"/>
                </a:solidFill>
                <a:latin typeface="Calibri" pitchFamily="34" charset="0"/>
                <a:ea typeface="Calibri" pitchFamily="34" charset="-122"/>
                <a:cs typeface="Calibri" pitchFamily="34" charset="-120"/>
              </a:rPr>
              <a:t>Anayasa'nın 129. maddesine göre kamu görevlilerine savunma hakkı tanınmadıkça disiplin cezası verilemez. Anayasa'nın 38. maddesindeki "kanunsuz suç ve ceza olmaz" ilkesi ile masumiyet karinesi disiplin hukukunda da geçerlidir: kanunda disiplin suçu olarak tanımlanmamış bir eylem için ceza verilemez, şüpheye veya varsayıma dayanarak ceza tesis edilemez.</a:t>
            </a:r>
            <a:endParaRPr lang="en-US" sz="1400" dirty="0"/>
          </a:p>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Soruşturma olmadan ceza olmaz. </a:t>
            </a:r>
            <a:r>
              <a:rPr lang="en-US" sz="1400" dirty="0">
                <a:solidFill>
                  <a:srgbClr val="2A2E45"/>
                </a:solidFill>
                <a:latin typeface="Calibri" pitchFamily="34" charset="0"/>
                <a:ea typeface="Calibri" pitchFamily="34" charset="-122"/>
                <a:cs typeface="Calibri" pitchFamily="34" charset="-120"/>
              </a:rPr>
              <a:t>Disiplin amirinin, fiili öğrendikten sonra yalnızca ilgiliden bir yazılı açıklama isteyip doğrudan ceza vermesi usulüne uygun bir soruşturma sayılmaz. Soruşturma yazılı bir emirle açılır, kural olarak bir soruşturmacı eliyle yürütülür, lehe ve aleyhe bütün deliller toplanır, ifade ve savunma alınır, gerekçeli bir rapor düzenlenir ve karar ancak bundan sonra verilir.</a:t>
            </a:r>
            <a:endParaRPr lang="en-US" sz="1400" dirty="0"/>
          </a:p>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Ön inceleme seçeneği. </a:t>
            </a:r>
            <a:r>
              <a:rPr lang="en-US" sz="1400" dirty="0">
                <a:solidFill>
                  <a:srgbClr val="2A2E45"/>
                </a:solidFill>
                <a:latin typeface="Calibri" pitchFamily="34" charset="0"/>
                <a:ea typeface="Calibri" pitchFamily="34" charset="-122"/>
                <a:cs typeface="Calibri" pitchFamily="34" charset="-120"/>
              </a:rPr>
              <a:t>Gelen ihbar veya şikâyette failin kim olduğu, olayın ne olduğu veya eylemin disiplin suçu oluşturup oluşturmadığı belirsizse, soruşturma açmadan önce yazılı görevlendirmeyle bir inceleme yaptırılabilir. İnceleme raporunun amire ulaştığı tarih zamanaşımı bakımından "öğrenme tarihi" sayılır; ancak inceleme, soruşturmanın yerine geçmez.</a:t>
            </a:r>
            <a:endParaRPr lang="en-US" sz="1400" dirty="0"/>
          </a:p>
        </p:txBody>
      </p:sp>
      <p:sp>
        <p:nvSpPr>
          <p:cNvPr id="9" name="Text 6"/>
          <p:cNvSpPr txBox="1"/>
          <p:nvPr/>
        </p:nvSpPr>
        <p:spPr>
          <a:xfrm>
            <a:off x="457200" y="6446520"/>
            <a:ext cx="5486400" cy="274320"/>
          </a:xfrm>
          <a:prstGeom prst="rect">
            <a:avLst/>
          </a:prstGeom>
          <a:noFill/>
          <a:ln/>
        </p:spPr>
        <p:txBody>
          <a:bodyPr wrap="square" lIns="0" tIns="0" rIns="0" bIns="0" rtlCol="0" anchor="ctr"/>
          <a:lstStyle/>
          <a:p>
            <a:pPr marL="0" indent="0">
              <a:buNone/>
            </a:pPr>
            <a:r>
              <a:rPr lang="en-US" sz="900" dirty="0">
                <a:solidFill>
                  <a:srgbClr val="5B6B8C"/>
                </a:solidFill>
                <a:latin typeface="Calibri" pitchFamily="34" charset="0"/>
                <a:ea typeface="Calibri" pitchFamily="34" charset="-122"/>
                <a:cs typeface="Calibri" pitchFamily="34" charset="-120"/>
              </a:rPr>
              <a:t>Giriş</a:t>
            </a:r>
            <a:endParaRPr lang="en-US" sz="900" dirty="0"/>
          </a:p>
        </p:txBody>
      </p:sp>
      <p:sp>
        <p:nvSpPr>
          <p:cNvPr id="10" name="Text 7"/>
          <p:cNvSpPr txBox="1"/>
          <p:nvPr/>
        </p:nvSpPr>
        <p:spPr>
          <a:xfrm>
            <a:off x="10820095" y="6446520"/>
            <a:ext cx="914400" cy="274320"/>
          </a:xfrm>
          <a:prstGeom prst="rect">
            <a:avLst/>
          </a:prstGeom>
          <a:noFill/>
          <a:ln/>
        </p:spPr>
        <p:txBody>
          <a:bodyPr wrap="square" lIns="0" tIns="0" rIns="0" bIns="0" rtlCol="0" anchor="ctr"/>
          <a:lstStyle/>
          <a:p>
            <a:pPr marL="0" indent="0" algn="r">
              <a:buNone/>
            </a:pPr>
            <a:r>
              <a:rPr lang="en-US" sz="900" dirty="0">
                <a:solidFill>
                  <a:srgbClr val="5B6B8C"/>
                </a:solidFill>
                <a:latin typeface="Calibri" pitchFamily="34" charset="0"/>
                <a:ea typeface="Calibri" pitchFamily="34" charset="-122"/>
                <a:cs typeface="Calibri" pitchFamily="34" charset="-120"/>
              </a:rPr>
              <a:t>3</a:t>
            </a:r>
            <a:endParaRPr lang="en-US" sz="9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457200" y="411480"/>
            <a:ext cx="566928" cy="566928"/>
          </a:xfrm>
          <a:prstGeom prst="ellipse">
            <a:avLst/>
          </a:prstGeom>
          <a:solidFill>
            <a:srgbClr val="1E2761"/>
          </a:solidFill>
          <a:ln w="12700">
            <a:solidFill>
              <a:srgbClr val="1E2761"/>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603504" y="557784"/>
            <a:ext cx="274320" cy="274320"/>
          </a:xfrm>
          <a:prstGeom prst="rect">
            <a:avLst/>
          </a:prstGeom>
        </p:spPr>
      </p:pic>
      <p:sp>
        <p:nvSpPr>
          <p:cNvPr id="4" name="Text 1"/>
          <p:cNvSpPr txBox="1"/>
          <p:nvPr/>
        </p:nvSpPr>
        <p:spPr>
          <a:xfrm>
            <a:off x="1188720" y="347472"/>
            <a:ext cx="7315200" cy="274320"/>
          </a:xfrm>
          <a:prstGeom prst="rect">
            <a:avLst/>
          </a:prstGeom>
          <a:noFill/>
          <a:ln/>
        </p:spPr>
        <p:txBody>
          <a:bodyPr wrap="square" lIns="0" tIns="0" rIns="0" bIns="0" rtlCol="0" anchor="ctr"/>
          <a:lstStyle/>
          <a:p>
            <a:pPr marL="0" indent="0">
              <a:buNone/>
            </a:pPr>
            <a:r>
              <a:rPr lang="en-US" sz="1000" kern="0" spc="300" dirty="0">
                <a:solidFill>
                  <a:srgbClr val="5B6B8C"/>
                </a:solidFill>
                <a:latin typeface="Calibri" pitchFamily="34" charset="0"/>
                <a:ea typeface="Calibri" pitchFamily="34" charset="-122"/>
                <a:cs typeface="Calibri" pitchFamily="34" charset="-120"/>
              </a:rPr>
              <a:t>GİRİŞ</a:t>
            </a:r>
            <a:endParaRPr lang="en-US" sz="1000" dirty="0"/>
          </a:p>
        </p:txBody>
      </p:sp>
      <p:sp>
        <p:nvSpPr>
          <p:cNvPr id="5" name="Text 2"/>
          <p:cNvSpPr txBox="1"/>
          <p:nvPr/>
        </p:nvSpPr>
        <p:spPr>
          <a:xfrm>
            <a:off x="1188720" y="585216"/>
            <a:ext cx="9144000" cy="502920"/>
          </a:xfrm>
          <a:prstGeom prst="rect">
            <a:avLst/>
          </a:prstGeom>
          <a:noFill/>
          <a:ln/>
        </p:spPr>
        <p:txBody>
          <a:bodyPr wrap="square" lIns="0" tIns="0" rIns="0" bIns="0" rtlCol="0" anchor="t"/>
          <a:lstStyle/>
          <a:p>
            <a:pPr marL="0" indent="0">
              <a:buNone/>
            </a:pPr>
            <a:r>
              <a:rPr lang="en-US" sz="2400" b="1" dirty="0">
                <a:solidFill>
                  <a:srgbClr val="1E2761"/>
                </a:solidFill>
                <a:latin typeface="Cambria" pitchFamily="34" charset="0"/>
                <a:ea typeface="Cambria" pitchFamily="34" charset="-122"/>
                <a:cs typeface="Cambria" pitchFamily="34" charset="-120"/>
              </a:rPr>
              <a:t>Sunumun Yol Haritası</a:t>
            </a:r>
            <a:endParaRPr lang="en-US" sz="2400" dirty="0"/>
          </a:p>
        </p:txBody>
      </p:sp>
      <p:sp>
        <p:nvSpPr>
          <p:cNvPr id="6" name="Text 3"/>
          <p:cNvSpPr txBox="1"/>
          <p:nvPr/>
        </p:nvSpPr>
        <p:spPr>
          <a:xfrm>
            <a:off x="457200" y="1280160"/>
            <a:ext cx="11277295" cy="530352"/>
          </a:xfrm>
          <a:prstGeom prst="rect">
            <a:avLst/>
          </a:prstGeom>
          <a:noFill/>
          <a:ln/>
        </p:spPr>
        <p:txBody>
          <a:bodyPr wrap="square" lIns="0" tIns="0" rIns="0" bIns="0" rtlCol="0" anchor="t"/>
          <a:lstStyle/>
          <a:p>
            <a:pPr marL="0" indent="0">
              <a:buNone/>
            </a:pPr>
            <a:r>
              <a:rPr lang="en-US" sz="1300" dirty="0">
                <a:solidFill>
                  <a:srgbClr val="2A2E45"/>
                </a:solidFill>
                <a:latin typeface="Calibri" pitchFamily="34" charset="0"/>
                <a:ea typeface="Calibri" pitchFamily="34" charset="-122"/>
                <a:cs typeface="Calibri" pitchFamily="34" charset="-120"/>
              </a:rPr>
              <a:t>Dört modülün her biri aynı mantıksal sırayı izler: kim hakkında, hangi fiiller, hangi cezalar, soruşturma nasıl açılır ve yürütülür, savunma nasıl alınır, cezayı kim verir, itiraz ve yargı yolu nedir. Bu sıra, disiplin amirinin somut bir olayda izleyeceği adımlarla aynıdır.</a:t>
            </a:r>
            <a:endParaRPr lang="en-US" sz="1300" dirty="0"/>
          </a:p>
        </p:txBody>
      </p:sp>
      <p:sp>
        <p:nvSpPr>
          <p:cNvPr id="7" name="Shape 4"/>
          <p:cNvSpPr/>
          <p:nvPr/>
        </p:nvSpPr>
        <p:spPr>
          <a:xfrm>
            <a:off x="457200" y="2039112"/>
            <a:ext cx="2109155" cy="4087368"/>
          </a:xfrm>
          <a:prstGeom prst="rect">
            <a:avLst/>
          </a:prstGeom>
          <a:solidFill>
            <a:srgbClr val="F4F5F8"/>
          </a:solidFill>
          <a:ln w="12700">
            <a:solidFill>
              <a:srgbClr val="F4F5F8"/>
            </a:solidFill>
            <a:prstDash val="solid"/>
          </a:ln>
        </p:spPr>
        <p:txBody>
          <a:bodyPr/>
          <a:lstStyle/>
          <a:p>
            <a:endParaRPr lang="tr-TR"/>
          </a:p>
        </p:txBody>
      </p:sp>
      <p:sp>
        <p:nvSpPr>
          <p:cNvPr id="8" name="Shape 5"/>
          <p:cNvSpPr/>
          <p:nvPr/>
        </p:nvSpPr>
        <p:spPr>
          <a:xfrm>
            <a:off x="640080" y="2221992"/>
            <a:ext cx="411480" cy="411480"/>
          </a:xfrm>
          <a:prstGeom prst="ellipse">
            <a:avLst/>
          </a:prstGeom>
          <a:solidFill>
            <a:srgbClr val="1E2761"/>
          </a:solidFill>
          <a:ln w="12700">
            <a:solidFill>
              <a:srgbClr val="1E2761"/>
            </a:solidFill>
            <a:prstDash val="solid"/>
          </a:ln>
        </p:spPr>
        <p:txBody>
          <a:bodyPr/>
          <a:lstStyle/>
          <a:p>
            <a:endParaRPr lang="tr-TR"/>
          </a:p>
        </p:txBody>
      </p:sp>
      <p:sp>
        <p:nvSpPr>
          <p:cNvPr id="9" name="Text 6"/>
          <p:cNvSpPr txBox="1"/>
          <p:nvPr/>
        </p:nvSpPr>
        <p:spPr>
          <a:xfrm>
            <a:off x="640080" y="2221992"/>
            <a:ext cx="411480" cy="411480"/>
          </a:xfrm>
          <a:prstGeom prst="rect">
            <a:avLst/>
          </a:prstGeom>
          <a:noFill/>
          <a:ln/>
        </p:spPr>
        <p:txBody>
          <a:bodyPr wrap="square" lIns="0" tIns="0" rIns="0" bIns="0" rtlCol="0" anchor="ctr"/>
          <a:lstStyle/>
          <a:p>
            <a:pPr marL="0" indent="0" algn="ctr">
              <a:buNone/>
            </a:pPr>
            <a:r>
              <a:rPr lang="en-US" sz="1300" b="1" dirty="0">
                <a:solidFill>
                  <a:srgbClr val="FFFFFF"/>
                </a:solidFill>
                <a:latin typeface="Calibri" pitchFamily="34" charset="0"/>
                <a:ea typeface="Calibri" pitchFamily="34" charset="-122"/>
                <a:cs typeface="Calibri" pitchFamily="34" charset="-120"/>
              </a:rPr>
              <a:t>1</a:t>
            </a:r>
            <a:endParaRPr lang="en-US" sz="1300" dirty="0"/>
          </a:p>
        </p:txBody>
      </p:sp>
      <p:sp>
        <p:nvSpPr>
          <p:cNvPr id="10" name="Text 7"/>
          <p:cNvSpPr txBox="1"/>
          <p:nvPr/>
        </p:nvSpPr>
        <p:spPr>
          <a:xfrm>
            <a:off x="640080" y="2724912"/>
            <a:ext cx="1743395" cy="502920"/>
          </a:xfrm>
          <a:prstGeom prst="rect">
            <a:avLst/>
          </a:prstGeom>
          <a:noFill/>
          <a:ln/>
        </p:spPr>
        <p:txBody>
          <a:bodyPr wrap="square" lIns="0" tIns="0" rIns="0" bIns="0" rtlCol="0" anchor="t"/>
          <a:lstStyle/>
          <a:p>
            <a:pPr marL="0" indent="0">
              <a:buNone/>
            </a:pPr>
            <a:r>
              <a:rPr lang="en-US" sz="1300" b="1" dirty="0">
                <a:solidFill>
                  <a:srgbClr val="1E2761"/>
                </a:solidFill>
                <a:latin typeface="Cambria" pitchFamily="34" charset="0"/>
                <a:ea typeface="Cambria" pitchFamily="34" charset="-122"/>
                <a:cs typeface="Cambria" pitchFamily="34" charset="-120"/>
              </a:rPr>
              <a:t>Modül A — Öğrenci</a:t>
            </a:r>
            <a:endParaRPr lang="en-US" sz="1300" dirty="0"/>
          </a:p>
        </p:txBody>
      </p:sp>
      <p:sp>
        <p:nvSpPr>
          <p:cNvPr id="11" name="Text 8"/>
          <p:cNvSpPr txBox="1"/>
          <p:nvPr/>
        </p:nvSpPr>
        <p:spPr>
          <a:xfrm>
            <a:off x="640080" y="3227832"/>
            <a:ext cx="1743395" cy="2761488"/>
          </a:xfrm>
          <a:prstGeom prst="rect">
            <a:avLst/>
          </a:prstGeom>
          <a:noFill/>
          <a:ln/>
        </p:spPr>
        <p:txBody>
          <a:bodyPr wrap="square" lIns="0" tIns="0" rIns="0" bIns="0" rtlCol="0" anchor="t"/>
          <a:lstStyle/>
          <a:p>
            <a:pPr marL="0" indent="0">
              <a:buNone/>
            </a:pPr>
            <a:r>
              <a:rPr lang="en-US" sz="1150" dirty="0">
                <a:solidFill>
                  <a:srgbClr val="2A2E45"/>
                </a:solidFill>
                <a:latin typeface="Calibri" pitchFamily="34" charset="0"/>
                <a:ea typeface="Calibri" pitchFamily="34" charset="-122"/>
                <a:cs typeface="Calibri" pitchFamily="34" charset="-120"/>
              </a:rPr>
              <a:t>Madde 54'ün on iki fıkrası: beş ceza kademesi ve fiil listeleri, tekerrür, disiplin amirleri, 30 günlük soruşturma süresi, zamanaşımı, savunma hakkı, tutanak ve rapor, disiplin kurulu çalışma usulü, itiraz ve tebligat.</a:t>
            </a:r>
            <a:endParaRPr lang="en-US" sz="1150" dirty="0"/>
          </a:p>
        </p:txBody>
      </p:sp>
      <p:sp>
        <p:nvSpPr>
          <p:cNvPr id="12" name="Shape 9"/>
          <p:cNvSpPr/>
          <p:nvPr/>
        </p:nvSpPr>
        <p:spPr>
          <a:xfrm>
            <a:off x="2749235" y="2039112"/>
            <a:ext cx="2109155" cy="4087368"/>
          </a:xfrm>
          <a:prstGeom prst="rect">
            <a:avLst/>
          </a:prstGeom>
          <a:solidFill>
            <a:srgbClr val="F4F5F8"/>
          </a:solidFill>
          <a:ln w="12700">
            <a:solidFill>
              <a:srgbClr val="F4F5F8"/>
            </a:solidFill>
            <a:prstDash val="solid"/>
          </a:ln>
        </p:spPr>
        <p:txBody>
          <a:bodyPr/>
          <a:lstStyle/>
          <a:p>
            <a:endParaRPr lang="tr-TR"/>
          </a:p>
        </p:txBody>
      </p:sp>
      <p:sp>
        <p:nvSpPr>
          <p:cNvPr id="13" name="Shape 10"/>
          <p:cNvSpPr/>
          <p:nvPr/>
        </p:nvSpPr>
        <p:spPr>
          <a:xfrm>
            <a:off x="2932115" y="2221992"/>
            <a:ext cx="411480" cy="411480"/>
          </a:xfrm>
          <a:prstGeom prst="ellipse">
            <a:avLst/>
          </a:prstGeom>
          <a:solidFill>
            <a:srgbClr val="1E2761"/>
          </a:solidFill>
          <a:ln w="12700">
            <a:solidFill>
              <a:srgbClr val="1E2761"/>
            </a:solidFill>
            <a:prstDash val="solid"/>
          </a:ln>
        </p:spPr>
        <p:txBody>
          <a:bodyPr/>
          <a:lstStyle/>
          <a:p>
            <a:endParaRPr lang="tr-TR"/>
          </a:p>
        </p:txBody>
      </p:sp>
      <p:sp>
        <p:nvSpPr>
          <p:cNvPr id="14" name="Text 11"/>
          <p:cNvSpPr txBox="1"/>
          <p:nvPr/>
        </p:nvSpPr>
        <p:spPr>
          <a:xfrm>
            <a:off x="2932115" y="2221992"/>
            <a:ext cx="411480" cy="411480"/>
          </a:xfrm>
          <a:prstGeom prst="rect">
            <a:avLst/>
          </a:prstGeom>
          <a:noFill/>
          <a:ln/>
        </p:spPr>
        <p:txBody>
          <a:bodyPr wrap="square" lIns="0" tIns="0" rIns="0" bIns="0" rtlCol="0" anchor="ctr"/>
          <a:lstStyle/>
          <a:p>
            <a:pPr marL="0" indent="0" algn="ctr">
              <a:buNone/>
            </a:pPr>
            <a:r>
              <a:rPr lang="en-US" sz="1300" b="1" dirty="0">
                <a:solidFill>
                  <a:srgbClr val="FFFFFF"/>
                </a:solidFill>
                <a:latin typeface="Calibri" pitchFamily="34" charset="0"/>
                <a:ea typeface="Calibri" pitchFamily="34" charset="-122"/>
                <a:cs typeface="Calibri" pitchFamily="34" charset="-120"/>
              </a:rPr>
              <a:t>2</a:t>
            </a:r>
            <a:endParaRPr lang="en-US" sz="1300" dirty="0"/>
          </a:p>
        </p:txBody>
      </p:sp>
      <p:sp>
        <p:nvSpPr>
          <p:cNvPr id="15" name="Text 12"/>
          <p:cNvSpPr txBox="1"/>
          <p:nvPr/>
        </p:nvSpPr>
        <p:spPr>
          <a:xfrm>
            <a:off x="2932115" y="2724912"/>
            <a:ext cx="1743395" cy="502920"/>
          </a:xfrm>
          <a:prstGeom prst="rect">
            <a:avLst/>
          </a:prstGeom>
          <a:noFill/>
          <a:ln/>
        </p:spPr>
        <p:txBody>
          <a:bodyPr wrap="square" lIns="0" tIns="0" rIns="0" bIns="0" rtlCol="0" anchor="t"/>
          <a:lstStyle/>
          <a:p>
            <a:pPr marL="0" indent="0">
              <a:buNone/>
            </a:pPr>
            <a:r>
              <a:rPr lang="en-US" sz="1300" b="1" dirty="0">
                <a:solidFill>
                  <a:srgbClr val="1E2761"/>
                </a:solidFill>
                <a:latin typeface="Cambria" pitchFamily="34" charset="0"/>
                <a:ea typeface="Cambria" pitchFamily="34" charset="-122"/>
                <a:cs typeface="Cambria" pitchFamily="34" charset="-120"/>
              </a:rPr>
              <a:t>Modül B — Akademik Personel</a:t>
            </a:r>
            <a:endParaRPr lang="en-US" sz="1300" dirty="0"/>
          </a:p>
        </p:txBody>
      </p:sp>
      <p:sp>
        <p:nvSpPr>
          <p:cNvPr id="16" name="Text 13"/>
          <p:cNvSpPr txBox="1"/>
          <p:nvPr/>
        </p:nvSpPr>
        <p:spPr>
          <a:xfrm>
            <a:off x="2932115" y="3227832"/>
            <a:ext cx="1743395" cy="2761488"/>
          </a:xfrm>
          <a:prstGeom prst="rect">
            <a:avLst/>
          </a:prstGeom>
          <a:noFill/>
          <a:ln/>
        </p:spPr>
        <p:txBody>
          <a:bodyPr wrap="square" lIns="0" tIns="0" rIns="0" bIns="0" rtlCol="0" anchor="t"/>
          <a:lstStyle/>
          <a:p>
            <a:pPr marL="0" indent="0">
              <a:buNone/>
            </a:pPr>
            <a:r>
              <a:rPr lang="en-US" sz="1150" dirty="0">
                <a:solidFill>
                  <a:srgbClr val="2A2E45"/>
                </a:solidFill>
                <a:latin typeface="Calibri" pitchFamily="34" charset="0"/>
                <a:ea typeface="Calibri" pitchFamily="34" charset="-122"/>
                <a:cs typeface="Calibri" pitchFamily="34" charset="-120"/>
              </a:rPr>
              <a:t>Madde 53/b'deki altı ceza kademesi ve fiil listeleri; 53/A ilâ 53/G: soruşturmanın açılması, soruşturmacı seçimi, iki aşamalı ifade–savunma usulü, görevden uzaklaştırma, zamanaşımı, ceza verme yetkisi, temel ilkeler, kurullar, itiraz, özlük dosyası.</a:t>
            </a:r>
            <a:endParaRPr lang="en-US" sz="1150" dirty="0"/>
          </a:p>
        </p:txBody>
      </p:sp>
      <p:sp>
        <p:nvSpPr>
          <p:cNvPr id="17" name="Shape 14"/>
          <p:cNvSpPr/>
          <p:nvPr/>
        </p:nvSpPr>
        <p:spPr>
          <a:xfrm>
            <a:off x="5041270" y="2039112"/>
            <a:ext cx="2109155" cy="4087368"/>
          </a:xfrm>
          <a:prstGeom prst="rect">
            <a:avLst/>
          </a:prstGeom>
          <a:solidFill>
            <a:srgbClr val="F4F5F8"/>
          </a:solidFill>
          <a:ln w="12700">
            <a:solidFill>
              <a:srgbClr val="F4F5F8"/>
            </a:solidFill>
            <a:prstDash val="solid"/>
          </a:ln>
        </p:spPr>
        <p:txBody>
          <a:bodyPr/>
          <a:lstStyle/>
          <a:p>
            <a:endParaRPr lang="tr-TR"/>
          </a:p>
        </p:txBody>
      </p:sp>
      <p:sp>
        <p:nvSpPr>
          <p:cNvPr id="18" name="Shape 15"/>
          <p:cNvSpPr/>
          <p:nvPr/>
        </p:nvSpPr>
        <p:spPr>
          <a:xfrm>
            <a:off x="5224150" y="2221992"/>
            <a:ext cx="411480" cy="411480"/>
          </a:xfrm>
          <a:prstGeom prst="ellipse">
            <a:avLst/>
          </a:prstGeom>
          <a:solidFill>
            <a:srgbClr val="1E2761"/>
          </a:solidFill>
          <a:ln w="12700">
            <a:solidFill>
              <a:srgbClr val="1E2761"/>
            </a:solidFill>
            <a:prstDash val="solid"/>
          </a:ln>
        </p:spPr>
        <p:txBody>
          <a:bodyPr/>
          <a:lstStyle/>
          <a:p>
            <a:endParaRPr lang="tr-TR"/>
          </a:p>
        </p:txBody>
      </p:sp>
      <p:sp>
        <p:nvSpPr>
          <p:cNvPr id="19" name="Text 16"/>
          <p:cNvSpPr txBox="1"/>
          <p:nvPr/>
        </p:nvSpPr>
        <p:spPr>
          <a:xfrm>
            <a:off x="5224150" y="2221992"/>
            <a:ext cx="411480" cy="411480"/>
          </a:xfrm>
          <a:prstGeom prst="rect">
            <a:avLst/>
          </a:prstGeom>
          <a:noFill/>
          <a:ln/>
        </p:spPr>
        <p:txBody>
          <a:bodyPr wrap="square" lIns="0" tIns="0" rIns="0" bIns="0" rtlCol="0" anchor="ctr"/>
          <a:lstStyle/>
          <a:p>
            <a:pPr marL="0" indent="0" algn="ctr">
              <a:buNone/>
            </a:pPr>
            <a:r>
              <a:rPr lang="en-US" sz="1300" b="1" dirty="0">
                <a:solidFill>
                  <a:srgbClr val="FFFFFF"/>
                </a:solidFill>
                <a:latin typeface="Calibri" pitchFamily="34" charset="0"/>
                <a:ea typeface="Calibri" pitchFamily="34" charset="-122"/>
                <a:cs typeface="Calibri" pitchFamily="34" charset="-120"/>
              </a:rPr>
              <a:t>3</a:t>
            </a:r>
            <a:endParaRPr lang="en-US" sz="1300" dirty="0"/>
          </a:p>
        </p:txBody>
      </p:sp>
      <p:sp>
        <p:nvSpPr>
          <p:cNvPr id="20" name="Text 17"/>
          <p:cNvSpPr txBox="1"/>
          <p:nvPr/>
        </p:nvSpPr>
        <p:spPr>
          <a:xfrm>
            <a:off x="5224150" y="2724912"/>
            <a:ext cx="1743395" cy="502920"/>
          </a:xfrm>
          <a:prstGeom prst="rect">
            <a:avLst/>
          </a:prstGeom>
          <a:noFill/>
          <a:ln/>
        </p:spPr>
        <p:txBody>
          <a:bodyPr wrap="square" lIns="0" tIns="0" rIns="0" bIns="0" rtlCol="0" anchor="t"/>
          <a:lstStyle/>
          <a:p>
            <a:pPr marL="0" indent="0">
              <a:buNone/>
            </a:pPr>
            <a:r>
              <a:rPr lang="en-US" sz="1300" b="1" dirty="0">
                <a:solidFill>
                  <a:srgbClr val="1E2761"/>
                </a:solidFill>
                <a:latin typeface="Cambria" pitchFamily="34" charset="0"/>
                <a:ea typeface="Cambria" pitchFamily="34" charset="-122"/>
                <a:cs typeface="Cambria" pitchFamily="34" charset="-120"/>
              </a:rPr>
              <a:t>Modül C — İdari Personel</a:t>
            </a:r>
            <a:endParaRPr lang="en-US" sz="1300" dirty="0"/>
          </a:p>
        </p:txBody>
      </p:sp>
      <p:sp>
        <p:nvSpPr>
          <p:cNvPr id="21" name="Text 18"/>
          <p:cNvSpPr txBox="1"/>
          <p:nvPr/>
        </p:nvSpPr>
        <p:spPr>
          <a:xfrm>
            <a:off x="5224150" y="3227832"/>
            <a:ext cx="1743395" cy="2761488"/>
          </a:xfrm>
          <a:prstGeom prst="rect">
            <a:avLst/>
          </a:prstGeom>
          <a:noFill/>
          <a:ln/>
        </p:spPr>
        <p:txBody>
          <a:bodyPr wrap="square" lIns="0" tIns="0" rIns="0" bIns="0" rtlCol="0" anchor="t"/>
          <a:lstStyle/>
          <a:p>
            <a:pPr marL="0" indent="0">
              <a:buNone/>
            </a:pPr>
            <a:r>
              <a:rPr lang="en-US" sz="1150" dirty="0">
                <a:solidFill>
                  <a:srgbClr val="2A2E45"/>
                </a:solidFill>
                <a:latin typeface="Calibri" pitchFamily="34" charset="0"/>
                <a:ea typeface="Calibri" pitchFamily="34" charset="-122"/>
                <a:cs typeface="Calibri" pitchFamily="34" charset="-120"/>
              </a:rPr>
              <a:t>657 sayılı Kanun'un 125. maddesindeki beş ceza kademesi ve fiil grupları; 2547 sayılı Kanun'un disiplin amiri ve kurul düzeni ile 657'nin süre, savunma, itiraz ve silinme hükümlerinin birlikte uygulanması.</a:t>
            </a:r>
            <a:endParaRPr lang="en-US" sz="1150" dirty="0"/>
          </a:p>
        </p:txBody>
      </p:sp>
      <p:sp>
        <p:nvSpPr>
          <p:cNvPr id="22" name="Shape 19"/>
          <p:cNvSpPr/>
          <p:nvPr/>
        </p:nvSpPr>
        <p:spPr>
          <a:xfrm>
            <a:off x="7333305" y="2039112"/>
            <a:ext cx="2109155" cy="4087368"/>
          </a:xfrm>
          <a:prstGeom prst="rect">
            <a:avLst/>
          </a:prstGeom>
          <a:solidFill>
            <a:srgbClr val="F4F5F8"/>
          </a:solidFill>
          <a:ln w="12700">
            <a:solidFill>
              <a:srgbClr val="F4F5F8"/>
            </a:solidFill>
            <a:prstDash val="solid"/>
          </a:ln>
        </p:spPr>
        <p:txBody>
          <a:bodyPr/>
          <a:lstStyle/>
          <a:p>
            <a:endParaRPr lang="tr-TR"/>
          </a:p>
        </p:txBody>
      </p:sp>
      <p:sp>
        <p:nvSpPr>
          <p:cNvPr id="23" name="Shape 20"/>
          <p:cNvSpPr/>
          <p:nvPr/>
        </p:nvSpPr>
        <p:spPr>
          <a:xfrm>
            <a:off x="7516185" y="2221992"/>
            <a:ext cx="411480" cy="411480"/>
          </a:xfrm>
          <a:prstGeom prst="ellipse">
            <a:avLst/>
          </a:prstGeom>
          <a:solidFill>
            <a:srgbClr val="1E2761"/>
          </a:solidFill>
          <a:ln w="12700">
            <a:solidFill>
              <a:srgbClr val="1E2761"/>
            </a:solidFill>
            <a:prstDash val="solid"/>
          </a:ln>
        </p:spPr>
        <p:txBody>
          <a:bodyPr/>
          <a:lstStyle/>
          <a:p>
            <a:endParaRPr lang="tr-TR"/>
          </a:p>
        </p:txBody>
      </p:sp>
      <p:sp>
        <p:nvSpPr>
          <p:cNvPr id="24" name="Text 21"/>
          <p:cNvSpPr txBox="1"/>
          <p:nvPr/>
        </p:nvSpPr>
        <p:spPr>
          <a:xfrm>
            <a:off x="7516185" y="2221992"/>
            <a:ext cx="411480" cy="411480"/>
          </a:xfrm>
          <a:prstGeom prst="rect">
            <a:avLst/>
          </a:prstGeom>
          <a:noFill/>
          <a:ln/>
        </p:spPr>
        <p:txBody>
          <a:bodyPr wrap="square" lIns="0" tIns="0" rIns="0" bIns="0" rtlCol="0" anchor="ctr"/>
          <a:lstStyle/>
          <a:p>
            <a:pPr marL="0" indent="0" algn="ctr">
              <a:buNone/>
            </a:pPr>
            <a:r>
              <a:rPr lang="en-US" sz="1300" b="1" dirty="0">
                <a:solidFill>
                  <a:srgbClr val="FFFFFF"/>
                </a:solidFill>
                <a:latin typeface="Calibri" pitchFamily="34" charset="0"/>
                <a:ea typeface="Calibri" pitchFamily="34" charset="-122"/>
                <a:cs typeface="Calibri" pitchFamily="34" charset="-120"/>
              </a:rPr>
              <a:t>4</a:t>
            </a:r>
            <a:endParaRPr lang="en-US" sz="1300" dirty="0"/>
          </a:p>
        </p:txBody>
      </p:sp>
      <p:sp>
        <p:nvSpPr>
          <p:cNvPr id="25" name="Text 22"/>
          <p:cNvSpPr txBox="1"/>
          <p:nvPr/>
        </p:nvSpPr>
        <p:spPr>
          <a:xfrm>
            <a:off x="7516185" y="2724912"/>
            <a:ext cx="1743395" cy="502920"/>
          </a:xfrm>
          <a:prstGeom prst="rect">
            <a:avLst/>
          </a:prstGeom>
          <a:noFill/>
          <a:ln/>
        </p:spPr>
        <p:txBody>
          <a:bodyPr wrap="square" lIns="0" tIns="0" rIns="0" bIns="0" rtlCol="0" anchor="t"/>
          <a:lstStyle/>
          <a:p>
            <a:pPr marL="0" indent="0">
              <a:buNone/>
            </a:pPr>
            <a:r>
              <a:rPr lang="en-US" sz="1300" b="1" dirty="0">
                <a:solidFill>
                  <a:srgbClr val="1E2761"/>
                </a:solidFill>
                <a:latin typeface="Cambria" pitchFamily="34" charset="0"/>
                <a:ea typeface="Cambria" pitchFamily="34" charset="-122"/>
                <a:cs typeface="Cambria" pitchFamily="34" charset="-120"/>
              </a:rPr>
              <a:t>Modül D — Ceza Soruşturması</a:t>
            </a:r>
            <a:endParaRPr lang="en-US" sz="1300" dirty="0"/>
          </a:p>
        </p:txBody>
      </p:sp>
      <p:sp>
        <p:nvSpPr>
          <p:cNvPr id="26" name="Text 23"/>
          <p:cNvSpPr txBox="1"/>
          <p:nvPr/>
        </p:nvSpPr>
        <p:spPr>
          <a:xfrm>
            <a:off x="7516185" y="3227832"/>
            <a:ext cx="1743395" cy="2761488"/>
          </a:xfrm>
          <a:prstGeom prst="rect">
            <a:avLst/>
          </a:prstGeom>
          <a:noFill/>
          <a:ln/>
        </p:spPr>
        <p:txBody>
          <a:bodyPr wrap="square" lIns="0" tIns="0" rIns="0" bIns="0" rtlCol="0" anchor="t"/>
          <a:lstStyle/>
          <a:p>
            <a:pPr marL="0" indent="0">
              <a:buNone/>
            </a:pPr>
            <a:r>
              <a:rPr lang="en-US" sz="1150" dirty="0">
                <a:solidFill>
                  <a:srgbClr val="2A2E45"/>
                </a:solidFill>
                <a:latin typeface="Calibri" pitchFamily="34" charset="0"/>
                <a:ea typeface="Calibri" pitchFamily="34" charset="-122"/>
                <a:cs typeface="Calibri" pitchFamily="34" charset="-120"/>
              </a:rPr>
              <a:t>Madde 53/c: görev suçlarında ilk soruşturma, soruşturmacının unvanı, fezleke, son soruşturmanın açılıp açılmamasına karar veren kurullar, lüzum-u ve men-i muhakeme kararları, Danıştay incelemesi, istisnalar ve 4483 sayılı Kanun ile ilişki.</a:t>
            </a:r>
            <a:endParaRPr lang="en-US" sz="1150" dirty="0"/>
          </a:p>
        </p:txBody>
      </p:sp>
      <p:sp>
        <p:nvSpPr>
          <p:cNvPr id="27" name="Shape 24"/>
          <p:cNvSpPr/>
          <p:nvPr/>
        </p:nvSpPr>
        <p:spPr>
          <a:xfrm>
            <a:off x="9625340" y="2039112"/>
            <a:ext cx="2109155" cy="4087368"/>
          </a:xfrm>
          <a:prstGeom prst="rect">
            <a:avLst/>
          </a:prstGeom>
          <a:solidFill>
            <a:srgbClr val="F4F5F8"/>
          </a:solidFill>
          <a:ln w="12700">
            <a:solidFill>
              <a:srgbClr val="F4F5F8"/>
            </a:solidFill>
            <a:prstDash val="solid"/>
          </a:ln>
        </p:spPr>
        <p:txBody>
          <a:bodyPr/>
          <a:lstStyle/>
          <a:p>
            <a:endParaRPr lang="tr-TR"/>
          </a:p>
        </p:txBody>
      </p:sp>
      <p:sp>
        <p:nvSpPr>
          <p:cNvPr id="28" name="Shape 25"/>
          <p:cNvSpPr/>
          <p:nvPr/>
        </p:nvSpPr>
        <p:spPr>
          <a:xfrm>
            <a:off x="9808220" y="2221992"/>
            <a:ext cx="411480" cy="411480"/>
          </a:xfrm>
          <a:prstGeom prst="ellipse">
            <a:avLst/>
          </a:prstGeom>
          <a:solidFill>
            <a:srgbClr val="1E2761"/>
          </a:solidFill>
          <a:ln w="12700">
            <a:solidFill>
              <a:srgbClr val="1E2761"/>
            </a:solidFill>
            <a:prstDash val="solid"/>
          </a:ln>
        </p:spPr>
        <p:txBody>
          <a:bodyPr/>
          <a:lstStyle/>
          <a:p>
            <a:endParaRPr lang="tr-TR"/>
          </a:p>
        </p:txBody>
      </p:sp>
      <p:sp>
        <p:nvSpPr>
          <p:cNvPr id="29" name="Text 26"/>
          <p:cNvSpPr txBox="1"/>
          <p:nvPr/>
        </p:nvSpPr>
        <p:spPr>
          <a:xfrm>
            <a:off x="9808220" y="2221992"/>
            <a:ext cx="411480" cy="411480"/>
          </a:xfrm>
          <a:prstGeom prst="rect">
            <a:avLst/>
          </a:prstGeom>
          <a:noFill/>
          <a:ln/>
        </p:spPr>
        <p:txBody>
          <a:bodyPr wrap="square" lIns="0" tIns="0" rIns="0" bIns="0" rtlCol="0" anchor="ctr"/>
          <a:lstStyle/>
          <a:p>
            <a:pPr marL="0" indent="0" algn="ctr">
              <a:buNone/>
            </a:pPr>
            <a:r>
              <a:rPr lang="en-US" sz="1300" b="1" dirty="0">
                <a:solidFill>
                  <a:srgbClr val="FFFFFF"/>
                </a:solidFill>
                <a:latin typeface="Calibri" pitchFamily="34" charset="0"/>
                <a:ea typeface="Calibri" pitchFamily="34" charset="-122"/>
                <a:cs typeface="Calibri" pitchFamily="34" charset="-120"/>
              </a:rPr>
              <a:t>5</a:t>
            </a:r>
            <a:endParaRPr lang="en-US" sz="1300" dirty="0"/>
          </a:p>
        </p:txBody>
      </p:sp>
      <p:sp>
        <p:nvSpPr>
          <p:cNvPr id="30" name="Text 27"/>
          <p:cNvSpPr txBox="1"/>
          <p:nvPr/>
        </p:nvSpPr>
        <p:spPr>
          <a:xfrm>
            <a:off x="9808220" y="2724912"/>
            <a:ext cx="1743395" cy="502920"/>
          </a:xfrm>
          <a:prstGeom prst="rect">
            <a:avLst/>
          </a:prstGeom>
          <a:noFill/>
          <a:ln/>
        </p:spPr>
        <p:txBody>
          <a:bodyPr wrap="square" lIns="0" tIns="0" rIns="0" bIns="0" rtlCol="0" anchor="t"/>
          <a:lstStyle/>
          <a:p>
            <a:pPr marL="0" indent="0">
              <a:buNone/>
            </a:pPr>
            <a:r>
              <a:rPr lang="en-US" sz="1300" b="1" dirty="0">
                <a:solidFill>
                  <a:srgbClr val="1E2761"/>
                </a:solidFill>
                <a:latin typeface="Cambria" pitchFamily="34" charset="0"/>
                <a:ea typeface="Cambria" pitchFamily="34" charset="-122"/>
                <a:cs typeface="Cambria" pitchFamily="34" charset="-120"/>
              </a:rPr>
              <a:t>Kapanış</a:t>
            </a:r>
            <a:endParaRPr lang="en-US" sz="1300" dirty="0"/>
          </a:p>
        </p:txBody>
      </p:sp>
      <p:sp>
        <p:nvSpPr>
          <p:cNvPr id="31" name="Text 28"/>
          <p:cNvSpPr txBox="1"/>
          <p:nvPr/>
        </p:nvSpPr>
        <p:spPr>
          <a:xfrm>
            <a:off x="9808220" y="3227832"/>
            <a:ext cx="1743395" cy="2761488"/>
          </a:xfrm>
          <a:prstGeom prst="rect">
            <a:avLst/>
          </a:prstGeom>
          <a:noFill/>
          <a:ln/>
        </p:spPr>
        <p:txBody>
          <a:bodyPr wrap="square" lIns="0" tIns="0" rIns="0" bIns="0" rtlCol="0" anchor="t"/>
          <a:lstStyle/>
          <a:p>
            <a:pPr marL="0" indent="0">
              <a:buNone/>
            </a:pPr>
            <a:r>
              <a:rPr lang="en-US" sz="1150" dirty="0">
                <a:solidFill>
                  <a:srgbClr val="2A2E45"/>
                </a:solidFill>
                <a:latin typeface="Calibri" pitchFamily="34" charset="0"/>
                <a:ea typeface="Calibri" pitchFamily="34" charset="-122"/>
                <a:cs typeface="Calibri" pitchFamily="34" charset="-120"/>
              </a:rPr>
              <a:t>Dört sürecin karşılaştırma tablosu, disiplin amiri için adım adım kontrol listesi ve uygulamada en sık yapılan usul hataları.</a:t>
            </a:r>
            <a:endParaRPr lang="en-US" sz="1150" dirty="0"/>
          </a:p>
        </p:txBody>
      </p:sp>
      <p:sp>
        <p:nvSpPr>
          <p:cNvPr id="32" name="Text 29"/>
          <p:cNvSpPr txBox="1"/>
          <p:nvPr/>
        </p:nvSpPr>
        <p:spPr>
          <a:xfrm>
            <a:off x="457200" y="6446520"/>
            <a:ext cx="5486400" cy="274320"/>
          </a:xfrm>
          <a:prstGeom prst="rect">
            <a:avLst/>
          </a:prstGeom>
          <a:noFill/>
          <a:ln/>
        </p:spPr>
        <p:txBody>
          <a:bodyPr wrap="square" lIns="0" tIns="0" rIns="0" bIns="0" rtlCol="0" anchor="ctr"/>
          <a:lstStyle/>
          <a:p>
            <a:pPr marL="0" indent="0">
              <a:buNone/>
            </a:pPr>
            <a:r>
              <a:rPr lang="en-US" sz="900" dirty="0">
                <a:solidFill>
                  <a:srgbClr val="5B6B8C"/>
                </a:solidFill>
                <a:latin typeface="Calibri" pitchFamily="34" charset="0"/>
                <a:ea typeface="Calibri" pitchFamily="34" charset="-122"/>
                <a:cs typeface="Calibri" pitchFamily="34" charset="-120"/>
              </a:rPr>
              <a:t>Giriş</a:t>
            </a:r>
            <a:endParaRPr lang="en-US" sz="900" dirty="0"/>
          </a:p>
        </p:txBody>
      </p:sp>
      <p:sp>
        <p:nvSpPr>
          <p:cNvPr id="33" name="Text 30"/>
          <p:cNvSpPr txBox="1"/>
          <p:nvPr/>
        </p:nvSpPr>
        <p:spPr>
          <a:xfrm>
            <a:off x="10820095" y="6446520"/>
            <a:ext cx="914400" cy="274320"/>
          </a:xfrm>
          <a:prstGeom prst="rect">
            <a:avLst/>
          </a:prstGeom>
          <a:noFill/>
          <a:ln/>
        </p:spPr>
        <p:txBody>
          <a:bodyPr wrap="square" lIns="0" tIns="0" rIns="0" bIns="0" rtlCol="0" anchor="ctr"/>
          <a:lstStyle/>
          <a:p>
            <a:pPr marL="0" indent="0" algn="r">
              <a:buNone/>
            </a:pPr>
            <a:r>
              <a:rPr lang="en-US" sz="900" dirty="0">
                <a:solidFill>
                  <a:srgbClr val="5B6B8C"/>
                </a:solidFill>
                <a:latin typeface="Calibri" pitchFamily="34" charset="0"/>
                <a:ea typeface="Calibri" pitchFamily="34" charset="-122"/>
                <a:cs typeface="Calibri" pitchFamily="34" charset="-120"/>
              </a:rPr>
              <a:t>4</a:t>
            </a:r>
            <a:endParaRPr lang="en-US" sz="9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1E2761"/>
        </a:solidFill>
        <a:effectLst/>
      </p:bgPr>
    </p:bg>
    <p:spTree>
      <p:nvGrpSpPr>
        <p:cNvPr id="1" name=""/>
        <p:cNvGrpSpPr/>
        <p:nvPr/>
      </p:nvGrpSpPr>
      <p:grpSpPr>
        <a:xfrm>
          <a:off x="0" y="0"/>
          <a:ext cx="0" cy="0"/>
          <a:chOff x="0" y="0"/>
          <a:chExt cx="0" cy="0"/>
        </a:xfrm>
      </p:grpSpPr>
      <p:sp>
        <p:nvSpPr>
          <p:cNvPr id="2" name="Shape 0"/>
          <p:cNvSpPr/>
          <p:nvPr/>
        </p:nvSpPr>
        <p:spPr>
          <a:xfrm>
            <a:off x="1097280" y="2331720"/>
            <a:ext cx="1371600" cy="1371600"/>
          </a:xfrm>
          <a:prstGeom prst="ellipse">
            <a:avLst/>
          </a:prstGeom>
          <a:solidFill>
            <a:srgbClr val="2C3775"/>
          </a:solidFill>
          <a:ln w="12700">
            <a:solidFill>
              <a:srgbClr val="2C3775"/>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1417320" y="2651760"/>
            <a:ext cx="731520" cy="731520"/>
          </a:xfrm>
          <a:prstGeom prst="rect">
            <a:avLst/>
          </a:prstGeom>
        </p:spPr>
      </p:pic>
      <p:sp>
        <p:nvSpPr>
          <p:cNvPr id="4" name="Text 1"/>
          <p:cNvSpPr txBox="1"/>
          <p:nvPr/>
        </p:nvSpPr>
        <p:spPr>
          <a:xfrm>
            <a:off x="3017520" y="2240280"/>
            <a:ext cx="8229600" cy="365760"/>
          </a:xfrm>
          <a:prstGeom prst="rect">
            <a:avLst/>
          </a:prstGeom>
          <a:noFill/>
          <a:ln/>
        </p:spPr>
        <p:txBody>
          <a:bodyPr wrap="square" lIns="0" tIns="0" rIns="0" bIns="0" rtlCol="0" anchor="ctr"/>
          <a:lstStyle/>
          <a:p>
            <a:pPr marL="0" indent="0">
              <a:buNone/>
            </a:pPr>
            <a:r>
              <a:rPr lang="en-US" sz="1200" kern="0" spc="400" dirty="0">
                <a:solidFill>
                  <a:srgbClr val="CADCFC"/>
                </a:solidFill>
                <a:latin typeface="Calibri" pitchFamily="34" charset="0"/>
                <a:ea typeface="Calibri" pitchFamily="34" charset="-122"/>
                <a:cs typeface="Calibri" pitchFamily="34" charset="-120"/>
              </a:rPr>
              <a:t>MODÜL A</a:t>
            </a:r>
            <a:endParaRPr lang="en-US" sz="1200" dirty="0"/>
          </a:p>
        </p:txBody>
      </p:sp>
      <p:sp>
        <p:nvSpPr>
          <p:cNvPr id="5" name="Text 2"/>
          <p:cNvSpPr txBox="1"/>
          <p:nvPr/>
        </p:nvSpPr>
        <p:spPr>
          <a:xfrm>
            <a:off x="3017520" y="2606040"/>
            <a:ext cx="8503920" cy="822960"/>
          </a:xfrm>
          <a:prstGeom prst="rect">
            <a:avLst/>
          </a:prstGeom>
          <a:noFill/>
          <a:ln/>
        </p:spPr>
        <p:txBody>
          <a:bodyPr wrap="square" lIns="0" tIns="0" rIns="0" bIns="0" rtlCol="0" anchor="ctr"/>
          <a:lstStyle/>
          <a:p>
            <a:pPr marL="0" indent="0">
              <a:buNone/>
            </a:pPr>
            <a:r>
              <a:rPr lang="en-US" sz="3400" b="1" dirty="0">
                <a:solidFill>
                  <a:srgbClr val="FFFFFF"/>
                </a:solidFill>
                <a:latin typeface="Cambria" pitchFamily="34" charset="0"/>
                <a:ea typeface="Cambria" pitchFamily="34" charset="-122"/>
                <a:cs typeface="Cambria" pitchFamily="34" charset="-120"/>
              </a:rPr>
              <a:t>Öğrenci Disiplin Süreci</a:t>
            </a:r>
            <a:endParaRPr lang="en-US" sz="3400" dirty="0"/>
          </a:p>
        </p:txBody>
      </p:sp>
      <p:sp>
        <p:nvSpPr>
          <p:cNvPr id="6" name="Text 3"/>
          <p:cNvSpPr txBox="1"/>
          <p:nvPr/>
        </p:nvSpPr>
        <p:spPr>
          <a:xfrm>
            <a:off x="3017520" y="3474720"/>
            <a:ext cx="8503920" cy="822960"/>
          </a:xfrm>
          <a:prstGeom prst="rect">
            <a:avLst/>
          </a:prstGeom>
          <a:noFill/>
          <a:ln/>
        </p:spPr>
        <p:txBody>
          <a:bodyPr wrap="square" lIns="0" tIns="0" rIns="0" bIns="0" rtlCol="0" anchor="t"/>
          <a:lstStyle/>
          <a:p>
            <a:pPr marL="0" indent="0">
              <a:buNone/>
            </a:pPr>
            <a:r>
              <a:rPr lang="en-US" sz="1400" dirty="0">
                <a:solidFill>
                  <a:srgbClr val="8A97C4"/>
                </a:solidFill>
                <a:latin typeface="Calibri" pitchFamily="34" charset="0"/>
                <a:ea typeface="Calibri" pitchFamily="34" charset="-122"/>
                <a:cs typeface="Calibri" pitchFamily="34" charset="-120"/>
              </a:rPr>
              <a:t>2547 sayılı Yükseköğretim Kanunu, madde 54 — "Öğrencilerin disiplin işleri"</a:t>
            </a:r>
            <a:endParaRPr lang="en-US" sz="14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457200" y="411480"/>
            <a:ext cx="566928" cy="566928"/>
          </a:xfrm>
          <a:prstGeom prst="ellipse">
            <a:avLst/>
          </a:prstGeom>
          <a:solidFill>
            <a:srgbClr val="1E2761"/>
          </a:solidFill>
          <a:ln w="12700">
            <a:solidFill>
              <a:srgbClr val="1E2761"/>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603504" y="557784"/>
            <a:ext cx="274320" cy="274320"/>
          </a:xfrm>
          <a:prstGeom prst="rect">
            <a:avLst/>
          </a:prstGeom>
        </p:spPr>
      </p:pic>
      <p:sp>
        <p:nvSpPr>
          <p:cNvPr id="4" name="Text 1"/>
          <p:cNvSpPr txBox="1"/>
          <p:nvPr/>
        </p:nvSpPr>
        <p:spPr>
          <a:xfrm>
            <a:off x="1188720" y="347472"/>
            <a:ext cx="7315200" cy="274320"/>
          </a:xfrm>
          <a:prstGeom prst="rect">
            <a:avLst/>
          </a:prstGeom>
          <a:noFill/>
          <a:ln/>
        </p:spPr>
        <p:txBody>
          <a:bodyPr wrap="square" lIns="0" tIns="0" rIns="0" bIns="0" rtlCol="0" anchor="ctr"/>
          <a:lstStyle/>
          <a:p>
            <a:pPr marL="0" indent="0">
              <a:buNone/>
            </a:pPr>
            <a:r>
              <a:rPr lang="en-US" sz="1000" kern="0" spc="300" dirty="0">
                <a:solidFill>
                  <a:srgbClr val="5B6B8C"/>
                </a:solidFill>
                <a:latin typeface="Calibri" pitchFamily="34" charset="0"/>
                <a:ea typeface="Calibri" pitchFamily="34" charset="-122"/>
                <a:cs typeface="Calibri" pitchFamily="34" charset="-120"/>
              </a:rPr>
              <a:t>MODÜL A · 01</a:t>
            </a:r>
            <a:endParaRPr lang="en-US" sz="1000" dirty="0"/>
          </a:p>
        </p:txBody>
      </p:sp>
      <p:sp>
        <p:nvSpPr>
          <p:cNvPr id="5" name="Text 2"/>
          <p:cNvSpPr txBox="1"/>
          <p:nvPr/>
        </p:nvSpPr>
        <p:spPr>
          <a:xfrm>
            <a:off x="1188720" y="585216"/>
            <a:ext cx="9144000" cy="502920"/>
          </a:xfrm>
          <a:prstGeom prst="rect">
            <a:avLst/>
          </a:prstGeom>
          <a:noFill/>
          <a:ln/>
        </p:spPr>
        <p:txBody>
          <a:bodyPr wrap="square" lIns="0" tIns="0" rIns="0" bIns="0" rtlCol="0" anchor="t"/>
          <a:lstStyle/>
          <a:p>
            <a:pPr marL="0" indent="0">
              <a:buNone/>
            </a:pPr>
            <a:r>
              <a:rPr lang="en-US" sz="2400" b="1" dirty="0" err="1">
                <a:solidFill>
                  <a:srgbClr val="1E2761"/>
                </a:solidFill>
                <a:latin typeface="Cambria" pitchFamily="34" charset="0"/>
                <a:ea typeface="Cambria" pitchFamily="34" charset="-122"/>
                <a:cs typeface="Cambria" pitchFamily="34" charset="-120"/>
              </a:rPr>
              <a:t>Hukuki</a:t>
            </a:r>
            <a:r>
              <a:rPr lang="en-US" sz="2400" b="1" dirty="0">
                <a:solidFill>
                  <a:srgbClr val="1E2761"/>
                </a:solidFill>
                <a:latin typeface="Cambria" pitchFamily="34" charset="0"/>
                <a:ea typeface="Cambria" pitchFamily="34" charset="-122"/>
                <a:cs typeface="Cambria" pitchFamily="34" charset="-120"/>
              </a:rPr>
              <a:t> </a:t>
            </a:r>
            <a:r>
              <a:rPr lang="en-US" sz="2400" b="1" dirty="0" err="1">
                <a:solidFill>
                  <a:srgbClr val="1E2761"/>
                </a:solidFill>
                <a:latin typeface="Cambria" pitchFamily="34" charset="0"/>
                <a:ea typeface="Cambria" pitchFamily="34" charset="-122"/>
                <a:cs typeface="Cambria" pitchFamily="34" charset="-120"/>
              </a:rPr>
              <a:t>Çerçeve</a:t>
            </a:r>
            <a:endParaRPr lang="en-US" sz="2400" dirty="0"/>
          </a:p>
        </p:txBody>
      </p:sp>
      <p:sp>
        <p:nvSpPr>
          <p:cNvPr id="6" name="Shape 3"/>
          <p:cNvSpPr/>
          <p:nvPr/>
        </p:nvSpPr>
        <p:spPr>
          <a:xfrm>
            <a:off x="457200" y="5550408"/>
            <a:ext cx="11277295" cy="713232"/>
          </a:xfrm>
          <a:prstGeom prst="rect">
            <a:avLst/>
          </a:prstGeom>
          <a:solidFill>
            <a:srgbClr val="F3F0E6"/>
          </a:solidFill>
          <a:ln w="12700">
            <a:solidFill>
              <a:srgbClr val="F3F0E6"/>
            </a:solidFill>
            <a:prstDash val="solid"/>
          </a:ln>
        </p:spPr>
        <p:txBody>
          <a:bodyPr/>
          <a:lstStyle/>
          <a:p>
            <a:endParaRPr lang="tr-TR"/>
          </a:p>
        </p:txBody>
      </p:sp>
      <p:sp>
        <p:nvSpPr>
          <p:cNvPr id="7" name="Text 4"/>
          <p:cNvSpPr txBox="1"/>
          <p:nvPr/>
        </p:nvSpPr>
        <p:spPr>
          <a:xfrm>
            <a:off x="640080" y="5596128"/>
            <a:ext cx="10911535" cy="621792"/>
          </a:xfrm>
          <a:prstGeom prst="rect">
            <a:avLst/>
          </a:prstGeom>
          <a:noFill/>
          <a:ln/>
        </p:spPr>
        <p:txBody>
          <a:bodyPr wrap="square" lIns="0" tIns="0" rIns="0" bIns="0" rtlCol="0" anchor="ctr"/>
          <a:lstStyle/>
          <a:p>
            <a:pPr marL="0" indent="0">
              <a:buNone/>
            </a:pPr>
            <a:r>
              <a:rPr lang="en-US" sz="1100" i="1" dirty="0">
                <a:solidFill>
                  <a:srgbClr val="4A3F1A"/>
                </a:solidFill>
                <a:latin typeface="Calibri" pitchFamily="34" charset="0"/>
                <a:ea typeface="Calibri" pitchFamily="34" charset="-122"/>
                <a:cs typeface="Calibri" pitchFamily="34" charset="-120"/>
              </a:rPr>
              <a:t>Öğrencilerin disiplin işleri: Madde 54 – (Değişik: 2/2/2023-7437/2 md.)</a:t>
            </a:r>
            <a:endParaRPr lang="en-US" sz="1100" dirty="0"/>
          </a:p>
          <a:p>
            <a:pPr marL="0" indent="0">
              <a:buNone/>
            </a:pPr>
            <a:r>
              <a:rPr lang="en-US" sz="900" b="1" dirty="0">
                <a:solidFill>
                  <a:srgbClr val="8C7A3D"/>
                </a:solidFill>
                <a:latin typeface="Calibri" pitchFamily="34" charset="0"/>
                <a:ea typeface="Calibri" pitchFamily="34" charset="-122"/>
                <a:cs typeface="Calibri" pitchFamily="34" charset="-120"/>
              </a:rPr>
              <a:t>2547 sayılı Kanun, madde 54 başlığı</a:t>
            </a:r>
            <a:endParaRPr lang="en-US" sz="1100" dirty="0"/>
          </a:p>
        </p:txBody>
      </p:sp>
      <p:sp>
        <p:nvSpPr>
          <p:cNvPr id="8" name="Text 5"/>
          <p:cNvSpPr txBox="1"/>
          <p:nvPr/>
        </p:nvSpPr>
        <p:spPr>
          <a:xfrm>
            <a:off x="457200" y="1280160"/>
            <a:ext cx="11277295" cy="4133088"/>
          </a:xfrm>
          <a:prstGeom prst="rect">
            <a:avLst/>
          </a:prstGeom>
          <a:noFill/>
          <a:ln/>
        </p:spPr>
        <p:txBody>
          <a:bodyPr wrap="square" lIns="0" tIns="0" rIns="0" bIns="0" rtlCol="0" anchor="t"/>
          <a:lstStyle/>
          <a:p>
            <a:pPr marL="0" indent="0">
              <a:lnSpc>
                <a:spcPct val="108000"/>
              </a:lnSpc>
              <a:spcAft>
                <a:spcPts val="700"/>
              </a:spcAft>
              <a:buNone/>
            </a:pPr>
            <a:r>
              <a:rPr lang="en-US" sz="1400" dirty="0">
                <a:solidFill>
                  <a:srgbClr val="2A2E45"/>
                </a:solidFill>
                <a:latin typeface="Calibri" pitchFamily="34" charset="0"/>
                <a:ea typeface="Calibri" pitchFamily="34" charset="-122"/>
                <a:cs typeface="Calibri" pitchFamily="34" charset="-120"/>
              </a:rPr>
              <a:t>Öğrencilerin disiplin işleri 2547 sayılı Kanun'un 54. maddesinde düzenlenir. Madde, 2 Şubat 2023 tarihli ve 7437 sayılı Kanun'la bütünüyle yeniden yazılmış ve daha önce yönetmelikle yürütülen süreç doğrudan kanun metnine taşınmıştır. Güncel hâliyle madde on iki fıkradan oluşur: (1) cezalar ve bunları gerektiren fiiller, (2) tekerrür, (3) disiplin amirleri, (4) soruşturma süresi ve zamanaşımı, (5) savunma hakkı, (6) soruşturmada uyulacak esaslar, (7) ceza verme yetkisi, (8) disiplin kurullarının çalışma usulü, (9) oylama, karar ve karar süreleri, (10) sonucun bildirilmesi, başvuru yolları ve cezaların uygulanması, (11) tebligat ve (12) dizi pusulası.</a:t>
            </a:r>
            <a:endParaRPr lang="en-US" sz="1400" dirty="0"/>
          </a:p>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Anayasa Mahkemesi iptalleri. </a:t>
            </a:r>
            <a:r>
              <a:rPr lang="en-US" sz="1400" dirty="0">
                <a:solidFill>
                  <a:srgbClr val="2A2E45"/>
                </a:solidFill>
                <a:latin typeface="Calibri" pitchFamily="34" charset="0"/>
                <a:ea typeface="Calibri" pitchFamily="34" charset="-122"/>
                <a:cs typeface="Calibri" pitchFamily="34" charset="-120"/>
              </a:rPr>
              <a:t>Anayasa Mahkemesi 22/2/2024 tarihli ve E: 2023/78, K: 2024/55 sayılı kararıyla maddenin bazı alt bentlerini iptal etmiştir: kınama fiillerinden (1)-a/3, kısa süreli uzaklaştırma fiillerinden (1)-b/7, çıkarma fiillerinden (1)-d/2 ve soruşturma esaslarından (6)-f. Bu alt bentler artık uygulanamaz; eski metinden çoğaltılmış soruşturma formlarında ve karar şablonlarında bu fiillere yer verilmemesi gerekir.</a:t>
            </a:r>
            <a:endParaRPr lang="en-US" sz="1400" dirty="0"/>
          </a:p>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Kanunilik ilkesi. </a:t>
            </a:r>
            <a:r>
              <a:rPr lang="en-US" sz="1400" dirty="0">
                <a:solidFill>
                  <a:srgbClr val="2A2E45"/>
                </a:solidFill>
                <a:latin typeface="Calibri" pitchFamily="34" charset="0"/>
                <a:ea typeface="Calibri" pitchFamily="34" charset="-122"/>
                <a:cs typeface="Calibri" pitchFamily="34" charset="-120"/>
              </a:rPr>
              <a:t>Madde 54'te her ceza kademesi için fiiller tek tek sayılmıştır. Personel disiplininden farklı olarak öğrenciler için "benzer fiillere aynı türden ceza verilir" şeklinde bir hüküm bulunmaz. Dolayısıyla listede yer almayan bir eylem, ne kadar kusurlu görülse de öğrenci disiplin cezasına konu olamaz; olsa olsa eğitim-öğretim mevzuatındaki başka bir sonuca (örneğin sınavın geçersiz sayılması) yol açabilir.</a:t>
            </a:r>
            <a:endParaRPr lang="en-US" sz="1400" dirty="0"/>
          </a:p>
        </p:txBody>
      </p:sp>
      <p:sp>
        <p:nvSpPr>
          <p:cNvPr id="9" name="Text 6"/>
          <p:cNvSpPr txBox="1"/>
          <p:nvPr/>
        </p:nvSpPr>
        <p:spPr>
          <a:xfrm>
            <a:off x="457200" y="6446520"/>
            <a:ext cx="5486400" cy="274320"/>
          </a:xfrm>
          <a:prstGeom prst="rect">
            <a:avLst/>
          </a:prstGeom>
          <a:noFill/>
          <a:ln/>
        </p:spPr>
        <p:txBody>
          <a:bodyPr wrap="square" lIns="0" tIns="0" rIns="0" bIns="0" rtlCol="0" anchor="ctr"/>
          <a:lstStyle/>
          <a:p>
            <a:pPr marL="0" indent="0">
              <a:buNone/>
            </a:pPr>
            <a:r>
              <a:rPr lang="en-US" sz="900" dirty="0">
                <a:solidFill>
                  <a:srgbClr val="5B6B8C"/>
                </a:solidFill>
                <a:latin typeface="Calibri" pitchFamily="34" charset="0"/>
                <a:ea typeface="Calibri" pitchFamily="34" charset="-122"/>
                <a:cs typeface="Calibri" pitchFamily="34" charset="-120"/>
              </a:rPr>
              <a:t>Modül A — Öğrenci Disiplini (m. 54)</a:t>
            </a:r>
            <a:endParaRPr lang="en-US" sz="900" dirty="0"/>
          </a:p>
        </p:txBody>
      </p:sp>
      <p:sp>
        <p:nvSpPr>
          <p:cNvPr id="10" name="Text 7"/>
          <p:cNvSpPr txBox="1"/>
          <p:nvPr/>
        </p:nvSpPr>
        <p:spPr>
          <a:xfrm>
            <a:off x="10820095" y="6446520"/>
            <a:ext cx="914400" cy="274320"/>
          </a:xfrm>
          <a:prstGeom prst="rect">
            <a:avLst/>
          </a:prstGeom>
          <a:noFill/>
          <a:ln/>
        </p:spPr>
        <p:txBody>
          <a:bodyPr wrap="square" lIns="0" tIns="0" rIns="0" bIns="0" rtlCol="0" anchor="ctr"/>
          <a:lstStyle/>
          <a:p>
            <a:pPr marL="0" indent="0" algn="r">
              <a:buNone/>
            </a:pPr>
            <a:r>
              <a:rPr lang="en-US" sz="900" dirty="0">
                <a:solidFill>
                  <a:srgbClr val="5B6B8C"/>
                </a:solidFill>
                <a:latin typeface="Calibri" pitchFamily="34" charset="0"/>
                <a:ea typeface="Calibri" pitchFamily="34" charset="-122"/>
                <a:cs typeface="Calibri" pitchFamily="34" charset="-120"/>
              </a:rPr>
              <a:t>6</a:t>
            </a:r>
            <a:endParaRPr lang="en-US" sz="9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457200" y="411480"/>
            <a:ext cx="566928" cy="566928"/>
          </a:xfrm>
          <a:prstGeom prst="ellipse">
            <a:avLst/>
          </a:prstGeom>
          <a:solidFill>
            <a:srgbClr val="1E2761"/>
          </a:solidFill>
          <a:ln w="12700">
            <a:solidFill>
              <a:srgbClr val="1E2761"/>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603504" y="557784"/>
            <a:ext cx="274320" cy="274320"/>
          </a:xfrm>
          <a:prstGeom prst="rect">
            <a:avLst/>
          </a:prstGeom>
        </p:spPr>
      </p:pic>
      <p:sp>
        <p:nvSpPr>
          <p:cNvPr id="4" name="Text 1"/>
          <p:cNvSpPr txBox="1"/>
          <p:nvPr/>
        </p:nvSpPr>
        <p:spPr>
          <a:xfrm>
            <a:off x="1188720" y="347472"/>
            <a:ext cx="7315200" cy="274320"/>
          </a:xfrm>
          <a:prstGeom prst="rect">
            <a:avLst/>
          </a:prstGeom>
          <a:noFill/>
          <a:ln/>
        </p:spPr>
        <p:txBody>
          <a:bodyPr wrap="square" lIns="0" tIns="0" rIns="0" bIns="0" rtlCol="0" anchor="ctr"/>
          <a:lstStyle/>
          <a:p>
            <a:pPr marL="0" indent="0">
              <a:buNone/>
            </a:pPr>
            <a:r>
              <a:rPr lang="en-US" sz="1000" kern="0" spc="300" dirty="0">
                <a:solidFill>
                  <a:srgbClr val="5B6B8C"/>
                </a:solidFill>
                <a:latin typeface="Calibri" pitchFamily="34" charset="0"/>
                <a:ea typeface="Calibri" pitchFamily="34" charset="-122"/>
                <a:cs typeface="Calibri" pitchFamily="34" charset="-120"/>
              </a:rPr>
              <a:t>MODÜL A · 02</a:t>
            </a:r>
            <a:endParaRPr lang="en-US" sz="1000" dirty="0"/>
          </a:p>
        </p:txBody>
      </p:sp>
      <p:sp>
        <p:nvSpPr>
          <p:cNvPr id="5" name="Text 2"/>
          <p:cNvSpPr txBox="1"/>
          <p:nvPr/>
        </p:nvSpPr>
        <p:spPr>
          <a:xfrm>
            <a:off x="1188720" y="585216"/>
            <a:ext cx="9144000" cy="502920"/>
          </a:xfrm>
          <a:prstGeom prst="rect">
            <a:avLst/>
          </a:prstGeom>
          <a:noFill/>
          <a:ln/>
        </p:spPr>
        <p:txBody>
          <a:bodyPr wrap="square" lIns="0" tIns="0" rIns="0" bIns="0" rtlCol="0" anchor="t"/>
          <a:lstStyle/>
          <a:p>
            <a:pPr marL="0" indent="0">
              <a:buNone/>
            </a:pPr>
            <a:r>
              <a:rPr lang="en-US" sz="2400" b="1" dirty="0">
                <a:solidFill>
                  <a:srgbClr val="1E2761"/>
                </a:solidFill>
                <a:latin typeface="Cambria" pitchFamily="34" charset="0"/>
                <a:ea typeface="Cambria" pitchFamily="34" charset="-122"/>
                <a:cs typeface="Cambria" pitchFamily="34" charset="-120"/>
              </a:rPr>
              <a:t>Ceza Kademeleri: Genel Bakış</a:t>
            </a:r>
            <a:endParaRPr lang="en-US" sz="2400" dirty="0"/>
          </a:p>
        </p:txBody>
      </p:sp>
      <p:sp>
        <p:nvSpPr>
          <p:cNvPr id="6" name="Text 3"/>
          <p:cNvSpPr txBox="1"/>
          <p:nvPr/>
        </p:nvSpPr>
        <p:spPr>
          <a:xfrm>
            <a:off x="457200" y="1280160"/>
            <a:ext cx="11277295" cy="530352"/>
          </a:xfrm>
          <a:prstGeom prst="rect">
            <a:avLst/>
          </a:prstGeom>
          <a:noFill/>
          <a:ln/>
        </p:spPr>
        <p:txBody>
          <a:bodyPr wrap="square" lIns="0" tIns="0" rIns="0" bIns="0" rtlCol="0" anchor="t"/>
          <a:lstStyle/>
          <a:p>
            <a:pPr marL="0" indent="0">
              <a:buNone/>
            </a:pPr>
            <a:r>
              <a:rPr lang="en-US" sz="1300" dirty="0">
                <a:solidFill>
                  <a:srgbClr val="2A2E45"/>
                </a:solidFill>
                <a:latin typeface="Calibri" pitchFamily="34" charset="0"/>
                <a:ea typeface="Calibri" pitchFamily="34" charset="-122"/>
                <a:cs typeface="Calibri" pitchFamily="34" charset="-120"/>
              </a:rPr>
              <a:t>Madde 54/1, hafiften ağıra doğru beş ceza türü öngörür. Her kademe, kanunda o kademe için sayılan somut fiillere bağlıdır; disiplin amiri veya kurulu bu eşleştirmeyi değiştiremez, ancak bir derece alt ceza verme takdirine sahiptir (fıkra 9-d). "Uyarma" öğrenciler için mevcut değildir; en hafif ceza kınamadır.</a:t>
            </a:r>
            <a:endParaRPr lang="en-US" sz="1300" dirty="0"/>
          </a:p>
        </p:txBody>
      </p:sp>
      <p:sp>
        <p:nvSpPr>
          <p:cNvPr id="7" name="Shape 4"/>
          <p:cNvSpPr/>
          <p:nvPr/>
        </p:nvSpPr>
        <p:spPr>
          <a:xfrm>
            <a:off x="457200" y="3090672"/>
            <a:ext cx="2145731" cy="822960"/>
          </a:xfrm>
          <a:prstGeom prst="rect">
            <a:avLst/>
          </a:prstGeom>
          <a:solidFill>
            <a:srgbClr val="B1C3E8"/>
          </a:solidFill>
          <a:ln w="12700">
            <a:solidFill>
              <a:srgbClr val="B1C3E8"/>
            </a:solidFill>
            <a:prstDash val="solid"/>
          </a:ln>
        </p:spPr>
        <p:txBody>
          <a:bodyPr/>
          <a:lstStyle/>
          <a:p>
            <a:endParaRPr lang="tr-TR"/>
          </a:p>
        </p:txBody>
      </p:sp>
      <p:sp>
        <p:nvSpPr>
          <p:cNvPr id="8" name="Text 5"/>
          <p:cNvSpPr txBox="1"/>
          <p:nvPr/>
        </p:nvSpPr>
        <p:spPr>
          <a:xfrm>
            <a:off x="457200" y="3090672"/>
            <a:ext cx="2145731" cy="822960"/>
          </a:xfrm>
          <a:prstGeom prst="rect">
            <a:avLst/>
          </a:prstGeom>
          <a:noFill/>
          <a:ln/>
        </p:spPr>
        <p:txBody>
          <a:bodyPr wrap="square" rtlCol="0" anchor="ctr"/>
          <a:lstStyle/>
          <a:p>
            <a:pPr marL="0" indent="0" algn="ctr">
              <a:buNone/>
            </a:pPr>
            <a:r>
              <a:rPr lang="en-US" sz="1150" b="1" dirty="0">
                <a:solidFill>
                  <a:srgbClr val="1E2761"/>
                </a:solidFill>
                <a:latin typeface="Calibri" pitchFamily="34" charset="0"/>
                <a:ea typeface="Calibri" pitchFamily="34" charset="-122"/>
                <a:cs typeface="Calibri" pitchFamily="34" charset="-120"/>
              </a:rPr>
              <a:t>Kınama</a:t>
            </a:r>
            <a:endParaRPr lang="en-US" sz="1150" dirty="0"/>
          </a:p>
        </p:txBody>
      </p:sp>
      <p:sp>
        <p:nvSpPr>
          <p:cNvPr id="9" name="Text 6"/>
          <p:cNvSpPr txBox="1"/>
          <p:nvPr/>
        </p:nvSpPr>
        <p:spPr>
          <a:xfrm>
            <a:off x="457200" y="4005072"/>
            <a:ext cx="2145731" cy="1051560"/>
          </a:xfrm>
          <a:prstGeom prst="rect">
            <a:avLst/>
          </a:prstGeom>
          <a:noFill/>
          <a:ln/>
        </p:spPr>
        <p:txBody>
          <a:bodyPr wrap="square" lIns="0" tIns="0" rIns="0" bIns="0" rtlCol="0" anchor="t"/>
          <a:lstStyle/>
          <a:p>
            <a:pPr marL="0" indent="0" algn="ctr">
              <a:buNone/>
            </a:pPr>
            <a:r>
              <a:rPr lang="en-US" sz="1000" dirty="0">
                <a:solidFill>
                  <a:srgbClr val="5B6B8C"/>
                </a:solidFill>
                <a:latin typeface="Calibri" pitchFamily="34" charset="0"/>
                <a:ea typeface="Calibri" pitchFamily="34" charset="-122"/>
                <a:cs typeface="Calibri" pitchFamily="34" charset="-120"/>
              </a:rPr>
              <a:t>Kusurlu davranışın yazılı olarak bildirilmesi. Cezayı dekan/müdür verir.</a:t>
            </a:r>
            <a:endParaRPr lang="en-US" sz="1000" dirty="0"/>
          </a:p>
        </p:txBody>
      </p:sp>
      <p:sp>
        <p:nvSpPr>
          <p:cNvPr id="10" name="Shape 7"/>
          <p:cNvSpPr/>
          <p:nvPr/>
        </p:nvSpPr>
        <p:spPr>
          <a:xfrm>
            <a:off x="2740091" y="2862072"/>
            <a:ext cx="2145731" cy="1051560"/>
          </a:xfrm>
          <a:prstGeom prst="rect">
            <a:avLst/>
          </a:prstGeom>
          <a:solidFill>
            <a:srgbClr val="C9A7B0"/>
          </a:solidFill>
          <a:ln w="12700">
            <a:solidFill>
              <a:srgbClr val="C9A7B0"/>
            </a:solidFill>
            <a:prstDash val="solid"/>
          </a:ln>
        </p:spPr>
        <p:txBody>
          <a:bodyPr/>
          <a:lstStyle/>
          <a:p>
            <a:endParaRPr lang="tr-TR"/>
          </a:p>
        </p:txBody>
      </p:sp>
      <p:sp>
        <p:nvSpPr>
          <p:cNvPr id="11" name="Text 8"/>
          <p:cNvSpPr txBox="1"/>
          <p:nvPr/>
        </p:nvSpPr>
        <p:spPr>
          <a:xfrm>
            <a:off x="2740091" y="2862072"/>
            <a:ext cx="2145731" cy="1051560"/>
          </a:xfrm>
          <a:prstGeom prst="rect">
            <a:avLst/>
          </a:prstGeom>
          <a:noFill/>
          <a:ln/>
        </p:spPr>
        <p:txBody>
          <a:bodyPr wrap="square" rtlCol="0" anchor="ctr"/>
          <a:lstStyle/>
          <a:p>
            <a:pPr marL="0" indent="0" algn="ctr">
              <a:buNone/>
            </a:pPr>
            <a:r>
              <a:rPr lang="en-US" sz="1150" b="1" dirty="0">
                <a:solidFill>
                  <a:srgbClr val="1E2761"/>
                </a:solidFill>
                <a:latin typeface="Calibri" pitchFamily="34" charset="0"/>
                <a:ea typeface="Calibri" pitchFamily="34" charset="-122"/>
                <a:cs typeface="Calibri" pitchFamily="34" charset="-120"/>
              </a:rPr>
              <a:t>1 hafta – 1 ay uzaklaştırma</a:t>
            </a:r>
            <a:endParaRPr lang="en-US" sz="1150" dirty="0"/>
          </a:p>
        </p:txBody>
      </p:sp>
      <p:sp>
        <p:nvSpPr>
          <p:cNvPr id="12" name="Text 9"/>
          <p:cNvSpPr txBox="1"/>
          <p:nvPr/>
        </p:nvSpPr>
        <p:spPr>
          <a:xfrm>
            <a:off x="2740091" y="4005072"/>
            <a:ext cx="2145731" cy="1051560"/>
          </a:xfrm>
          <a:prstGeom prst="rect">
            <a:avLst/>
          </a:prstGeom>
          <a:noFill/>
          <a:ln/>
        </p:spPr>
        <p:txBody>
          <a:bodyPr wrap="square" lIns="0" tIns="0" rIns="0" bIns="0" rtlCol="0" anchor="t"/>
          <a:lstStyle/>
          <a:p>
            <a:pPr marL="0" indent="0" algn="ctr">
              <a:buNone/>
            </a:pPr>
            <a:r>
              <a:rPr lang="en-US" sz="1000" dirty="0">
                <a:solidFill>
                  <a:srgbClr val="5B6B8C"/>
                </a:solidFill>
                <a:latin typeface="Calibri" pitchFamily="34" charset="0"/>
                <a:ea typeface="Calibri" pitchFamily="34" charset="-122"/>
                <a:cs typeface="Calibri" pitchFamily="34" charset="-120"/>
              </a:rPr>
              <a:t>Süre içinde derslere ve sınavlara katılamaz. Cezayı dekan/müdür verir.</a:t>
            </a:r>
            <a:endParaRPr lang="en-US" sz="1000" dirty="0"/>
          </a:p>
        </p:txBody>
      </p:sp>
      <p:sp>
        <p:nvSpPr>
          <p:cNvPr id="13" name="Shape 10"/>
          <p:cNvSpPr/>
          <p:nvPr/>
        </p:nvSpPr>
        <p:spPr>
          <a:xfrm>
            <a:off x="5022982" y="2633472"/>
            <a:ext cx="2145731" cy="1280160"/>
          </a:xfrm>
          <a:prstGeom prst="rect">
            <a:avLst/>
          </a:prstGeom>
          <a:solidFill>
            <a:srgbClr val="B77E88"/>
          </a:solidFill>
          <a:ln w="12700">
            <a:solidFill>
              <a:srgbClr val="B77E88"/>
            </a:solidFill>
            <a:prstDash val="solid"/>
          </a:ln>
        </p:spPr>
        <p:txBody>
          <a:bodyPr/>
          <a:lstStyle/>
          <a:p>
            <a:endParaRPr lang="tr-TR"/>
          </a:p>
        </p:txBody>
      </p:sp>
      <p:sp>
        <p:nvSpPr>
          <p:cNvPr id="14" name="Text 11"/>
          <p:cNvSpPr txBox="1"/>
          <p:nvPr/>
        </p:nvSpPr>
        <p:spPr>
          <a:xfrm>
            <a:off x="5022982" y="2633472"/>
            <a:ext cx="2145731" cy="1280160"/>
          </a:xfrm>
          <a:prstGeom prst="rect">
            <a:avLst/>
          </a:prstGeom>
          <a:noFill/>
          <a:ln/>
        </p:spPr>
        <p:txBody>
          <a:bodyPr wrap="square" rtlCol="0" anchor="ctr"/>
          <a:lstStyle/>
          <a:p>
            <a:pPr marL="0" indent="0" algn="ctr">
              <a:buNone/>
            </a:pPr>
            <a:r>
              <a:rPr lang="en-US" sz="1150" b="1" dirty="0">
                <a:solidFill>
                  <a:srgbClr val="FFFFFF"/>
                </a:solidFill>
                <a:latin typeface="Calibri" pitchFamily="34" charset="0"/>
                <a:ea typeface="Calibri" pitchFamily="34" charset="-122"/>
                <a:cs typeface="Calibri" pitchFamily="34" charset="-120"/>
              </a:rPr>
              <a:t>1 yarıyıl uzaklaştırma</a:t>
            </a:r>
            <a:endParaRPr lang="en-US" sz="1150" dirty="0"/>
          </a:p>
        </p:txBody>
      </p:sp>
      <p:sp>
        <p:nvSpPr>
          <p:cNvPr id="15" name="Text 12"/>
          <p:cNvSpPr txBox="1"/>
          <p:nvPr/>
        </p:nvSpPr>
        <p:spPr>
          <a:xfrm>
            <a:off x="5022982" y="4005072"/>
            <a:ext cx="2145731" cy="1051560"/>
          </a:xfrm>
          <a:prstGeom prst="rect">
            <a:avLst/>
          </a:prstGeom>
          <a:noFill/>
          <a:ln/>
        </p:spPr>
        <p:txBody>
          <a:bodyPr wrap="square" lIns="0" tIns="0" rIns="0" bIns="0" rtlCol="0" anchor="t"/>
          <a:lstStyle/>
          <a:p>
            <a:pPr marL="0" indent="0" algn="ctr">
              <a:buNone/>
            </a:pPr>
            <a:r>
              <a:rPr lang="en-US" sz="1000" dirty="0">
                <a:solidFill>
                  <a:srgbClr val="5B6B8C"/>
                </a:solidFill>
                <a:latin typeface="Calibri" pitchFamily="34" charset="0"/>
                <a:ea typeface="Calibri" pitchFamily="34" charset="-122"/>
                <a:cs typeface="Calibri" pitchFamily="34" charset="-120"/>
              </a:rPr>
              <a:t>Bir yarıyıl öğrencilik haklarından yararlanamaz. Disiplin kurulu kararı gerekir.</a:t>
            </a:r>
            <a:endParaRPr lang="en-US" sz="1000" dirty="0"/>
          </a:p>
        </p:txBody>
      </p:sp>
      <p:sp>
        <p:nvSpPr>
          <p:cNvPr id="16" name="Shape 13"/>
          <p:cNvSpPr/>
          <p:nvPr/>
        </p:nvSpPr>
        <p:spPr>
          <a:xfrm>
            <a:off x="7305873" y="2404872"/>
            <a:ext cx="2145731" cy="1508760"/>
          </a:xfrm>
          <a:prstGeom prst="rect">
            <a:avLst/>
          </a:prstGeom>
          <a:solidFill>
            <a:srgbClr val="A05A66"/>
          </a:solidFill>
          <a:ln w="12700">
            <a:solidFill>
              <a:srgbClr val="A05A66"/>
            </a:solidFill>
            <a:prstDash val="solid"/>
          </a:ln>
        </p:spPr>
        <p:txBody>
          <a:bodyPr/>
          <a:lstStyle/>
          <a:p>
            <a:endParaRPr lang="tr-TR"/>
          </a:p>
        </p:txBody>
      </p:sp>
      <p:sp>
        <p:nvSpPr>
          <p:cNvPr id="17" name="Text 14"/>
          <p:cNvSpPr txBox="1"/>
          <p:nvPr/>
        </p:nvSpPr>
        <p:spPr>
          <a:xfrm>
            <a:off x="7305873" y="2404872"/>
            <a:ext cx="2145731" cy="1508760"/>
          </a:xfrm>
          <a:prstGeom prst="rect">
            <a:avLst/>
          </a:prstGeom>
          <a:noFill/>
          <a:ln/>
        </p:spPr>
        <p:txBody>
          <a:bodyPr wrap="square" rtlCol="0" anchor="ctr"/>
          <a:lstStyle/>
          <a:p>
            <a:pPr marL="0" indent="0" algn="ctr">
              <a:buNone/>
            </a:pPr>
            <a:r>
              <a:rPr lang="en-US" sz="1150" b="1" dirty="0">
                <a:solidFill>
                  <a:srgbClr val="FFFFFF"/>
                </a:solidFill>
                <a:latin typeface="Calibri" pitchFamily="34" charset="0"/>
                <a:ea typeface="Calibri" pitchFamily="34" charset="-122"/>
                <a:cs typeface="Calibri" pitchFamily="34" charset="-120"/>
              </a:rPr>
              <a:t>2 yarıyıl uzaklaştırma</a:t>
            </a:r>
            <a:endParaRPr lang="en-US" sz="1150" dirty="0"/>
          </a:p>
        </p:txBody>
      </p:sp>
      <p:sp>
        <p:nvSpPr>
          <p:cNvPr id="18" name="Text 15"/>
          <p:cNvSpPr txBox="1"/>
          <p:nvPr/>
        </p:nvSpPr>
        <p:spPr>
          <a:xfrm>
            <a:off x="7305873" y="4005072"/>
            <a:ext cx="2145731" cy="1051560"/>
          </a:xfrm>
          <a:prstGeom prst="rect">
            <a:avLst/>
          </a:prstGeom>
          <a:noFill/>
          <a:ln/>
        </p:spPr>
        <p:txBody>
          <a:bodyPr wrap="square" lIns="0" tIns="0" rIns="0" bIns="0" rtlCol="0" anchor="t"/>
          <a:lstStyle/>
          <a:p>
            <a:pPr marL="0" indent="0" algn="ctr">
              <a:buNone/>
            </a:pPr>
            <a:r>
              <a:rPr lang="en-US" sz="1000" dirty="0">
                <a:solidFill>
                  <a:srgbClr val="5B6B8C"/>
                </a:solidFill>
                <a:latin typeface="Calibri" pitchFamily="34" charset="0"/>
                <a:ea typeface="Calibri" pitchFamily="34" charset="-122"/>
                <a:cs typeface="Calibri" pitchFamily="34" charset="-120"/>
              </a:rPr>
              <a:t>İki yarıyıl öğrencilik haklarından yararlanamaz. Disiplin kurulu kararı gerekir.</a:t>
            </a:r>
            <a:endParaRPr lang="en-US" sz="1000" dirty="0"/>
          </a:p>
        </p:txBody>
      </p:sp>
      <p:sp>
        <p:nvSpPr>
          <p:cNvPr id="19" name="Shape 16"/>
          <p:cNvSpPr/>
          <p:nvPr/>
        </p:nvSpPr>
        <p:spPr>
          <a:xfrm>
            <a:off x="9588764" y="2176272"/>
            <a:ext cx="2145731" cy="1737360"/>
          </a:xfrm>
          <a:prstGeom prst="rect">
            <a:avLst/>
          </a:prstGeom>
          <a:solidFill>
            <a:srgbClr val="A63A3A"/>
          </a:solidFill>
          <a:ln w="12700">
            <a:solidFill>
              <a:srgbClr val="A63A3A"/>
            </a:solidFill>
            <a:prstDash val="solid"/>
          </a:ln>
        </p:spPr>
        <p:txBody>
          <a:bodyPr/>
          <a:lstStyle/>
          <a:p>
            <a:endParaRPr lang="tr-TR"/>
          </a:p>
        </p:txBody>
      </p:sp>
      <p:sp>
        <p:nvSpPr>
          <p:cNvPr id="20" name="Text 17"/>
          <p:cNvSpPr txBox="1"/>
          <p:nvPr/>
        </p:nvSpPr>
        <p:spPr>
          <a:xfrm>
            <a:off x="9588764" y="2176272"/>
            <a:ext cx="2145731" cy="1737360"/>
          </a:xfrm>
          <a:prstGeom prst="rect">
            <a:avLst/>
          </a:prstGeom>
          <a:noFill/>
          <a:ln/>
        </p:spPr>
        <p:txBody>
          <a:bodyPr wrap="square" rtlCol="0" anchor="ctr"/>
          <a:lstStyle/>
          <a:p>
            <a:pPr marL="0" indent="0" algn="ctr">
              <a:buNone/>
            </a:pPr>
            <a:r>
              <a:rPr lang="en-US" sz="1150" b="1" dirty="0">
                <a:solidFill>
                  <a:srgbClr val="FFFFFF"/>
                </a:solidFill>
                <a:latin typeface="Calibri" pitchFamily="34" charset="0"/>
                <a:ea typeface="Calibri" pitchFamily="34" charset="-122"/>
                <a:cs typeface="Calibri" pitchFamily="34" charset="-120"/>
              </a:rPr>
              <a:t>Kurumdan çıkarma</a:t>
            </a:r>
            <a:endParaRPr lang="en-US" sz="1150" dirty="0"/>
          </a:p>
        </p:txBody>
      </p:sp>
      <p:sp>
        <p:nvSpPr>
          <p:cNvPr id="21" name="Text 18"/>
          <p:cNvSpPr txBox="1"/>
          <p:nvPr/>
        </p:nvSpPr>
        <p:spPr>
          <a:xfrm>
            <a:off x="9588764" y="4005072"/>
            <a:ext cx="2145731" cy="1051560"/>
          </a:xfrm>
          <a:prstGeom prst="rect">
            <a:avLst/>
          </a:prstGeom>
          <a:noFill/>
          <a:ln/>
        </p:spPr>
        <p:txBody>
          <a:bodyPr wrap="square" lIns="0" tIns="0" rIns="0" bIns="0" rtlCol="0" anchor="t"/>
          <a:lstStyle/>
          <a:p>
            <a:pPr marL="0" indent="0" algn="ctr">
              <a:buNone/>
            </a:pPr>
            <a:r>
              <a:rPr lang="en-US" sz="1000" dirty="0">
                <a:solidFill>
                  <a:srgbClr val="5B6B8C"/>
                </a:solidFill>
                <a:latin typeface="Calibri" pitchFamily="34" charset="0"/>
                <a:ea typeface="Calibri" pitchFamily="34" charset="-122"/>
                <a:cs typeface="Calibri" pitchFamily="34" charset="-120"/>
              </a:rPr>
              <a:t>Bir daha aynı kuruma alınmamak üzere ilişik kesme. Disiplin kurulu kararı gerekir.</a:t>
            </a:r>
            <a:endParaRPr lang="en-US" sz="1000" dirty="0"/>
          </a:p>
        </p:txBody>
      </p:sp>
      <p:sp>
        <p:nvSpPr>
          <p:cNvPr id="22" name="Shape 19"/>
          <p:cNvSpPr/>
          <p:nvPr/>
        </p:nvSpPr>
        <p:spPr>
          <a:xfrm>
            <a:off x="457200" y="5148072"/>
            <a:ext cx="11277295" cy="896112"/>
          </a:xfrm>
          <a:prstGeom prst="rect">
            <a:avLst/>
          </a:prstGeom>
          <a:solidFill>
            <a:srgbClr val="F3F0E6"/>
          </a:solidFill>
          <a:ln w="12700">
            <a:solidFill>
              <a:srgbClr val="F3F0E6"/>
            </a:solidFill>
            <a:prstDash val="solid"/>
          </a:ln>
        </p:spPr>
        <p:txBody>
          <a:bodyPr/>
          <a:lstStyle/>
          <a:p>
            <a:endParaRPr lang="tr-TR"/>
          </a:p>
        </p:txBody>
      </p:sp>
      <p:sp>
        <p:nvSpPr>
          <p:cNvPr id="23" name="Text 20"/>
          <p:cNvSpPr txBox="1"/>
          <p:nvPr/>
        </p:nvSpPr>
        <p:spPr>
          <a:xfrm>
            <a:off x="640080" y="5193792"/>
            <a:ext cx="10911535" cy="804672"/>
          </a:xfrm>
          <a:prstGeom prst="rect">
            <a:avLst/>
          </a:prstGeom>
          <a:noFill/>
          <a:ln/>
        </p:spPr>
        <p:txBody>
          <a:bodyPr wrap="square" lIns="0" tIns="0" rIns="0" bIns="0" rtlCol="0" anchor="ctr"/>
          <a:lstStyle/>
          <a:p>
            <a:pPr marL="0" indent="0">
              <a:buNone/>
            </a:pPr>
            <a:r>
              <a:rPr lang="en-US" sz="1100" i="1" dirty="0">
                <a:solidFill>
                  <a:srgbClr val="4A3F1A"/>
                </a:solidFill>
                <a:latin typeface="Calibri" pitchFamily="34" charset="0"/>
                <a:ea typeface="Calibri" pitchFamily="34" charset="-122"/>
                <a:cs typeface="Calibri" pitchFamily="34" charset="-120"/>
              </a:rPr>
              <a:t>Kınama ve kısa süreli </a:t>
            </a:r>
            <a:r>
              <a:rPr lang="en-US" sz="1100" i="1" dirty="0" err="1">
                <a:solidFill>
                  <a:srgbClr val="4A3F1A"/>
                </a:solidFill>
                <a:latin typeface="Calibri" pitchFamily="34" charset="0"/>
                <a:ea typeface="Calibri" pitchFamily="34" charset="-122"/>
                <a:cs typeface="Calibri" pitchFamily="34" charset="-120"/>
              </a:rPr>
              <a:t>uzaklaştırma</a:t>
            </a:r>
            <a:r>
              <a:rPr lang="en-US" sz="1100" i="1" dirty="0">
                <a:solidFill>
                  <a:srgbClr val="4A3F1A"/>
                </a:solidFill>
                <a:latin typeface="Calibri" pitchFamily="34" charset="0"/>
                <a:ea typeface="Calibri" pitchFamily="34" charset="-122"/>
                <a:cs typeface="Calibri" pitchFamily="34" charset="-120"/>
              </a:rPr>
              <a:t> </a:t>
            </a:r>
            <a:r>
              <a:rPr lang="en-US" sz="1100" i="1" dirty="0" err="1">
                <a:solidFill>
                  <a:srgbClr val="4A3F1A"/>
                </a:solidFill>
                <a:latin typeface="Calibri" pitchFamily="34" charset="0"/>
                <a:ea typeface="Calibri" pitchFamily="34" charset="-122"/>
                <a:cs typeface="Calibri" pitchFamily="34" charset="-120"/>
              </a:rPr>
              <a:t>disiplin</a:t>
            </a:r>
            <a:r>
              <a:rPr lang="en-US" sz="1100" i="1" dirty="0">
                <a:solidFill>
                  <a:srgbClr val="4A3F1A"/>
                </a:solidFill>
                <a:latin typeface="Calibri" pitchFamily="34" charset="0"/>
                <a:ea typeface="Calibri" pitchFamily="34" charset="-122"/>
                <a:cs typeface="Calibri" pitchFamily="34" charset="-120"/>
              </a:rPr>
              <a:t> </a:t>
            </a:r>
            <a:r>
              <a:rPr lang="en-US" sz="1100" i="1" dirty="0" err="1">
                <a:solidFill>
                  <a:srgbClr val="4A3F1A"/>
                </a:solidFill>
                <a:latin typeface="Calibri" pitchFamily="34" charset="0"/>
                <a:ea typeface="Calibri" pitchFamily="34" charset="-122"/>
                <a:cs typeface="Calibri" pitchFamily="34" charset="-120"/>
              </a:rPr>
              <a:t>amiri</a:t>
            </a:r>
            <a:r>
              <a:rPr lang="en-US" sz="1100" i="1" dirty="0">
                <a:solidFill>
                  <a:srgbClr val="4A3F1A"/>
                </a:solidFill>
                <a:latin typeface="Calibri" pitchFamily="34" charset="0"/>
                <a:ea typeface="Calibri" pitchFamily="34" charset="-122"/>
                <a:cs typeface="Calibri" pitchFamily="34" charset="-120"/>
              </a:rPr>
              <a:t> </a:t>
            </a:r>
            <a:r>
              <a:rPr lang="en-US" sz="1100" i="1" dirty="0" err="1">
                <a:solidFill>
                  <a:srgbClr val="4A3F1A"/>
                </a:solidFill>
                <a:latin typeface="Calibri" pitchFamily="34" charset="0"/>
                <a:ea typeface="Calibri" pitchFamily="34" charset="-122"/>
                <a:cs typeface="Calibri" pitchFamily="34" charset="-120"/>
              </a:rPr>
              <a:t>tarafından</a:t>
            </a:r>
            <a:r>
              <a:rPr lang="en-US" sz="1100" i="1" dirty="0">
                <a:solidFill>
                  <a:srgbClr val="4A3F1A"/>
                </a:solidFill>
                <a:latin typeface="Calibri" pitchFamily="34" charset="0"/>
                <a:ea typeface="Calibri" pitchFamily="34" charset="-122"/>
                <a:cs typeface="Calibri" pitchFamily="34" charset="-120"/>
              </a:rPr>
              <a:t>, diğer üç </a:t>
            </a:r>
            <a:r>
              <a:rPr lang="en-US" sz="1100" i="1" dirty="0" err="1">
                <a:solidFill>
                  <a:srgbClr val="4A3F1A"/>
                </a:solidFill>
                <a:latin typeface="Calibri" pitchFamily="34" charset="0"/>
                <a:ea typeface="Calibri" pitchFamily="34" charset="-122"/>
                <a:cs typeface="Calibri" pitchFamily="34" charset="-120"/>
              </a:rPr>
              <a:t>kademe</a:t>
            </a:r>
            <a:r>
              <a:rPr lang="en-US" sz="1100" i="1" dirty="0">
                <a:solidFill>
                  <a:srgbClr val="4A3F1A"/>
                </a:solidFill>
                <a:latin typeface="Calibri" pitchFamily="34" charset="0"/>
                <a:ea typeface="Calibri" pitchFamily="34" charset="-122"/>
                <a:cs typeface="Calibri" pitchFamily="34" charset="-120"/>
              </a:rPr>
              <a:t> </a:t>
            </a:r>
            <a:r>
              <a:rPr lang="en-US" sz="1100" i="1" dirty="0" err="1">
                <a:solidFill>
                  <a:srgbClr val="4A3F1A"/>
                </a:solidFill>
                <a:latin typeface="Calibri" pitchFamily="34" charset="0"/>
                <a:ea typeface="Calibri" pitchFamily="34" charset="-122"/>
                <a:cs typeface="Calibri" pitchFamily="34" charset="-120"/>
              </a:rPr>
              <a:t>ceza</a:t>
            </a:r>
            <a:r>
              <a:rPr lang="en-US" sz="1100" i="1" dirty="0">
                <a:solidFill>
                  <a:srgbClr val="4A3F1A"/>
                </a:solidFill>
                <a:latin typeface="Calibri" pitchFamily="34" charset="0"/>
                <a:ea typeface="Calibri" pitchFamily="34" charset="-122"/>
                <a:cs typeface="Calibri" pitchFamily="34" charset="-120"/>
              </a:rPr>
              <a:t> </a:t>
            </a:r>
            <a:r>
              <a:rPr lang="en-US" sz="1100" i="1" dirty="0" err="1">
                <a:solidFill>
                  <a:srgbClr val="4A3F1A"/>
                </a:solidFill>
                <a:latin typeface="Calibri" pitchFamily="34" charset="0"/>
                <a:ea typeface="Calibri" pitchFamily="34" charset="-122"/>
                <a:cs typeface="Calibri" pitchFamily="34" charset="-120"/>
              </a:rPr>
              <a:t>ise</a:t>
            </a:r>
            <a:r>
              <a:rPr lang="en-US" sz="1100" i="1" dirty="0">
                <a:solidFill>
                  <a:srgbClr val="4A3F1A"/>
                </a:solidFill>
                <a:latin typeface="Calibri" pitchFamily="34" charset="0"/>
                <a:ea typeface="Calibri" pitchFamily="34" charset="-122"/>
                <a:cs typeface="Calibri" pitchFamily="34" charset="-120"/>
              </a:rPr>
              <a:t> </a:t>
            </a:r>
            <a:r>
              <a:rPr lang="en-US" sz="1100" i="1" dirty="0" err="1">
                <a:solidFill>
                  <a:srgbClr val="4A3F1A"/>
                </a:solidFill>
                <a:latin typeface="Calibri" pitchFamily="34" charset="0"/>
                <a:ea typeface="Calibri" pitchFamily="34" charset="-122"/>
                <a:cs typeface="Calibri" pitchFamily="34" charset="-120"/>
              </a:rPr>
              <a:t>disiplin</a:t>
            </a:r>
            <a:r>
              <a:rPr lang="en-US" sz="1100" i="1" dirty="0">
                <a:solidFill>
                  <a:srgbClr val="4A3F1A"/>
                </a:solidFill>
                <a:latin typeface="Calibri" pitchFamily="34" charset="0"/>
                <a:ea typeface="Calibri" pitchFamily="34" charset="-122"/>
                <a:cs typeface="Calibri" pitchFamily="34" charset="-120"/>
              </a:rPr>
              <a:t> </a:t>
            </a:r>
            <a:r>
              <a:rPr lang="en-US" sz="1100" i="1" dirty="0" err="1">
                <a:solidFill>
                  <a:srgbClr val="4A3F1A"/>
                </a:solidFill>
                <a:latin typeface="Calibri" pitchFamily="34" charset="0"/>
                <a:ea typeface="Calibri" pitchFamily="34" charset="-122"/>
                <a:cs typeface="Calibri" pitchFamily="34" charset="-120"/>
              </a:rPr>
              <a:t>kurulu</a:t>
            </a:r>
            <a:r>
              <a:rPr lang="en-US" sz="1100" i="1" dirty="0">
                <a:solidFill>
                  <a:srgbClr val="4A3F1A"/>
                </a:solidFill>
                <a:latin typeface="Calibri" pitchFamily="34" charset="0"/>
                <a:ea typeface="Calibri" pitchFamily="34" charset="-122"/>
                <a:cs typeface="Calibri" pitchFamily="34" charset="-120"/>
              </a:rPr>
              <a:t> </a:t>
            </a:r>
            <a:r>
              <a:rPr lang="en-US" sz="1100" i="1" dirty="0" err="1">
                <a:solidFill>
                  <a:srgbClr val="4A3F1A"/>
                </a:solidFill>
                <a:latin typeface="Calibri" pitchFamily="34" charset="0"/>
                <a:ea typeface="Calibri" pitchFamily="34" charset="-122"/>
                <a:cs typeface="Calibri" pitchFamily="34" charset="-120"/>
              </a:rPr>
              <a:t>tarafından</a:t>
            </a:r>
            <a:r>
              <a:rPr lang="en-US" sz="1100" i="1" dirty="0">
                <a:solidFill>
                  <a:srgbClr val="4A3F1A"/>
                </a:solidFill>
                <a:latin typeface="Calibri" pitchFamily="34" charset="0"/>
                <a:ea typeface="Calibri" pitchFamily="34" charset="-122"/>
                <a:cs typeface="Calibri" pitchFamily="34" charset="-120"/>
              </a:rPr>
              <a:t> </a:t>
            </a:r>
            <a:r>
              <a:rPr lang="en-US" sz="1100" i="1" dirty="0" err="1">
                <a:solidFill>
                  <a:srgbClr val="4A3F1A"/>
                </a:solidFill>
                <a:latin typeface="Calibri" pitchFamily="34" charset="0"/>
                <a:ea typeface="Calibri" pitchFamily="34" charset="-122"/>
                <a:cs typeface="Calibri" pitchFamily="34" charset="-120"/>
              </a:rPr>
              <a:t>verilir</a:t>
            </a:r>
            <a:r>
              <a:rPr lang="en-US" sz="1100" i="1" dirty="0">
                <a:solidFill>
                  <a:srgbClr val="4A3F1A"/>
                </a:solidFill>
                <a:latin typeface="Calibri" pitchFamily="34" charset="0"/>
                <a:ea typeface="Calibri" pitchFamily="34" charset="-122"/>
                <a:cs typeface="Calibri" pitchFamily="34" charset="-120"/>
              </a:rPr>
              <a:t>. Bu ayrım, soruşturma raporu geldiğinde dosyanın nereye gideceğini belirler: teklif edilen ceza kurul cezası ise dosya derhal disiplin kuruluna havale edilir.</a:t>
            </a:r>
            <a:endParaRPr lang="en-US" sz="1100" dirty="0"/>
          </a:p>
          <a:p>
            <a:pPr marL="0" indent="0">
              <a:buNone/>
            </a:pPr>
            <a:endParaRPr lang="en-US" sz="1100" dirty="0"/>
          </a:p>
        </p:txBody>
      </p:sp>
      <p:sp>
        <p:nvSpPr>
          <p:cNvPr id="24" name="Text 21"/>
          <p:cNvSpPr txBox="1"/>
          <p:nvPr/>
        </p:nvSpPr>
        <p:spPr>
          <a:xfrm>
            <a:off x="457200" y="6446520"/>
            <a:ext cx="5486400" cy="274320"/>
          </a:xfrm>
          <a:prstGeom prst="rect">
            <a:avLst/>
          </a:prstGeom>
          <a:noFill/>
          <a:ln/>
        </p:spPr>
        <p:txBody>
          <a:bodyPr wrap="square" lIns="0" tIns="0" rIns="0" bIns="0" rtlCol="0" anchor="ctr"/>
          <a:lstStyle/>
          <a:p>
            <a:pPr marL="0" indent="0">
              <a:buNone/>
            </a:pPr>
            <a:r>
              <a:rPr lang="en-US" sz="900" dirty="0">
                <a:solidFill>
                  <a:srgbClr val="5B6B8C"/>
                </a:solidFill>
                <a:latin typeface="Calibri" pitchFamily="34" charset="0"/>
                <a:ea typeface="Calibri" pitchFamily="34" charset="-122"/>
                <a:cs typeface="Calibri" pitchFamily="34" charset="-120"/>
              </a:rPr>
              <a:t>Modül A — Öğrenci Disiplini (m. 54)</a:t>
            </a:r>
            <a:endParaRPr lang="en-US" sz="900" dirty="0"/>
          </a:p>
        </p:txBody>
      </p:sp>
      <p:sp>
        <p:nvSpPr>
          <p:cNvPr id="25" name="Text 22"/>
          <p:cNvSpPr txBox="1"/>
          <p:nvPr/>
        </p:nvSpPr>
        <p:spPr>
          <a:xfrm>
            <a:off x="10820095" y="6446520"/>
            <a:ext cx="914400" cy="274320"/>
          </a:xfrm>
          <a:prstGeom prst="rect">
            <a:avLst/>
          </a:prstGeom>
          <a:noFill/>
          <a:ln/>
        </p:spPr>
        <p:txBody>
          <a:bodyPr wrap="square" lIns="0" tIns="0" rIns="0" bIns="0" rtlCol="0" anchor="ctr"/>
          <a:lstStyle/>
          <a:p>
            <a:pPr marL="0" indent="0" algn="r">
              <a:buNone/>
            </a:pPr>
            <a:r>
              <a:rPr lang="en-US" sz="900" dirty="0">
                <a:solidFill>
                  <a:srgbClr val="5B6B8C"/>
                </a:solidFill>
                <a:latin typeface="Calibri" pitchFamily="34" charset="0"/>
                <a:ea typeface="Calibri" pitchFamily="34" charset="-122"/>
                <a:cs typeface="Calibri" pitchFamily="34" charset="-120"/>
              </a:rPr>
              <a:t>7</a:t>
            </a:r>
            <a:endParaRPr lang="en-US" sz="9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457200" y="411480"/>
            <a:ext cx="566928" cy="566928"/>
          </a:xfrm>
          <a:prstGeom prst="ellipse">
            <a:avLst/>
          </a:prstGeom>
          <a:solidFill>
            <a:srgbClr val="1E2761"/>
          </a:solidFill>
          <a:ln w="12700">
            <a:solidFill>
              <a:srgbClr val="1E2761"/>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603504" y="557784"/>
            <a:ext cx="274320" cy="274320"/>
          </a:xfrm>
          <a:prstGeom prst="rect">
            <a:avLst/>
          </a:prstGeom>
        </p:spPr>
      </p:pic>
      <p:sp>
        <p:nvSpPr>
          <p:cNvPr id="4" name="Text 1"/>
          <p:cNvSpPr txBox="1"/>
          <p:nvPr/>
        </p:nvSpPr>
        <p:spPr>
          <a:xfrm>
            <a:off x="1188720" y="347472"/>
            <a:ext cx="7315200" cy="274320"/>
          </a:xfrm>
          <a:prstGeom prst="rect">
            <a:avLst/>
          </a:prstGeom>
          <a:noFill/>
          <a:ln/>
        </p:spPr>
        <p:txBody>
          <a:bodyPr wrap="square" lIns="0" tIns="0" rIns="0" bIns="0" rtlCol="0" anchor="ctr"/>
          <a:lstStyle/>
          <a:p>
            <a:pPr marL="0" indent="0">
              <a:buNone/>
            </a:pPr>
            <a:r>
              <a:rPr lang="en-US" sz="1000" kern="0" spc="300" dirty="0">
                <a:solidFill>
                  <a:srgbClr val="5B6B8C"/>
                </a:solidFill>
                <a:latin typeface="Calibri" pitchFamily="34" charset="0"/>
                <a:ea typeface="Calibri" pitchFamily="34" charset="-122"/>
                <a:cs typeface="Calibri" pitchFamily="34" charset="-120"/>
              </a:rPr>
              <a:t>MODÜL A · 03</a:t>
            </a:r>
            <a:endParaRPr lang="en-US" sz="1000" dirty="0"/>
          </a:p>
        </p:txBody>
      </p:sp>
      <p:sp>
        <p:nvSpPr>
          <p:cNvPr id="5" name="Text 2"/>
          <p:cNvSpPr txBox="1"/>
          <p:nvPr/>
        </p:nvSpPr>
        <p:spPr>
          <a:xfrm>
            <a:off x="1188720" y="585216"/>
            <a:ext cx="9144000" cy="502920"/>
          </a:xfrm>
          <a:prstGeom prst="rect">
            <a:avLst/>
          </a:prstGeom>
          <a:noFill/>
          <a:ln/>
        </p:spPr>
        <p:txBody>
          <a:bodyPr wrap="square" lIns="0" tIns="0" rIns="0" bIns="0" rtlCol="0" anchor="t"/>
          <a:lstStyle/>
          <a:p>
            <a:pPr marL="0" indent="0">
              <a:buNone/>
            </a:pPr>
            <a:r>
              <a:rPr lang="en-US" sz="2400" b="1" dirty="0">
                <a:solidFill>
                  <a:srgbClr val="1E2761"/>
                </a:solidFill>
                <a:latin typeface="Cambria" pitchFamily="34" charset="0"/>
                <a:ea typeface="Cambria" pitchFamily="34" charset="-122"/>
                <a:cs typeface="Cambria" pitchFamily="34" charset="-120"/>
              </a:rPr>
              <a:t>Kınama Cezasını Gerektiren Eylemler</a:t>
            </a:r>
            <a:endParaRPr lang="en-US" sz="2400" dirty="0"/>
          </a:p>
        </p:txBody>
      </p:sp>
      <p:sp>
        <p:nvSpPr>
          <p:cNvPr id="6" name="Text 3"/>
          <p:cNvSpPr txBox="1"/>
          <p:nvPr/>
        </p:nvSpPr>
        <p:spPr>
          <a:xfrm>
            <a:off x="457200" y="1280160"/>
            <a:ext cx="11277295" cy="530352"/>
          </a:xfrm>
          <a:prstGeom prst="rect">
            <a:avLst/>
          </a:prstGeom>
          <a:noFill/>
          <a:ln/>
        </p:spPr>
        <p:txBody>
          <a:bodyPr wrap="square" lIns="0" tIns="0" rIns="0" bIns="0" rtlCol="0" anchor="t"/>
          <a:lstStyle/>
          <a:p>
            <a:pPr marL="0" indent="0">
              <a:buNone/>
            </a:pPr>
            <a:r>
              <a:rPr lang="en-US" sz="1300" dirty="0">
                <a:solidFill>
                  <a:srgbClr val="2A2E45"/>
                </a:solidFill>
                <a:latin typeface="Calibri" pitchFamily="34" charset="0"/>
                <a:ea typeface="Calibri" pitchFamily="34" charset="-122"/>
                <a:cs typeface="Calibri" pitchFamily="34" charset="-120"/>
              </a:rPr>
              <a:t>Kınama, "öğrenciye öğrencilikle ilgili kusurlu davranışlarından dolayı kınandığının yazılı olarak bildirilmesidir." Madde 54/1-a’da </a:t>
            </a:r>
            <a:r>
              <a:rPr lang="en-US" sz="1300" dirty="0" err="1">
                <a:solidFill>
                  <a:srgbClr val="2A2E45"/>
                </a:solidFill>
                <a:latin typeface="Calibri" pitchFamily="34" charset="0"/>
                <a:ea typeface="Calibri" pitchFamily="34" charset="-122"/>
                <a:cs typeface="Calibri" pitchFamily="34" charset="-120"/>
              </a:rPr>
              <a:t>eylemler</a:t>
            </a:r>
            <a:r>
              <a:rPr lang="en-US" sz="1300" dirty="0">
                <a:solidFill>
                  <a:srgbClr val="2A2E45"/>
                </a:solidFill>
                <a:latin typeface="Calibri" pitchFamily="34" charset="0"/>
                <a:ea typeface="Calibri" pitchFamily="34" charset="-122"/>
                <a:cs typeface="Calibri" pitchFamily="34" charset="-120"/>
              </a:rPr>
              <a:t> </a:t>
            </a:r>
            <a:r>
              <a:rPr lang="en-US" sz="1300" dirty="0" err="1">
                <a:solidFill>
                  <a:srgbClr val="2A2E45"/>
                </a:solidFill>
                <a:latin typeface="Calibri" pitchFamily="34" charset="0"/>
                <a:ea typeface="Calibri" pitchFamily="34" charset="-122"/>
                <a:cs typeface="Calibri" pitchFamily="34" charset="-120"/>
              </a:rPr>
              <a:t>şunlardır</a:t>
            </a:r>
            <a:r>
              <a:rPr lang="en-US" sz="1300" dirty="0">
                <a:solidFill>
                  <a:srgbClr val="2A2E45"/>
                </a:solidFill>
                <a:latin typeface="Calibri" pitchFamily="34" charset="0"/>
                <a:ea typeface="Calibri" pitchFamily="34" charset="-122"/>
                <a:cs typeface="Calibri" pitchFamily="34" charset="-120"/>
              </a:rPr>
              <a:t>:</a:t>
            </a:r>
            <a:endParaRPr lang="en-US" sz="1300" dirty="0"/>
          </a:p>
        </p:txBody>
      </p:sp>
      <p:sp>
        <p:nvSpPr>
          <p:cNvPr id="7" name="Shape 4"/>
          <p:cNvSpPr/>
          <p:nvPr/>
        </p:nvSpPr>
        <p:spPr>
          <a:xfrm>
            <a:off x="457200" y="5550408"/>
            <a:ext cx="11277295" cy="713232"/>
          </a:xfrm>
          <a:prstGeom prst="rect">
            <a:avLst/>
          </a:prstGeom>
          <a:solidFill>
            <a:srgbClr val="F3F0E6"/>
          </a:solidFill>
          <a:ln w="12700">
            <a:solidFill>
              <a:srgbClr val="F3F0E6"/>
            </a:solidFill>
            <a:prstDash val="solid"/>
          </a:ln>
        </p:spPr>
        <p:txBody>
          <a:bodyPr/>
          <a:lstStyle/>
          <a:p>
            <a:endParaRPr lang="tr-TR"/>
          </a:p>
        </p:txBody>
      </p:sp>
      <p:sp>
        <p:nvSpPr>
          <p:cNvPr id="8" name="Text 5"/>
          <p:cNvSpPr txBox="1"/>
          <p:nvPr/>
        </p:nvSpPr>
        <p:spPr>
          <a:xfrm>
            <a:off x="640080" y="5596128"/>
            <a:ext cx="10911535" cy="621792"/>
          </a:xfrm>
          <a:prstGeom prst="rect">
            <a:avLst/>
          </a:prstGeom>
          <a:noFill/>
          <a:ln/>
        </p:spPr>
        <p:txBody>
          <a:bodyPr wrap="square" lIns="0" tIns="0" rIns="0" bIns="0" rtlCol="0" anchor="ctr"/>
          <a:lstStyle/>
          <a:p>
            <a:pPr marL="0" indent="0">
              <a:buNone/>
            </a:pPr>
            <a:r>
              <a:rPr lang="en-US" sz="1100" i="1" dirty="0">
                <a:solidFill>
                  <a:srgbClr val="4A3F1A"/>
                </a:solidFill>
                <a:latin typeface="Calibri" pitchFamily="34" charset="0"/>
                <a:ea typeface="Calibri" pitchFamily="34" charset="-122"/>
                <a:cs typeface="Calibri" pitchFamily="34" charset="-120"/>
              </a:rPr>
              <a:t>Kınama: Öğrenciye öğrencilikle ilgili kusurlu davranışlarından dolayı kınandığının yazılı olarak bildirilmesidir.</a:t>
            </a:r>
            <a:endParaRPr lang="en-US" sz="1100" dirty="0"/>
          </a:p>
          <a:p>
            <a:pPr marL="0" indent="0">
              <a:buNone/>
            </a:pPr>
            <a:r>
              <a:rPr lang="en-US" sz="900" b="1" dirty="0">
                <a:solidFill>
                  <a:srgbClr val="8C7A3D"/>
                </a:solidFill>
                <a:latin typeface="Calibri" pitchFamily="34" charset="0"/>
                <a:ea typeface="Calibri" pitchFamily="34" charset="-122"/>
                <a:cs typeface="Calibri" pitchFamily="34" charset="-120"/>
              </a:rPr>
              <a:t>2547 sayılı Kanun, madde 54/1-a</a:t>
            </a:r>
            <a:endParaRPr lang="en-US" sz="1100" dirty="0"/>
          </a:p>
        </p:txBody>
      </p:sp>
      <p:sp>
        <p:nvSpPr>
          <p:cNvPr id="9" name="Text 6"/>
          <p:cNvSpPr txBox="1"/>
          <p:nvPr/>
        </p:nvSpPr>
        <p:spPr>
          <a:xfrm>
            <a:off x="457200" y="1947672"/>
            <a:ext cx="11277295" cy="3465576"/>
          </a:xfrm>
          <a:prstGeom prst="rect">
            <a:avLst/>
          </a:prstGeom>
          <a:noFill/>
          <a:ln/>
        </p:spPr>
        <p:txBody>
          <a:bodyPr wrap="square" lIns="0" tIns="0" rIns="0" bIns="0" rtlCol="0" anchor="t"/>
          <a:lstStyle/>
          <a:p>
            <a:pPr marL="0" indent="0">
              <a:lnSpc>
                <a:spcPct val="105000"/>
              </a:lnSpc>
              <a:buNone/>
            </a:pPr>
            <a:r>
              <a:rPr lang="en-US" sz="1300" b="1" dirty="0">
                <a:solidFill>
                  <a:srgbClr val="1E2761"/>
                </a:solidFill>
                <a:latin typeface="Calibri" pitchFamily="34" charset="0"/>
                <a:ea typeface="Calibri" pitchFamily="34" charset="-122"/>
                <a:cs typeface="Calibri" pitchFamily="34" charset="-120"/>
              </a:rPr>
              <a:t>1.  </a:t>
            </a:r>
            <a:r>
              <a:rPr lang="en-US" sz="1300" dirty="0">
                <a:solidFill>
                  <a:srgbClr val="2A2E45"/>
                </a:solidFill>
                <a:latin typeface="Calibri" pitchFamily="34" charset="0"/>
                <a:ea typeface="Calibri" pitchFamily="34" charset="-122"/>
                <a:cs typeface="Calibri" pitchFamily="34" charset="-120"/>
              </a:rPr>
              <a:t>Yükseköğretim kurumu yetkililerince istenilen bilgileri yanıltmak amacıyla eksik veya yanlış bildirmek. — Dikkat: bilginin yalnızca eksik veya yanlış olması yetmez; "yanıltmak amacı" aranır. Dalgınlıkla yapılan bir hata bu kapsama girmez.</a:t>
            </a:r>
            <a:endParaRPr lang="en-US" sz="1300" dirty="0"/>
          </a:p>
          <a:p>
            <a:pPr marL="0" indent="0">
              <a:lnSpc>
                <a:spcPct val="105000"/>
              </a:lnSpc>
              <a:buNone/>
            </a:pPr>
            <a:r>
              <a:rPr lang="en-US" sz="1300" b="1" dirty="0">
                <a:solidFill>
                  <a:srgbClr val="1E2761"/>
                </a:solidFill>
                <a:latin typeface="Calibri" pitchFamily="34" charset="0"/>
                <a:ea typeface="Calibri" pitchFamily="34" charset="-122"/>
                <a:cs typeface="Calibri" pitchFamily="34" charset="-120"/>
              </a:rPr>
              <a:t>2.  </a:t>
            </a:r>
            <a:r>
              <a:rPr lang="en-US" sz="1300" dirty="0">
                <a:solidFill>
                  <a:srgbClr val="2A2E45"/>
                </a:solidFill>
                <a:latin typeface="Calibri" pitchFamily="34" charset="0"/>
                <a:ea typeface="Calibri" pitchFamily="34" charset="-122"/>
                <a:cs typeface="Calibri" pitchFamily="34" charset="-120"/>
              </a:rPr>
              <a:t>Ders, seminer, sınav, uygulama, laboratuvar, atölye çalışması, bilimsel toplantı ve konferans gibi çalışmaların düzenini bozmak.</a:t>
            </a:r>
            <a:endParaRPr lang="en-US" sz="1300" dirty="0"/>
          </a:p>
          <a:p>
            <a:pPr marL="0" indent="0">
              <a:lnSpc>
                <a:spcPct val="105000"/>
              </a:lnSpc>
              <a:buNone/>
            </a:pPr>
            <a:r>
              <a:rPr lang="en-US" sz="1300" b="1" dirty="0">
                <a:solidFill>
                  <a:srgbClr val="1E2761"/>
                </a:solidFill>
                <a:latin typeface="Calibri" pitchFamily="34" charset="0"/>
                <a:ea typeface="Calibri" pitchFamily="34" charset="-122"/>
                <a:cs typeface="Calibri" pitchFamily="34" charset="-120"/>
              </a:rPr>
              <a:t>3.  </a:t>
            </a:r>
            <a:r>
              <a:rPr lang="en-US" sz="1300" dirty="0">
                <a:solidFill>
                  <a:srgbClr val="2A2E45"/>
                </a:solidFill>
                <a:latin typeface="Calibri" pitchFamily="34" charset="0"/>
                <a:ea typeface="Calibri" pitchFamily="34" charset="-122"/>
                <a:cs typeface="Calibri" pitchFamily="34" charset="-120"/>
              </a:rPr>
              <a:t>Yükseköğretim kurumunca veya yükseköğretim kurumunun izniyle asılmış güncel duyuruları, program ve benzerlerini koparmak, yırtmak, değiştirmek, karalamak veya kirletmek.</a:t>
            </a:r>
            <a:endParaRPr lang="en-US" sz="1300" dirty="0"/>
          </a:p>
          <a:p>
            <a:pPr marL="0" indent="0">
              <a:lnSpc>
                <a:spcPct val="105000"/>
              </a:lnSpc>
              <a:buNone/>
            </a:pPr>
            <a:r>
              <a:rPr lang="en-US" sz="1300" b="1" dirty="0">
                <a:solidFill>
                  <a:srgbClr val="1E2761"/>
                </a:solidFill>
                <a:latin typeface="Calibri" pitchFamily="34" charset="0"/>
                <a:ea typeface="Calibri" pitchFamily="34" charset="-122"/>
                <a:cs typeface="Calibri" pitchFamily="34" charset="-120"/>
              </a:rPr>
              <a:t>4.  </a:t>
            </a:r>
            <a:r>
              <a:rPr lang="en-US" sz="1300" dirty="0">
                <a:solidFill>
                  <a:srgbClr val="2A2E45"/>
                </a:solidFill>
                <a:latin typeface="Calibri" pitchFamily="34" charset="0"/>
                <a:ea typeface="Calibri" pitchFamily="34" charset="-122"/>
                <a:cs typeface="Calibri" pitchFamily="34" charset="-120"/>
              </a:rPr>
              <a:t>Sınavlarda kopyaya teşebbüs etmek. — Kopya çekme fiilinin tamamlanmamış hâlidir; kopya çekmek veya çektirmek bir yarıyıl uzaklaştırma, tehditle kopya çekmek veya yerine başkasını sınava sokmak ise iki yarıyıl uzaklaştırma gerektirir. Aynı olaydaki üç farklı ağırlık derecesini doğru ayırmak gerekir.</a:t>
            </a:r>
            <a:endParaRPr lang="en-US" sz="1300" dirty="0"/>
          </a:p>
          <a:p>
            <a:pPr marL="0" indent="0">
              <a:lnSpc>
                <a:spcPct val="105000"/>
              </a:lnSpc>
              <a:buNone/>
            </a:pPr>
            <a:r>
              <a:rPr lang="en-US" sz="1300" b="1" dirty="0">
                <a:solidFill>
                  <a:srgbClr val="1E2761"/>
                </a:solidFill>
                <a:latin typeface="Calibri" pitchFamily="34" charset="0"/>
                <a:ea typeface="Calibri" pitchFamily="34" charset="-122"/>
                <a:cs typeface="Calibri" pitchFamily="34" charset="-120"/>
              </a:rPr>
              <a:t>5.  </a:t>
            </a:r>
            <a:r>
              <a:rPr lang="en-US" sz="1300" dirty="0">
                <a:solidFill>
                  <a:srgbClr val="2A2E45"/>
                </a:solidFill>
                <a:latin typeface="Calibri" pitchFamily="34" charset="0"/>
                <a:ea typeface="Calibri" pitchFamily="34" charset="-122"/>
                <a:cs typeface="Calibri" pitchFamily="34" charset="-120"/>
              </a:rPr>
              <a:t>Üniversite kampüsünde üniversite senatosu tarafından belirlenen alanlar dışında, sigara ve diğer tütün ürünleri ile elektronik sigara kullanmak. — Bu fiilin uygulanabilmesi için senatonun izin verilen alanları belirlemiş olması gerekir.</a:t>
            </a:r>
            <a:endParaRPr lang="en-US" sz="1300" dirty="0"/>
          </a:p>
        </p:txBody>
      </p:sp>
      <p:sp>
        <p:nvSpPr>
          <p:cNvPr id="10" name="Text 7"/>
          <p:cNvSpPr txBox="1"/>
          <p:nvPr/>
        </p:nvSpPr>
        <p:spPr>
          <a:xfrm>
            <a:off x="457200" y="6446520"/>
            <a:ext cx="5486400" cy="274320"/>
          </a:xfrm>
          <a:prstGeom prst="rect">
            <a:avLst/>
          </a:prstGeom>
          <a:noFill/>
          <a:ln/>
        </p:spPr>
        <p:txBody>
          <a:bodyPr wrap="square" lIns="0" tIns="0" rIns="0" bIns="0" rtlCol="0" anchor="ctr"/>
          <a:lstStyle/>
          <a:p>
            <a:pPr marL="0" indent="0">
              <a:buNone/>
            </a:pPr>
            <a:r>
              <a:rPr lang="en-US" sz="900" dirty="0">
                <a:solidFill>
                  <a:srgbClr val="5B6B8C"/>
                </a:solidFill>
                <a:latin typeface="Calibri" pitchFamily="34" charset="0"/>
                <a:ea typeface="Calibri" pitchFamily="34" charset="-122"/>
                <a:cs typeface="Calibri" pitchFamily="34" charset="-120"/>
              </a:rPr>
              <a:t>Modül A — Öğrenci Disiplini (m. 54)</a:t>
            </a:r>
            <a:endParaRPr lang="en-US" sz="900" dirty="0"/>
          </a:p>
        </p:txBody>
      </p:sp>
      <p:sp>
        <p:nvSpPr>
          <p:cNvPr id="11" name="Text 8"/>
          <p:cNvSpPr txBox="1"/>
          <p:nvPr/>
        </p:nvSpPr>
        <p:spPr>
          <a:xfrm>
            <a:off x="10820095" y="6446520"/>
            <a:ext cx="914400" cy="274320"/>
          </a:xfrm>
          <a:prstGeom prst="rect">
            <a:avLst/>
          </a:prstGeom>
          <a:noFill/>
          <a:ln/>
        </p:spPr>
        <p:txBody>
          <a:bodyPr wrap="square" lIns="0" tIns="0" rIns="0" bIns="0" rtlCol="0" anchor="ctr"/>
          <a:lstStyle/>
          <a:p>
            <a:pPr marL="0" indent="0" algn="r">
              <a:buNone/>
            </a:pPr>
            <a:r>
              <a:rPr lang="en-US" sz="900" dirty="0">
                <a:solidFill>
                  <a:srgbClr val="5B6B8C"/>
                </a:solidFill>
                <a:latin typeface="Calibri" pitchFamily="34" charset="0"/>
                <a:ea typeface="Calibri" pitchFamily="34" charset="-122"/>
                <a:cs typeface="Calibri" pitchFamily="34" charset="-120"/>
              </a:rPr>
              <a:t>8</a:t>
            </a:r>
            <a:endParaRPr lang="en-US" sz="9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457200" y="411480"/>
            <a:ext cx="566928" cy="566928"/>
          </a:xfrm>
          <a:prstGeom prst="ellipse">
            <a:avLst/>
          </a:prstGeom>
          <a:solidFill>
            <a:srgbClr val="1E2761"/>
          </a:solidFill>
          <a:ln w="12700">
            <a:solidFill>
              <a:srgbClr val="1E2761"/>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603504" y="557784"/>
            <a:ext cx="274320" cy="274320"/>
          </a:xfrm>
          <a:prstGeom prst="rect">
            <a:avLst/>
          </a:prstGeom>
        </p:spPr>
      </p:pic>
      <p:sp>
        <p:nvSpPr>
          <p:cNvPr id="4" name="Text 1"/>
          <p:cNvSpPr txBox="1"/>
          <p:nvPr/>
        </p:nvSpPr>
        <p:spPr>
          <a:xfrm>
            <a:off x="1188720" y="347472"/>
            <a:ext cx="7315200" cy="274320"/>
          </a:xfrm>
          <a:prstGeom prst="rect">
            <a:avLst/>
          </a:prstGeom>
          <a:noFill/>
          <a:ln/>
        </p:spPr>
        <p:txBody>
          <a:bodyPr wrap="square" lIns="0" tIns="0" rIns="0" bIns="0" rtlCol="0" anchor="ctr"/>
          <a:lstStyle/>
          <a:p>
            <a:pPr marL="0" indent="0">
              <a:buNone/>
            </a:pPr>
            <a:r>
              <a:rPr lang="en-US" sz="1000" kern="0" spc="300" dirty="0">
                <a:solidFill>
                  <a:srgbClr val="5B6B8C"/>
                </a:solidFill>
                <a:latin typeface="Calibri" pitchFamily="34" charset="0"/>
                <a:ea typeface="Calibri" pitchFamily="34" charset="-122"/>
                <a:cs typeface="Calibri" pitchFamily="34" charset="-120"/>
              </a:rPr>
              <a:t>MODÜL A · 04</a:t>
            </a:r>
            <a:endParaRPr lang="en-US" sz="1000" dirty="0"/>
          </a:p>
        </p:txBody>
      </p:sp>
      <p:sp>
        <p:nvSpPr>
          <p:cNvPr id="5" name="Text 2"/>
          <p:cNvSpPr txBox="1"/>
          <p:nvPr/>
        </p:nvSpPr>
        <p:spPr>
          <a:xfrm>
            <a:off x="1188720" y="585216"/>
            <a:ext cx="9144000" cy="502920"/>
          </a:xfrm>
          <a:prstGeom prst="rect">
            <a:avLst/>
          </a:prstGeom>
          <a:noFill/>
          <a:ln/>
        </p:spPr>
        <p:txBody>
          <a:bodyPr wrap="square" lIns="0" tIns="0" rIns="0" bIns="0" rtlCol="0" anchor="t"/>
          <a:lstStyle/>
          <a:p>
            <a:pPr marL="0" indent="0">
              <a:buNone/>
            </a:pPr>
            <a:r>
              <a:rPr lang="en-US" sz="2400" b="1" dirty="0">
                <a:solidFill>
                  <a:srgbClr val="1E2761"/>
                </a:solidFill>
                <a:latin typeface="Cambria" pitchFamily="34" charset="0"/>
                <a:ea typeface="Cambria" pitchFamily="34" charset="-122"/>
                <a:cs typeface="Cambria" pitchFamily="34" charset="-120"/>
              </a:rPr>
              <a:t>Bir Haftadan Bir Aya Kadar Uzaklaştırma</a:t>
            </a:r>
            <a:endParaRPr lang="en-US" sz="2400" dirty="0"/>
          </a:p>
        </p:txBody>
      </p:sp>
      <p:sp>
        <p:nvSpPr>
          <p:cNvPr id="6" name="Text 3"/>
          <p:cNvSpPr txBox="1"/>
          <p:nvPr/>
        </p:nvSpPr>
        <p:spPr>
          <a:xfrm>
            <a:off x="457200" y="1280160"/>
            <a:ext cx="11277295" cy="749808"/>
          </a:xfrm>
          <a:prstGeom prst="rect">
            <a:avLst/>
          </a:prstGeom>
          <a:noFill/>
          <a:ln/>
        </p:spPr>
        <p:txBody>
          <a:bodyPr wrap="square" lIns="0" tIns="0" rIns="0" bIns="0" rtlCol="0" anchor="t"/>
          <a:lstStyle/>
          <a:p>
            <a:pPr marL="0" indent="0">
              <a:buNone/>
            </a:pPr>
            <a:r>
              <a:rPr lang="en-US" sz="1300" dirty="0">
                <a:solidFill>
                  <a:srgbClr val="2A2E45"/>
                </a:solidFill>
                <a:latin typeface="Calibri" pitchFamily="34" charset="0"/>
                <a:ea typeface="Calibri" pitchFamily="34" charset="-122"/>
                <a:cs typeface="Calibri" pitchFamily="34" charset="-120"/>
              </a:rPr>
              <a:t>Bu ceza, "öğrenciye, yükseköğretim kurumundan bir haftadan bir aya kadar uzaklaştırıldığının ve bu süre içerisinde derslere ve sınavlara katılamayacağının yazı ile bildirilmesidir." Cezayı veren makam, bir hafta ile bir ay arasındaki süreyi fiilin ağırlığına göre kararında açıkça belirtmelidir. Madde 54/1-b'de </a:t>
            </a:r>
            <a:r>
              <a:rPr lang="en-US" sz="1300" dirty="0" err="1">
                <a:solidFill>
                  <a:srgbClr val="2A2E45"/>
                </a:solidFill>
                <a:latin typeface="Calibri" pitchFamily="34" charset="0"/>
                <a:ea typeface="Calibri" pitchFamily="34" charset="-122"/>
                <a:cs typeface="Calibri" pitchFamily="34" charset="-120"/>
              </a:rPr>
              <a:t>sayılan</a:t>
            </a:r>
            <a:r>
              <a:rPr lang="en-US" sz="1300" dirty="0">
                <a:solidFill>
                  <a:srgbClr val="2A2E45"/>
                </a:solidFill>
                <a:latin typeface="Calibri" pitchFamily="34" charset="0"/>
                <a:ea typeface="Calibri" pitchFamily="34" charset="-122"/>
                <a:cs typeface="Calibri" pitchFamily="34" charset="-120"/>
              </a:rPr>
              <a:t> </a:t>
            </a:r>
            <a:r>
              <a:rPr lang="en-US" sz="1300" dirty="0" err="1">
                <a:solidFill>
                  <a:srgbClr val="2A2E45"/>
                </a:solidFill>
                <a:latin typeface="Calibri" pitchFamily="34" charset="0"/>
                <a:ea typeface="Calibri" pitchFamily="34" charset="-122"/>
                <a:cs typeface="Calibri" pitchFamily="34" charset="-120"/>
              </a:rPr>
              <a:t>eylemler</a:t>
            </a:r>
            <a:r>
              <a:rPr lang="en-US" sz="1300" dirty="0">
                <a:solidFill>
                  <a:srgbClr val="2A2E45"/>
                </a:solidFill>
                <a:latin typeface="Calibri" pitchFamily="34" charset="0"/>
                <a:ea typeface="Calibri" pitchFamily="34" charset="-122"/>
                <a:cs typeface="Calibri" pitchFamily="34" charset="-120"/>
              </a:rPr>
              <a:t> </a:t>
            </a:r>
            <a:r>
              <a:rPr lang="en-US" sz="1300" dirty="0" err="1">
                <a:solidFill>
                  <a:srgbClr val="2A2E45"/>
                </a:solidFill>
                <a:latin typeface="Calibri" pitchFamily="34" charset="0"/>
                <a:ea typeface="Calibri" pitchFamily="34" charset="-122"/>
                <a:cs typeface="Calibri" pitchFamily="34" charset="-120"/>
              </a:rPr>
              <a:t>şunlardır</a:t>
            </a:r>
            <a:r>
              <a:rPr lang="en-US" sz="1300" dirty="0">
                <a:solidFill>
                  <a:srgbClr val="2A2E45"/>
                </a:solidFill>
                <a:latin typeface="Calibri" pitchFamily="34" charset="0"/>
                <a:ea typeface="Calibri" pitchFamily="34" charset="-122"/>
                <a:cs typeface="Calibri" pitchFamily="34" charset="-120"/>
              </a:rPr>
              <a:t>:</a:t>
            </a:r>
            <a:endParaRPr lang="en-US" sz="1300" dirty="0"/>
          </a:p>
        </p:txBody>
      </p:sp>
      <p:sp>
        <p:nvSpPr>
          <p:cNvPr id="7" name="Text 4"/>
          <p:cNvSpPr txBox="1"/>
          <p:nvPr/>
        </p:nvSpPr>
        <p:spPr>
          <a:xfrm>
            <a:off x="457200" y="2167128"/>
            <a:ext cx="11277295" cy="4096512"/>
          </a:xfrm>
          <a:prstGeom prst="rect">
            <a:avLst/>
          </a:prstGeom>
          <a:noFill/>
          <a:ln/>
        </p:spPr>
        <p:txBody>
          <a:bodyPr wrap="square" lIns="0" tIns="0" rIns="0" bIns="0" rtlCol="0" anchor="t"/>
          <a:lstStyle/>
          <a:p>
            <a:pPr marL="0" indent="0">
              <a:lnSpc>
                <a:spcPct val="105000"/>
              </a:lnSpc>
              <a:buNone/>
            </a:pPr>
            <a:r>
              <a:rPr lang="en-US" sz="1300" b="1" dirty="0">
                <a:solidFill>
                  <a:srgbClr val="1E2761"/>
                </a:solidFill>
                <a:latin typeface="Calibri" pitchFamily="34" charset="0"/>
                <a:ea typeface="Calibri" pitchFamily="34" charset="-122"/>
                <a:cs typeface="Calibri" pitchFamily="34" charset="-120"/>
              </a:rPr>
              <a:t>1.  </a:t>
            </a:r>
            <a:r>
              <a:rPr lang="en-US" sz="1300" dirty="0">
                <a:solidFill>
                  <a:srgbClr val="2A2E45"/>
                </a:solidFill>
                <a:latin typeface="Calibri" pitchFamily="34" charset="0"/>
                <a:ea typeface="Calibri" pitchFamily="34" charset="-122"/>
                <a:cs typeface="Calibri" pitchFamily="34" charset="-120"/>
              </a:rPr>
              <a:t>Öğrenme ve öğretme hürriyetini engelleyici veya yükseköğretim kurumlarının işleyiş ve huzurunu bozucu eylemlerde bulunmak.</a:t>
            </a:r>
            <a:endParaRPr lang="en-US" sz="1300" dirty="0"/>
          </a:p>
          <a:p>
            <a:pPr marL="0" indent="0">
              <a:lnSpc>
                <a:spcPct val="105000"/>
              </a:lnSpc>
              <a:buNone/>
            </a:pPr>
            <a:r>
              <a:rPr lang="en-US" sz="1300" b="1" dirty="0">
                <a:solidFill>
                  <a:srgbClr val="1E2761"/>
                </a:solidFill>
                <a:latin typeface="Calibri" pitchFamily="34" charset="0"/>
                <a:ea typeface="Calibri" pitchFamily="34" charset="-122"/>
                <a:cs typeface="Calibri" pitchFamily="34" charset="-120"/>
              </a:rPr>
              <a:t>2.  </a:t>
            </a:r>
            <a:r>
              <a:rPr lang="en-US" sz="1300" dirty="0">
                <a:solidFill>
                  <a:srgbClr val="2A2E45"/>
                </a:solidFill>
                <a:latin typeface="Calibri" pitchFamily="34" charset="0"/>
                <a:ea typeface="Calibri" pitchFamily="34" charset="-122"/>
                <a:cs typeface="Calibri" pitchFamily="34" charset="-120"/>
              </a:rPr>
              <a:t>Disiplin soruşturmalarının usulüne uygun bir şekilde yürütülmesini engellemek. — Soruşturma ile görevlendirilenleri tehdit etmek ise ayrıca iki yarıyıl uzaklaştırma sebebidir.</a:t>
            </a:r>
            <a:endParaRPr lang="en-US" sz="1300" dirty="0"/>
          </a:p>
          <a:p>
            <a:pPr marL="0" indent="0">
              <a:lnSpc>
                <a:spcPct val="105000"/>
              </a:lnSpc>
              <a:buNone/>
            </a:pPr>
            <a:r>
              <a:rPr lang="en-US" sz="1300" b="1" dirty="0">
                <a:solidFill>
                  <a:srgbClr val="1E2761"/>
                </a:solidFill>
                <a:latin typeface="Calibri" pitchFamily="34" charset="0"/>
                <a:ea typeface="Calibri" pitchFamily="34" charset="-122"/>
                <a:cs typeface="Calibri" pitchFamily="34" charset="-120"/>
              </a:rPr>
              <a:t>3.  </a:t>
            </a:r>
            <a:r>
              <a:rPr lang="en-US" sz="1300" dirty="0">
                <a:solidFill>
                  <a:srgbClr val="2A2E45"/>
                </a:solidFill>
                <a:latin typeface="Calibri" pitchFamily="34" charset="0"/>
                <a:ea typeface="Calibri" pitchFamily="34" charset="-122"/>
                <a:cs typeface="Calibri" pitchFamily="34" charset="-120"/>
              </a:rPr>
              <a:t>Yükseköğretim kurumundan aldığı kendine hak sağlayan bir belgeyi başkasına vererek kullandırmak veya başkasına ait bir belgeyi kullanmak (örneğin öğrenci kimliği veya yemek kartı).</a:t>
            </a:r>
            <a:endParaRPr lang="en-US" sz="1300" dirty="0"/>
          </a:p>
          <a:p>
            <a:pPr marL="0" indent="0">
              <a:lnSpc>
                <a:spcPct val="105000"/>
              </a:lnSpc>
              <a:buNone/>
            </a:pPr>
            <a:r>
              <a:rPr lang="en-US" sz="1300" b="1" dirty="0">
                <a:solidFill>
                  <a:srgbClr val="1E2761"/>
                </a:solidFill>
                <a:latin typeface="Calibri" pitchFamily="34" charset="0"/>
                <a:ea typeface="Calibri" pitchFamily="34" charset="-122"/>
                <a:cs typeface="Calibri" pitchFamily="34" charset="-120"/>
              </a:rPr>
              <a:t>4.  </a:t>
            </a:r>
            <a:r>
              <a:rPr lang="en-US" sz="1300" dirty="0">
                <a:solidFill>
                  <a:srgbClr val="2A2E45"/>
                </a:solidFill>
                <a:latin typeface="Calibri" pitchFamily="34" charset="0"/>
                <a:ea typeface="Calibri" pitchFamily="34" charset="-122"/>
                <a:cs typeface="Calibri" pitchFamily="34" charset="-120"/>
              </a:rPr>
              <a:t>Yükseköğretim kurumunda kişilerin şeref ve haysiyetini zedeleyen sözlü veya yazılı eylemlerde bulunmak.</a:t>
            </a:r>
            <a:endParaRPr lang="en-US" sz="1300" dirty="0"/>
          </a:p>
          <a:p>
            <a:pPr marL="0" indent="0">
              <a:lnSpc>
                <a:spcPct val="105000"/>
              </a:lnSpc>
              <a:buNone/>
            </a:pPr>
            <a:r>
              <a:rPr lang="en-US" sz="1300" b="1" dirty="0">
                <a:solidFill>
                  <a:srgbClr val="1E2761"/>
                </a:solidFill>
                <a:latin typeface="Calibri" pitchFamily="34" charset="0"/>
                <a:ea typeface="Calibri" pitchFamily="34" charset="-122"/>
                <a:cs typeface="Calibri" pitchFamily="34" charset="-120"/>
              </a:rPr>
              <a:t>5.  </a:t>
            </a:r>
            <a:r>
              <a:rPr lang="en-US" sz="1300" dirty="0">
                <a:solidFill>
                  <a:srgbClr val="2A2E45"/>
                </a:solidFill>
                <a:latin typeface="Calibri" pitchFamily="34" charset="0"/>
                <a:ea typeface="Calibri" pitchFamily="34" charset="-122"/>
                <a:cs typeface="Calibri" pitchFamily="34" charset="-120"/>
              </a:rPr>
              <a:t>Yükseköğretim kurumu personelinin, kurum içinde ya da dışında, şeref ve haysiyetini zedeleyen sözlü veya yazılı eylemlerde bulunmak. — Personele yönelik bu fiilde, önceki alt bentten farklı olarak, eylemin kurum dışında (örneğin sosyal medyada) işlenmesi de yeterlidir.</a:t>
            </a:r>
            <a:endParaRPr lang="en-US" sz="1300" dirty="0"/>
          </a:p>
          <a:p>
            <a:pPr marL="0" indent="0">
              <a:lnSpc>
                <a:spcPct val="105000"/>
              </a:lnSpc>
              <a:buNone/>
            </a:pPr>
            <a:r>
              <a:rPr lang="en-US" sz="1300" b="1" dirty="0">
                <a:solidFill>
                  <a:srgbClr val="1E2761"/>
                </a:solidFill>
                <a:latin typeface="Calibri" pitchFamily="34" charset="0"/>
                <a:ea typeface="Calibri" pitchFamily="34" charset="-122"/>
                <a:cs typeface="Calibri" pitchFamily="34" charset="-120"/>
              </a:rPr>
              <a:t>6.  </a:t>
            </a:r>
            <a:r>
              <a:rPr lang="en-US" sz="1300" dirty="0">
                <a:solidFill>
                  <a:srgbClr val="2A2E45"/>
                </a:solidFill>
                <a:latin typeface="Calibri" pitchFamily="34" charset="0"/>
                <a:ea typeface="Calibri" pitchFamily="34" charset="-122"/>
                <a:cs typeface="Calibri" pitchFamily="34" charset="-120"/>
              </a:rPr>
              <a:t>Yükseköğretim kurumunda alkollü içki içmek.</a:t>
            </a:r>
            <a:endParaRPr lang="en-US" sz="1300" dirty="0"/>
          </a:p>
          <a:p>
            <a:pPr marL="0" indent="0">
              <a:lnSpc>
                <a:spcPct val="105000"/>
              </a:lnSpc>
              <a:buNone/>
            </a:pPr>
            <a:r>
              <a:rPr lang="en-US" sz="1300" b="1" dirty="0">
                <a:solidFill>
                  <a:srgbClr val="1E2761"/>
                </a:solidFill>
                <a:latin typeface="Calibri" pitchFamily="34" charset="0"/>
                <a:ea typeface="Calibri" pitchFamily="34" charset="-122"/>
                <a:cs typeface="Calibri" pitchFamily="34" charset="-120"/>
              </a:rPr>
              <a:t>7.  </a:t>
            </a:r>
            <a:r>
              <a:rPr lang="en-US" sz="1300" dirty="0">
                <a:solidFill>
                  <a:srgbClr val="2A2E45"/>
                </a:solidFill>
                <a:latin typeface="Calibri" pitchFamily="34" charset="0"/>
                <a:ea typeface="Calibri" pitchFamily="34" charset="-122"/>
                <a:cs typeface="Calibri" pitchFamily="34" charset="-120"/>
              </a:rPr>
              <a:t>Yükseköğretim kurumu personeli veya öğrencilerini tehdit etmek.</a:t>
            </a:r>
            <a:endParaRPr lang="en-US" sz="1300" dirty="0"/>
          </a:p>
        </p:txBody>
      </p:sp>
      <p:sp>
        <p:nvSpPr>
          <p:cNvPr id="8" name="Text 5"/>
          <p:cNvSpPr txBox="1"/>
          <p:nvPr/>
        </p:nvSpPr>
        <p:spPr>
          <a:xfrm>
            <a:off x="457200" y="6446520"/>
            <a:ext cx="5486400" cy="274320"/>
          </a:xfrm>
          <a:prstGeom prst="rect">
            <a:avLst/>
          </a:prstGeom>
          <a:noFill/>
          <a:ln/>
        </p:spPr>
        <p:txBody>
          <a:bodyPr wrap="square" lIns="0" tIns="0" rIns="0" bIns="0" rtlCol="0" anchor="ctr"/>
          <a:lstStyle/>
          <a:p>
            <a:pPr marL="0" indent="0">
              <a:buNone/>
            </a:pPr>
            <a:r>
              <a:rPr lang="en-US" sz="900" dirty="0">
                <a:solidFill>
                  <a:srgbClr val="5B6B8C"/>
                </a:solidFill>
                <a:latin typeface="Calibri" pitchFamily="34" charset="0"/>
                <a:ea typeface="Calibri" pitchFamily="34" charset="-122"/>
                <a:cs typeface="Calibri" pitchFamily="34" charset="-120"/>
              </a:rPr>
              <a:t>Modül A — Öğrenci Disiplini (m. 54)</a:t>
            </a:r>
            <a:endParaRPr lang="en-US" sz="900" dirty="0"/>
          </a:p>
        </p:txBody>
      </p:sp>
      <p:sp>
        <p:nvSpPr>
          <p:cNvPr id="9" name="Text 6"/>
          <p:cNvSpPr txBox="1"/>
          <p:nvPr/>
        </p:nvSpPr>
        <p:spPr>
          <a:xfrm>
            <a:off x="10820095" y="6446520"/>
            <a:ext cx="914400" cy="274320"/>
          </a:xfrm>
          <a:prstGeom prst="rect">
            <a:avLst/>
          </a:prstGeom>
          <a:noFill/>
          <a:ln/>
        </p:spPr>
        <p:txBody>
          <a:bodyPr wrap="square" lIns="0" tIns="0" rIns="0" bIns="0" rtlCol="0" anchor="ctr"/>
          <a:lstStyle/>
          <a:p>
            <a:pPr marL="0" indent="0" algn="r">
              <a:buNone/>
            </a:pPr>
            <a:r>
              <a:rPr lang="en-US" sz="900" dirty="0">
                <a:solidFill>
                  <a:srgbClr val="5B6B8C"/>
                </a:solidFill>
                <a:latin typeface="Calibri" pitchFamily="34" charset="0"/>
                <a:ea typeface="Calibri" pitchFamily="34" charset="-122"/>
                <a:cs typeface="Calibri" pitchFamily="34" charset="-120"/>
              </a:rPr>
              <a:t>9</a:t>
            </a:r>
            <a:endParaRPr lang="en-US" sz="9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457200" y="411480"/>
            <a:ext cx="566928" cy="566928"/>
          </a:xfrm>
          <a:prstGeom prst="ellipse">
            <a:avLst/>
          </a:prstGeom>
          <a:solidFill>
            <a:srgbClr val="1E2761"/>
          </a:solidFill>
          <a:ln w="12700">
            <a:solidFill>
              <a:srgbClr val="1E2761"/>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603504" y="557784"/>
            <a:ext cx="274320" cy="274320"/>
          </a:xfrm>
          <a:prstGeom prst="rect">
            <a:avLst/>
          </a:prstGeom>
        </p:spPr>
      </p:pic>
      <p:sp>
        <p:nvSpPr>
          <p:cNvPr id="4" name="Text 1"/>
          <p:cNvSpPr txBox="1"/>
          <p:nvPr/>
        </p:nvSpPr>
        <p:spPr>
          <a:xfrm>
            <a:off x="1188720" y="347472"/>
            <a:ext cx="7315200" cy="274320"/>
          </a:xfrm>
          <a:prstGeom prst="rect">
            <a:avLst/>
          </a:prstGeom>
          <a:noFill/>
          <a:ln/>
        </p:spPr>
        <p:txBody>
          <a:bodyPr wrap="square" lIns="0" tIns="0" rIns="0" bIns="0" rtlCol="0" anchor="ctr"/>
          <a:lstStyle/>
          <a:p>
            <a:pPr marL="0" indent="0">
              <a:buNone/>
            </a:pPr>
            <a:r>
              <a:rPr lang="en-US" sz="1000" kern="0" spc="300" dirty="0">
                <a:solidFill>
                  <a:srgbClr val="5B6B8C"/>
                </a:solidFill>
                <a:latin typeface="Calibri" pitchFamily="34" charset="0"/>
                <a:ea typeface="Calibri" pitchFamily="34" charset="-122"/>
                <a:cs typeface="Calibri" pitchFamily="34" charset="-120"/>
              </a:rPr>
              <a:t>MODÜL A · 05</a:t>
            </a:r>
            <a:endParaRPr lang="en-US" sz="1000" dirty="0"/>
          </a:p>
        </p:txBody>
      </p:sp>
      <p:sp>
        <p:nvSpPr>
          <p:cNvPr id="5" name="Text 2"/>
          <p:cNvSpPr txBox="1"/>
          <p:nvPr/>
        </p:nvSpPr>
        <p:spPr>
          <a:xfrm>
            <a:off x="1188720" y="585216"/>
            <a:ext cx="9144000" cy="502920"/>
          </a:xfrm>
          <a:prstGeom prst="rect">
            <a:avLst/>
          </a:prstGeom>
          <a:noFill/>
          <a:ln/>
        </p:spPr>
        <p:txBody>
          <a:bodyPr wrap="square" lIns="0" tIns="0" rIns="0" bIns="0" rtlCol="0" anchor="t"/>
          <a:lstStyle/>
          <a:p>
            <a:pPr marL="0" indent="0">
              <a:buNone/>
            </a:pPr>
            <a:r>
              <a:rPr lang="en-US" sz="2400" b="1" dirty="0">
                <a:solidFill>
                  <a:srgbClr val="1E2761"/>
                </a:solidFill>
                <a:latin typeface="Cambria" pitchFamily="34" charset="0"/>
                <a:ea typeface="Cambria" pitchFamily="34" charset="-122"/>
                <a:cs typeface="Cambria" pitchFamily="34" charset="-120"/>
              </a:rPr>
              <a:t>Bir Yarıyıl İçin Uzaklaştırma</a:t>
            </a:r>
            <a:endParaRPr lang="en-US" sz="2400" dirty="0"/>
          </a:p>
        </p:txBody>
      </p:sp>
      <p:sp>
        <p:nvSpPr>
          <p:cNvPr id="6" name="Text 3"/>
          <p:cNvSpPr txBox="1"/>
          <p:nvPr/>
        </p:nvSpPr>
        <p:spPr>
          <a:xfrm>
            <a:off x="457200" y="1280160"/>
            <a:ext cx="11277295" cy="749808"/>
          </a:xfrm>
          <a:prstGeom prst="rect">
            <a:avLst/>
          </a:prstGeom>
          <a:noFill/>
          <a:ln/>
        </p:spPr>
        <p:txBody>
          <a:bodyPr wrap="square" lIns="0" tIns="0" rIns="0" bIns="0" rtlCol="0" anchor="t"/>
          <a:lstStyle/>
          <a:p>
            <a:pPr marL="0" indent="0">
              <a:buNone/>
            </a:pPr>
            <a:r>
              <a:rPr lang="en-US" sz="1300" dirty="0">
                <a:solidFill>
                  <a:srgbClr val="2A2E45"/>
                </a:solidFill>
                <a:latin typeface="Calibri" pitchFamily="34" charset="0"/>
                <a:ea typeface="Calibri" pitchFamily="34" charset="-122"/>
                <a:cs typeface="Calibri" pitchFamily="34" charset="-120"/>
              </a:rPr>
              <a:t>Bu ceza, "öğrenciye, yükseköğretim kurumundan bir yarıyıl uzaklaştırıldığının ve bu sürede öğrencilik haklarından yararlanamayacağının yazı ile bildirilmesidir." Kısa süreli uzaklaştırmadan farkı, yalnızca ders ve sınavların değil bütün öğrencilik haklarının askıya alınmasıdır. Yalnızca disiplin kurulu kararıyla verilebilir. Madde 54/1-c'de </a:t>
            </a:r>
            <a:r>
              <a:rPr lang="en-US" sz="1300" dirty="0" err="1">
                <a:solidFill>
                  <a:srgbClr val="2A2E45"/>
                </a:solidFill>
                <a:latin typeface="Calibri" pitchFamily="34" charset="0"/>
                <a:ea typeface="Calibri" pitchFamily="34" charset="-122"/>
                <a:cs typeface="Calibri" pitchFamily="34" charset="-120"/>
              </a:rPr>
              <a:t>sayılan</a:t>
            </a:r>
            <a:r>
              <a:rPr lang="en-US" sz="1300" dirty="0">
                <a:solidFill>
                  <a:srgbClr val="2A2E45"/>
                </a:solidFill>
                <a:latin typeface="Calibri" pitchFamily="34" charset="0"/>
                <a:ea typeface="Calibri" pitchFamily="34" charset="-122"/>
                <a:cs typeface="Calibri" pitchFamily="34" charset="-120"/>
              </a:rPr>
              <a:t> </a:t>
            </a:r>
            <a:r>
              <a:rPr lang="en-US" sz="1300" dirty="0" err="1">
                <a:solidFill>
                  <a:srgbClr val="2A2E45"/>
                </a:solidFill>
                <a:latin typeface="Calibri" pitchFamily="34" charset="0"/>
                <a:ea typeface="Calibri" pitchFamily="34" charset="-122"/>
                <a:cs typeface="Calibri" pitchFamily="34" charset="-120"/>
              </a:rPr>
              <a:t>eylemler</a:t>
            </a:r>
            <a:r>
              <a:rPr lang="en-US" sz="1300" dirty="0">
                <a:solidFill>
                  <a:srgbClr val="2A2E45"/>
                </a:solidFill>
                <a:latin typeface="Calibri" pitchFamily="34" charset="0"/>
                <a:ea typeface="Calibri" pitchFamily="34" charset="-122"/>
                <a:cs typeface="Calibri" pitchFamily="34" charset="-120"/>
              </a:rPr>
              <a:t> </a:t>
            </a:r>
            <a:r>
              <a:rPr lang="en-US" sz="1300" dirty="0" err="1">
                <a:solidFill>
                  <a:srgbClr val="2A2E45"/>
                </a:solidFill>
                <a:latin typeface="Calibri" pitchFamily="34" charset="0"/>
                <a:ea typeface="Calibri" pitchFamily="34" charset="-122"/>
                <a:cs typeface="Calibri" pitchFamily="34" charset="-120"/>
              </a:rPr>
              <a:t>şunlardır</a:t>
            </a:r>
            <a:r>
              <a:rPr lang="en-US" sz="1300" dirty="0">
                <a:solidFill>
                  <a:srgbClr val="2A2E45"/>
                </a:solidFill>
                <a:latin typeface="Calibri" pitchFamily="34" charset="0"/>
                <a:ea typeface="Calibri" pitchFamily="34" charset="-122"/>
                <a:cs typeface="Calibri" pitchFamily="34" charset="-120"/>
              </a:rPr>
              <a:t>:</a:t>
            </a:r>
            <a:endParaRPr lang="en-US" sz="1300" dirty="0"/>
          </a:p>
        </p:txBody>
      </p:sp>
      <p:sp>
        <p:nvSpPr>
          <p:cNvPr id="7" name="Shape 4"/>
          <p:cNvSpPr/>
          <p:nvPr/>
        </p:nvSpPr>
        <p:spPr>
          <a:xfrm>
            <a:off x="457200" y="5367528"/>
            <a:ext cx="11277295" cy="896112"/>
          </a:xfrm>
          <a:prstGeom prst="rect">
            <a:avLst/>
          </a:prstGeom>
          <a:solidFill>
            <a:srgbClr val="FBE9E9"/>
          </a:solidFill>
          <a:ln w="12700">
            <a:solidFill>
              <a:srgbClr val="FBE9E9"/>
            </a:solidFill>
            <a:prstDash val="solid"/>
          </a:ln>
        </p:spPr>
        <p:txBody>
          <a:bodyPr/>
          <a:lstStyle/>
          <a:p>
            <a:endParaRPr lang="tr-TR"/>
          </a:p>
        </p:txBody>
      </p:sp>
      <p:sp>
        <p:nvSpPr>
          <p:cNvPr id="8" name="Text 5"/>
          <p:cNvSpPr txBox="1"/>
          <p:nvPr/>
        </p:nvSpPr>
        <p:spPr>
          <a:xfrm>
            <a:off x="640080" y="5413248"/>
            <a:ext cx="10911535" cy="804672"/>
          </a:xfrm>
          <a:prstGeom prst="rect">
            <a:avLst/>
          </a:prstGeom>
          <a:noFill/>
          <a:ln/>
        </p:spPr>
        <p:txBody>
          <a:bodyPr wrap="square" lIns="0" tIns="0" rIns="0" bIns="0" rtlCol="0" anchor="ctr"/>
          <a:lstStyle/>
          <a:p>
            <a:pPr marL="0" indent="0">
              <a:buNone/>
            </a:pPr>
            <a:r>
              <a:rPr lang="en-US" sz="1100" i="1" dirty="0">
                <a:solidFill>
                  <a:srgbClr val="A63A3A"/>
                </a:solidFill>
                <a:latin typeface="Calibri" pitchFamily="34" charset="0"/>
                <a:ea typeface="Calibri" pitchFamily="34" charset="-122"/>
                <a:cs typeface="Calibri" pitchFamily="34" charset="-120"/>
              </a:rPr>
              <a:t>Uygulamada en sık karşılaşılan iki fiil kopya ve intihaldir. Tez veya yayında intihal iddiası öğrenci disiplin soruşturmasına konu olurken, aynı iddia bir öğretim elemanı hakkında ise etik kurul incelemesi zorunlu ön şart olur ve öğretim mesleğinden çıkarma cezasını gündeme getirir. İki rejimi karıştırmamak gerekir.</a:t>
            </a:r>
            <a:endParaRPr lang="en-US" sz="1100" dirty="0"/>
          </a:p>
          <a:p>
            <a:pPr marL="0" indent="0">
              <a:buNone/>
            </a:pPr>
            <a:endParaRPr lang="en-US" sz="1100" dirty="0"/>
          </a:p>
        </p:txBody>
      </p:sp>
      <p:sp>
        <p:nvSpPr>
          <p:cNvPr id="9" name="Text 6"/>
          <p:cNvSpPr txBox="1"/>
          <p:nvPr/>
        </p:nvSpPr>
        <p:spPr>
          <a:xfrm>
            <a:off x="457200" y="2167128"/>
            <a:ext cx="11277295" cy="3063240"/>
          </a:xfrm>
          <a:prstGeom prst="rect">
            <a:avLst/>
          </a:prstGeom>
          <a:noFill/>
          <a:ln/>
        </p:spPr>
        <p:txBody>
          <a:bodyPr wrap="square" lIns="0" tIns="0" rIns="0" bIns="0" rtlCol="0" anchor="t"/>
          <a:lstStyle/>
          <a:p>
            <a:pPr marL="0" indent="0">
              <a:lnSpc>
                <a:spcPct val="105000"/>
              </a:lnSpc>
              <a:buNone/>
            </a:pPr>
            <a:r>
              <a:rPr lang="en-US" sz="1300" b="1" dirty="0">
                <a:solidFill>
                  <a:srgbClr val="1E2761"/>
                </a:solidFill>
                <a:latin typeface="Calibri" pitchFamily="34" charset="0"/>
                <a:ea typeface="Calibri" pitchFamily="34" charset="-122"/>
                <a:cs typeface="Calibri" pitchFamily="34" charset="-120"/>
              </a:rPr>
              <a:t>1.  </a:t>
            </a:r>
            <a:r>
              <a:rPr lang="en-US" sz="1300" dirty="0">
                <a:solidFill>
                  <a:srgbClr val="2A2E45"/>
                </a:solidFill>
                <a:latin typeface="Calibri" pitchFamily="34" charset="0"/>
                <a:ea typeface="Calibri" pitchFamily="34" charset="-122"/>
                <a:cs typeface="Calibri" pitchFamily="34" charset="-120"/>
              </a:rPr>
              <a:t>Yükseköğretim kurumlarında işgal ve benzeri fiillerle yükseköğretim kurumunun hizmetlerini engelleyici eylemlerde bulunmak.</a:t>
            </a:r>
            <a:endParaRPr lang="en-US" sz="1300" dirty="0"/>
          </a:p>
          <a:p>
            <a:pPr marL="0" indent="0">
              <a:lnSpc>
                <a:spcPct val="105000"/>
              </a:lnSpc>
              <a:buNone/>
            </a:pPr>
            <a:r>
              <a:rPr lang="en-US" sz="1300" b="1" dirty="0">
                <a:solidFill>
                  <a:srgbClr val="1E2761"/>
                </a:solidFill>
                <a:latin typeface="Calibri" pitchFamily="34" charset="0"/>
                <a:ea typeface="Calibri" pitchFamily="34" charset="-122"/>
                <a:cs typeface="Calibri" pitchFamily="34" charset="-120"/>
              </a:rPr>
              <a:t>2.  </a:t>
            </a:r>
            <a:r>
              <a:rPr lang="en-US" sz="1300" dirty="0">
                <a:solidFill>
                  <a:srgbClr val="2A2E45"/>
                </a:solidFill>
                <a:latin typeface="Calibri" pitchFamily="34" charset="0"/>
                <a:ea typeface="Calibri" pitchFamily="34" charset="-122"/>
                <a:cs typeface="Calibri" pitchFamily="34" charset="-120"/>
              </a:rPr>
              <a:t>Kurum personeli veya öğrencilerine fiili saldırıda bulunmak.</a:t>
            </a:r>
            <a:endParaRPr lang="en-US" sz="1300" dirty="0"/>
          </a:p>
          <a:p>
            <a:pPr marL="0" indent="0">
              <a:lnSpc>
                <a:spcPct val="105000"/>
              </a:lnSpc>
              <a:buNone/>
            </a:pPr>
            <a:r>
              <a:rPr lang="en-US" sz="1300" b="1" dirty="0">
                <a:solidFill>
                  <a:srgbClr val="1E2761"/>
                </a:solidFill>
                <a:latin typeface="Calibri" pitchFamily="34" charset="0"/>
                <a:ea typeface="Calibri" pitchFamily="34" charset="-122"/>
                <a:cs typeface="Calibri" pitchFamily="34" charset="-120"/>
              </a:rPr>
              <a:t>3.  </a:t>
            </a:r>
            <a:r>
              <a:rPr lang="en-US" sz="1300" dirty="0">
                <a:solidFill>
                  <a:srgbClr val="2A2E45"/>
                </a:solidFill>
                <a:latin typeface="Calibri" pitchFamily="34" charset="0"/>
                <a:ea typeface="Calibri" pitchFamily="34" charset="-122"/>
                <a:cs typeface="Calibri" pitchFamily="34" charset="-120"/>
              </a:rPr>
              <a:t>Yükseköğretim kurumlarında hırsızlık yapmak.</a:t>
            </a:r>
            <a:endParaRPr lang="en-US" sz="1300" dirty="0"/>
          </a:p>
          <a:p>
            <a:pPr marL="0" indent="0">
              <a:lnSpc>
                <a:spcPct val="105000"/>
              </a:lnSpc>
              <a:buNone/>
            </a:pPr>
            <a:r>
              <a:rPr lang="en-US" sz="1300" b="1" dirty="0">
                <a:solidFill>
                  <a:srgbClr val="1E2761"/>
                </a:solidFill>
                <a:latin typeface="Calibri" pitchFamily="34" charset="0"/>
                <a:ea typeface="Calibri" pitchFamily="34" charset="-122"/>
                <a:cs typeface="Calibri" pitchFamily="34" charset="-120"/>
              </a:rPr>
              <a:t>4.  </a:t>
            </a:r>
            <a:r>
              <a:rPr lang="en-US" sz="1300" dirty="0">
                <a:solidFill>
                  <a:srgbClr val="2A2E45"/>
                </a:solidFill>
                <a:latin typeface="Calibri" pitchFamily="34" charset="0"/>
                <a:ea typeface="Calibri" pitchFamily="34" charset="-122"/>
                <a:cs typeface="Calibri" pitchFamily="34" charset="-120"/>
              </a:rPr>
              <a:t>Yükseköğretim kurumu bünyesinde mevcut bina, demirbaş eşya ve benzeri malzemeyi tahrip etmek veya bilişim sistemine zarar vermek.</a:t>
            </a:r>
            <a:endParaRPr lang="en-US" sz="1300" dirty="0"/>
          </a:p>
          <a:p>
            <a:pPr marL="0" indent="0">
              <a:lnSpc>
                <a:spcPct val="105000"/>
              </a:lnSpc>
              <a:buNone/>
            </a:pPr>
            <a:r>
              <a:rPr lang="en-US" sz="1300" b="1" dirty="0">
                <a:solidFill>
                  <a:srgbClr val="1E2761"/>
                </a:solidFill>
                <a:latin typeface="Calibri" pitchFamily="34" charset="0"/>
                <a:ea typeface="Calibri" pitchFamily="34" charset="-122"/>
                <a:cs typeface="Calibri" pitchFamily="34" charset="-120"/>
              </a:rPr>
              <a:t>5.  </a:t>
            </a:r>
            <a:r>
              <a:rPr lang="en-US" sz="1300" dirty="0">
                <a:solidFill>
                  <a:srgbClr val="2A2E45"/>
                </a:solidFill>
                <a:latin typeface="Calibri" pitchFamily="34" charset="0"/>
                <a:ea typeface="Calibri" pitchFamily="34" charset="-122"/>
                <a:cs typeface="Calibri" pitchFamily="34" charset="-120"/>
              </a:rPr>
              <a:t>Sınavlarda kopya çekmek veya çektirmek.</a:t>
            </a:r>
            <a:endParaRPr lang="en-US" sz="1300" dirty="0"/>
          </a:p>
          <a:p>
            <a:pPr marL="0" indent="0">
              <a:lnSpc>
                <a:spcPct val="105000"/>
              </a:lnSpc>
              <a:buNone/>
            </a:pPr>
            <a:r>
              <a:rPr lang="en-US" sz="1300" b="1" dirty="0">
                <a:solidFill>
                  <a:srgbClr val="1E2761"/>
                </a:solidFill>
                <a:latin typeface="Calibri" pitchFamily="34" charset="0"/>
                <a:ea typeface="Calibri" pitchFamily="34" charset="-122"/>
                <a:cs typeface="Calibri" pitchFamily="34" charset="-120"/>
              </a:rPr>
              <a:t>6.  </a:t>
            </a:r>
            <a:r>
              <a:rPr lang="en-US" sz="1300" dirty="0">
                <a:solidFill>
                  <a:srgbClr val="2A2E45"/>
                </a:solidFill>
                <a:latin typeface="Calibri" pitchFamily="34" charset="0"/>
                <a:ea typeface="Calibri" pitchFamily="34" charset="-122"/>
                <a:cs typeface="Calibri" pitchFamily="34" charset="-120"/>
              </a:rPr>
              <a:t>Seminer, tez ve yayınlarında intihal yapmak veya bunları anket uygulaması, veri toplama gibi akademik değerlendirme içermeyen katkılar hariç olmak üzere, kişisel emeği ve akademik birikimi dışında kısmen ya da tamamen başkalarına yazdırmak.</a:t>
            </a:r>
            <a:endParaRPr lang="en-US" sz="1300" dirty="0"/>
          </a:p>
          <a:p>
            <a:pPr marL="0" indent="0">
              <a:lnSpc>
                <a:spcPct val="105000"/>
              </a:lnSpc>
              <a:buNone/>
            </a:pPr>
            <a:r>
              <a:rPr lang="en-US" sz="1300" b="1" dirty="0">
                <a:solidFill>
                  <a:srgbClr val="1E2761"/>
                </a:solidFill>
                <a:latin typeface="Calibri" pitchFamily="34" charset="0"/>
                <a:ea typeface="Calibri" pitchFamily="34" charset="-122"/>
                <a:cs typeface="Calibri" pitchFamily="34" charset="-120"/>
              </a:rPr>
              <a:t>7.  </a:t>
            </a:r>
            <a:r>
              <a:rPr lang="en-US" sz="1300" dirty="0">
                <a:solidFill>
                  <a:srgbClr val="2A2E45"/>
                </a:solidFill>
                <a:latin typeface="Calibri" pitchFamily="34" charset="0"/>
                <a:ea typeface="Calibri" pitchFamily="34" charset="-122"/>
                <a:cs typeface="Calibri" pitchFamily="34" charset="-120"/>
              </a:rPr>
              <a:t>Yükseköğretim kurumundan uzaklaştırma cezası almış olmasına rağmen bu karara uymamak.</a:t>
            </a:r>
            <a:endParaRPr lang="en-US" sz="1300" dirty="0"/>
          </a:p>
          <a:p>
            <a:pPr marL="0" indent="0">
              <a:lnSpc>
                <a:spcPct val="105000"/>
              </a:lnSpc>
              <a:buNone/>
            </a:pPr>
            <a:r>
              <a:rPr lang="en-US" sz="1300" b="1" dirty="0">
                <a:solidFill>
                  <a:srgbClr val="1E2761"/>
                </a:solidFill>
                <a:latin typeface="Calibri" pitchFamily="34" charset="0"/>
                <a:ea typeface="Calibri" pitchFamily="34" charset="-122"/>
                <a:cs typeface="Calibri" pitchFamily="34" charset="-120"/>
              </a:rPr>
              <a:t>8.  </a:t>
            </a:r>
            <a:r>
              <a:rPr lang="en-US" sz="1300" dirty="0">
                <a:solidFill>
                  <a:srgbClr val="2A2E45"/>
                </a:solidFill>
                <a:latin typeface="Calibri" pitchFamily="34" charset="0"/>
                <a:ea typeface="Calibri" pitchFamily="34" charset="-122"/>
                <a:cs typeface="Calibri" pitchFamily="34" charset="-120"/>
              </a:rPr>
              <a:t>24/6/2004 tarihli ve 5199 sayılı Hayvanları Koruma Kanununun 28/A maddesinin üçüncü ve dördüncü fıkralarında sayılan fiillerden birini yükseköğretim kurumlarında işlemek.</a:t>
            </a:r>
            <a:endParaRPr lang="en-US" sz="1300" dirty="0"/>
          </a:p>
        </p:txBody>
      </p:sp>
      <p:sp>
        <p:nvSpPr>
          <p:cNvPr id="10" name="Text 7"/>
          <p:cNvSpPr txBox="1"/>
          <p:nvPr/>
        </p:nvSpPr>
        <p:spPr>
          <a:xfrm>
            <a:off x="457200" y="6446520"/>
            <a:ext cx="5486400" cy="274320"/>
          </a:xfrm>
          <a:prstGeom prst="rect">
            <a:avLst/>
          </a:prstGeom>
          <a:noFill/>
          <a:ln/>
        </p:spPr>
        <p:txBody>
          <a:bodyPr wrap="square" lIns="0" tIns="0" rIns="0" bIns="0" rtlCol="0" anchor="ctr"/>
          <a:lstStyle/>
          <a:p>
            <a:pPr marL="0" indent="0">
              <a:buNone/>
            </a:pPr>
            <a:r>
              <a:rPr lang="en-US" sz="900" dirty="0">
                <a:solidFill>
                  <a:srgbClr val="5B6B8C"/>
                </a:solidFill>
                <a:latin typeface="Calibri" pitchFamily="34" charset="0"/>
                <a:ea typeface="Calibri" pitchFamily="34" charset="-122"/>
                <a:cs typeface="Calibri" pitchFamily="34" charset="-120"/>
              </a:rPr>
              <a:t>Modül A — Öğrenci Disiplini (m. 54)</a:t>
            </a:r>
            <a:endParaRPr lang="en-US" sz="900" dirty="0"/>
          </a:p>
        </p:txBody>
      </p:sp>
      <p:sp>
        <p:nvSpPr>
          <p:cNvPr id="11" name="Text 8"/>
          <p:cNvSpPr txBox="1"/>
          <p:nvPr/>
        </p:nvSpPr>
        <p:spPr>
          <a:xfrm>
            <a:off x="10820095" y="6446520"/>
            <a:ext cx="914400" cy="274320"/>
          </a:xfrm>
          <a:prstGeom prst="rect">
            <a:avLst/>
          </a:prstGeom>
          <a:noFill/>
          <a:ln/>
        </p:spPr>
        <p:txBody>
          <a:bodyPr wrap="square" lIns="0" tIns="0" rIns="0" bIns="0" rtlCol="0" anchor="ctr"/>
          <a:lstStyle/>
          <a:p>
            <a:pPr marL="0" indent="0" algn="r">
              <a:buNone/>
            </a:pPr>
            <a:r>
              <a:rPr lang="en-US" sz="900" dirty="0">
                <a:solidFill>
                  <a:srgbClr val="5B6B8C"/>
                </a:solidFill>
                <a:latin typeface="Calibri" pitchFamily="34" charset="0"/>
                <a:ea typeface="Calibri" pitchFamily="34" charset="-122"/>
                <a:cs typeface="Calibri" pitchFamily="34" charset="-120"/>
              </a:rPr>
              <a:t>10</a:t>
            </a:r>
            <a:endParaRPr lang="en-US" sz="9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457200" y="411480"/>
            <a:ext cx="566928" cy="566928"/>
          </a:xfrm>
          <a:prstGeom prst="ellipse">
            <a:avLst/>
          </a:prstGeom>
          <a:solidFill>
            <a:srgbClr val="1E2761"/>
          </a:solidFill>
          <a:ln w="12700">
            <a:solidFill>
              <a:srgbClr val="1E2761"/>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603504" y="557784"/>
            <a:ext cx="274320" cy="274320"/>
          </a:xfrm>
          <a:prstGeom prst="rect">
            <a:avLst/>
          </a:prstGeom>
        </p:spPr>
      </p:pic>
      <p:sp>
        <p:nvSpPr>
          <p:cNvPr id="4" name="Text 1"/>
          <p:cNvSpPr txBox="1"/>
          <p:nvPr/>
        </p:nvSpPr>
        <p:spPr>
          <a:xfrm>
            <a:off x="1188720" y="347472"/>
            <a:ext cx="7315200" cy="274320"/>
          </a:xfrm>
          <a:prstGeom prst="rect">
            <a:avLst/>
          </a:prstGeom>
          <a:noFill/>
          <a:ln/>
        </p:spPr>
        <p:txBody>
          <a:bodyPr wrap="square" lIns="0" tIns="0" rIns="0" bIns="0" rtlCol="0" anchor="ctr"/>
          <a:lstStyle/>
          <a:p>
            <a:pPr marL="0" indent="0">
              <a:buNone/>
            </a:pPr>
            <a:r>
              <a:rPr lang="en-US" sz="1000" kern="0" spc="300" dirty="0">
                <a:solidFill>
                  <a:srgbClr val="5B6B8C"/>
                </a:solidFill>
                <a:latin typeface="Calibri" pitchFamily="34" charset="0"/>
                <a:ea typeface="Calibri" pitchFamily="34" charset="-122"/>
                <a:cs typeface="Calibri" pitchFamily="34" charset="-120"/>
              </a:rPr>
              <a:t>MODÜL A · 06</a:t>
            </a:r>
            <a:endParaRPr lang="en-US" sz="1000" dirty="0"/>
          </a:p>
        </p:txBody>
      </p:sp>
      <p:sp>
        <p:nvSpPr>
          <p:cNvPr id="5" name="Text 2"/>
          <p:cNvSpPr txBox="1"/>
          <p:nvPr/>
        </p:nvSpPr>
        <p:spPr>
          <a:xfrm>
            <a:off x="1188720" y="585216"/>
            <a:ext cx="9144000" cy="502920"/>
          </a:xfrm>
          <a:prstGeom prst="rect">
            <a:avLst/>
          </a:prstGeom>
          <a:noFill/>
          <a:ln/>
        </p:spPr>
        <p:txBody>
          <a:bodyPr wrap="square" lIns="0" tIns="0" rIns="0" bIns="0" rtlCol="0" anchor="t"/>
          <a:lstStyle/>
          <a:p>
            <a:pPr marL="0" indent="0">
              <a:buNone/>
            </a:pPr>
            <a:r>
              <a:rPr lang="en-US" sz="2400" b="1" dirty="0">
                <a:solidFill>
                  <a:srgbClr val="1E2761"/>
                </a:solidFill>
                <a:latin typeface="Cambria" pitchFamily="34" charset="0"/>
                <a:ea typeface="Cambria" pitchFamily="34" charset="-122"/>
                <a:cs typeface="Cambria" pitchFamily="34" charset="-120"/>
              </a:rPr>
              <a:t>İki Yarıyıl İçin Uzaklaştırma</a:t>
            </a:r>
            <a:endParaRPr lang="en-US" sz="2400" dirty="0"/>
          </a:p>
        </p:txBody>
      </p:sp>
      <p:sp>
        <p:nvSpPr>
          <p:cNvPr id="6" name="Text 3"/>
          <p:cNvSpPr txBox="1"/>
          <p:nvPr/>
        </p:nvSpPr>
        <p:spPr>
          <a:xfrm>
            <a:off x="457200" y="1280160"/>
            <a:ext cx="11277295" cy="530352"/>
          </a:xfrm>
          <a:prstGeom prst="rect">
            <a:avLst/>
          </a:prstGeom>
          <a:noFill/>
          <a:ln/>
        </p:spPr>
        <p:txBody>
          <a:bodyPr wrap="square" lIns="0" tIns="0" rIns="0" bIns="0" rtlCol="0" anchor="t"/>
          <a:lstStyle/>
          <a:p>
            <a:pPr marL="0" indent="0">
              <a:buNone/>
            </a:pPr>
            <a:r>
              <a:rPr lang="en-US" sz="1300" dirty="0">
                <a:solidFill>
                  <a:srgbClr val="2A2E45"/>
                </a:solidFill>
                <a:latin typeface="Calibri" pitchFamily="34" charset="0"/>
                <a:ea typeface="Calibri" pitchFamily="34" charset="-122"/>
                <a:cs typeface="Calibri" pitchFamily="34" charset="-120"/>
              </a:rPr>
              <a:t>Bu kademe, şiddet, cebir, uyuşturucu, silah ve cinsel taciz gibi ağır fiillere ayrılmıştır. Öğrenci iki yarıyıl boyunca öğrencilik haklarından yararlanamaz. Yalnızca disiplin kurulu kararıyla verilebilir. Madde 54/1-ç'de </a:t>
            </a:r>
            <a:r>
              <a:rPr lang="en-US" sz="1300" dirty="0" err="1">
                <a:solidFill>
                  <a:srgbClr val="2A2E45"/>
                </a:solidFill>
                <a:latin typeface="Calibri" pitchFamily="34" charset="0"/>
                <a:ea typeface="Calibri" pitchFamily="34" charset="-122"/>
                <a:cs typeface="Calibri" pitchFamily="34" charset="-120"/>
              </a:rPr>
              <a:t>sayılan</a:t>
            </a:r>
            <a:r>
              <a:rPr lang="en-US" sz="1300" dirty="0">
                <a:solidFill>
                  <a:srgbClr val="2A2E45"/>
                </a:solidFill>
                <a:latin typeface="Calibri" pitchFamily="34" charset="0"/>
                <a:ea typeface="Calibri" pitchFamily="34" charset="-122"/>
                <a:cs typeface="Calibri" pitchFamily="34" charset="-120"/>
              </a:rPr>
              <a:t> </a:t>
            </a:r>
            <a:r>
              <a:rPr lang="en-US" sz="1300" dirty="0" err="1">
                <a:solidFill>
                  <a:srgbClr val="2A2E45"/>
                </a:solidFill>
                <a:latin typeface="Calibri" pitchFamily="34" charset="0"/>
                <a:ea typeface="Calibri" pitchFamily="34" charset="-122"/>
                <a:cs typeface="Calibri" pitchFamily="34" charset="-120"/>
              </a:rPr>
              <a:t>eylemler</a:t>
            </a:r>
            <a:r>
              <a:rPr lang="en-US" sz="1300" dirty="0">
                <a:solidFill>
                  <a:srgbClr val="2A2E45"/>
                </a:solidFill>
                <a:latin typeface="Calibri" pitchFamily="34" charset="0"/>
                <a:ea typeface="Calibri" pitchFamily="34" charset="-122"/>
                <a:cs typeface="Calibri" pitchFamily="34" charset="-120"/>
              </a:rPr>
              <a:t> </a:t>
            </a:r>
            <a:r>
              <a:rPr lang="en-US" sz="1300" dirty="0" err="1">
                <a:solidFill>
                  <a:srgbClr val="2A2E45"/>
                </a:solidFill>
                <a:latin typeface="Calibri" pitchFamily="34" charset="0"/>
                <a:ea typeface="Calibri" pitchFamily="34" charset="-122"/>
                <a:cs typeface="Calibri" pitchFamily="34" charset="-120"/>
              </a:rPr>
              <a:t>şunlardır</a:t>
            </a:r>
            <a:r>
              <a:rPr lang="en-US" sz="1300" dirty="0">
                <a:solidFill>
                  <a:srgbClr val="2A2E45"/>
                </a:solidFill>
                <a:latin typeface="Calibri" pitchFamily="34" charset="0"/>
                <a:ea typeface="Calibri" pitchFamily="34" charset="-122"/>
                <a:cs typeface="Calibri" pitchFamily="34" charset="-120"/>
              </a:rPr>
              <a:t>:</a:t>
            </a:r>
            <a:endParaRPr lang="en-US" sz="1300" dirty="0"/>
          </a:p>
        </p:txBody>
      </p:sp>
      <p:sp>
        <p:nvSpPr>
          <p:cNvPr id="7" name="Text 4"/>
          <p:cNvSpPr txBox="1"/>
          <p:nvPr/>
        </p:nvSpPr>
        <p:spPr>
          <a:xfrm>
            <a:off x="457200" y="1947672"/>
            <a:ext cx="11277295" cy="4315968"/>
          </a:xfrm>
          <a:prstGeom prst="rect">
            <a:avLst/>
          </a:prstGeom>
          <a:noFill/>
          <a:ln/>
        </p:spPr>
        <p:txBody>
          <a:bodyPr wrap="square" lIns="0" tIns="0" rIns="0" bIns="0" rtlCol="0" anchor="t"/>
          <a:lstStyle/>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1.  </a:t>
            </a:r>
            <a:r>
              <a:rPr lang="en-US" sz="1100" dirty="0">
                <a:solidFill>
                  <a:srgbClr val="2A2E45"/>
                </a:solidFill>
                <a:latin typeface="Calibri" pitchFamily="34" charset="0"/>
                <a:ea typeface="Calibri" pitchFamily="34" charset="-122"/>
                <a:cs typeface="Calibri" pitchFamily="34" charset="-120"/>
              </a:rPr>
              <a:t>Yükseköğretim kurumu görevlilerine karşı cebir ve şiddet kullanarak görevin yapılmasına engel olmak.</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2.  </a:t>
            </a:r>
            <a:r>
              <a:rPr lang="en-US" sz="1100" dirty="0">
                <a:solidFill>
                  <a:srgbClr val="2A2E45"/>
                </a:solidFill>
                <a:latin typeface="Calibri" pitchFamily="34" charset="0"/>
                <a:ea typeface="Calibri" pitchFamily="34" charset="-122"/>
                <a:cs typeface="Calibri" pitchFamily="34" charset="-120"/>
              </a:rPr>
              <a:t>Öğrencilere karşı cebir ve şiddet kullanarak yükseköğretim hizmetlerinden yararlanmalarını engellemek.</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3.  </a:t>
            </a:r>
            <a:r>
              <a:rPr lang="en-US" sz="1100" dirty="0">
                <a:solidFill>
                  <a:srgbClr val="2A2E45"/>
                </a:solidFill>
                <a:latin typeface="Calibri" pitchFamily="34" charset="0"/>
                <a:ea typeface="Calibri" pitchFamily="34" charset="-122"/>
                <a:cs typeface="Calibri" pitchFamily="34" charset="-120"/>
              </a:rPr>
              <a:t>Yükseköğretim kurumları içerisinde uyuşturucu veya uyarıcı madde kullanmak, taşımak, bulundurmak. — Satmak, başkalarına vermek veya ticaretini yapmak ise kurumdan çıkarma sebebidir.</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4.  </a:t>
            </a:r>
            <a:r>
              <a:rPr lang="en-US" sz="1100" dirty="0">
                <a:solidFill>
                  <a:srgbClr val="2A2E45"/>
                </a:solidFill>
                <a:latin typeface="Calibri" pitchFamily="34" charset="0"/>
                <a:ea typeface="Calibri" pitchFamily="34" charset="-122"/>
                <a:cs typeface="Calibri" pitchFamily="34" charset="-120"/>
              </a:rPr>
              <a:t>Sınavlarda tehditle kopya çekmek, kopya çeken öğrencilerin sınav salonundan çıkarılmasına engel olmak, kendi yerine başkasını sınava sokmak veya başkasının yerine sınava girmek.</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5.  </a:t>
            </a:r>
            <a:r>
              <a:rPr lang="en-US" sz="1100" dirty="0">
                <a:solidFill>
                  <a:srgbClr val="2A2E45"/>
                </a:solidFill>
                <a:latin typeface="Calibri" pitchFamily="34" charset="0"/>
                <a:ea typeface="Calibri" pitchFamily="34" charset="-122"/>
                <a:cs typeface="Calibri" pitchFamily="34" charset="-120"/>
              </a:rPr>
              <a:t>Yükseköğretim kurumlarında cinsel tacizde bulunmak. — Kişinin vücudu üzerinde cinsel davranışta bulunmak suretiyle cinsel dokunulmazlığı ihlal etmek ise kurumdan çıkarma gerektirir; taciz ile dokunulmazlık ihlali arasındaki sınır ceza hukukundaki ayrımla aynıdır.</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6.  </a:t>
            </a:r>
            <a:r>
              <a:rPr lang="en-US" sz="1100" dirty="0">
                <a:solidFill>
                  <a:srgbClr val="2A2E45"/>
                </a:solidFill>
                <a:latin typeface="Calibri" pitchFamily="34" charset="0"/>
                <a:ea typeface="Calibri" pitchFamily="34" charset="-122"/>
                <a:cs typeface="Calibri" pitchFamily="34" charset="-120"/>
              </a:rPr>
              <a:t>Yükseköğretim kurumlarında 10/7/1953 tarihli ve 6136 sayılı Ateşli Silahlar ve Bıçaklar ile Diğer Aletler Hakkında Kanuna aykırı olarak ateşli silahlarla mermilerini ve bıçaklarla saldırı ve savunmada kullanılmak üzere özel olarak yapılmış bulunan diğer aletleri, patlayıcı maddeleri taşımak ve bulundurmak. — Bunları "kullanmak" ise çıkarma sebebidir.</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7.  </a:t>
            </a:r>
            <a:r>
              <a:rPr lang="en-US" sz="1100" dirty="0">
                <a:solidFill>
                  <a:srgbClr val="2A2E45"/>
                </a:solidFill>
                <a:latin typeface="Calibri" pitchFamily="34" charset="0"/>
                <a:ea typeface="Calibri" pitchFamily="34" charset="-122"/>
                <a:cs typeface="Calibri" pitchFamily="34" charset="-120"/>
              </a:rPr>
              <a:t>Yükseköğretim kurumunun bilişim sistemine girerek kendisine veya başkasının yararına haksız bir çıkar sağlamak ya da kişilerin mağduriyetine neden olmak.</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8.  </a:t>
            </a:r>
            <a:r>
              <a:rPr lang="en-US" sz="1100" dirty="0">
                <a:solidFill>
                  <a:srgbClr val="2A2E45"/>
                </a:solidFill>
                <a:latin typeface="Calibri" pitchFamily="34" charset="0"/>
                <a:ea typeface="Calibri" pitchFamily="34" charset="-122"/>
                <a:cs typeface="Calibri" pitchFamily="34" charset="-120"/>
              </a:rPr>
              <a:t>Soruşturma ile görevlendirilenleri tehdit etmek.</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9.  </a:t>
            </a:r>
            <a:r>
              <a:rPr lang="en-US" sz="1100" dirty="0">
                <a:solidFill>
                  <a:srgbClr val="2A2E45"/>
                </a:solidFill>
                <a:latin typeface="Calibri" pitchFamily="34" charset="0"/>
                <a:ea typeface="Calibri" pitchFamily="34" charset="-122"/>
                <a:cs typeface="Calibri" pitchFamily="34" charset="-120"/>
              </a:rPr>
              <a:t>5199 sayılı Kanunun 28/A maddesinin ikinci fıkrasında sayılan fiili yükseköğretim kurumlarında işlemek.</a:t>
            </a:r>
            <a:endParaRPr lang="en-US" sz="1100" dirty="0"/>
          </a:p>
        </p:txBody>
      </p:sp>
      <p:sp>
        <p:nvSpPr>
          <p:cNvPr id="8" name="Text 5"/>
          <p:cNvSpPr txBox="1"/>
          <p:nvPr/>
        </p:nvSpPr>
        <p:spPr>
          <a:xfrm>
            <a:off x="457200" y="6446520"/>
            <a:ext cx="5486400" cy="274320"/>
          </a:xfrm>
          <a:prstGeom prst="rect">
            <a:avLst/>
          </a:prstGeom>
          <a:noFill/>
          <a:ln/>
        </p:spPr>
        <p:txBody>
          <a:bodyPr wrap="square" lIns="0" tIns="0" rIns="0" bIns="0" rtlCol="0" anchor="ctr"/>
          <a:lstStyle/>
          <a:p>
            <a:pPr marL="0" indent="0">
              <a:buNone/>
            </a:pPr>
            <a:r>
              <a:rPr lang="en-US" sz="900" dirty="0">
                <a:solidFill>
                  <a:srgbClr val="5B6B8C"/>
                </a:solidFill>
                <a:latin typeface="Calibri" pitchFamily="34" charset="0"/>
                <a:ea typeface="Calibri" pitchFamily="34" charset="-122"/>
                <a:cs typeface="Calibri" pitchFamily="34" charset="-120"/>
              </a:rPr>
              <a:t>Modül A — Öğrenci Disiplini (m. 54)</a:t>
            </a:r>
            <a:endParaRPr lang="en-US" sz="900" dirty="0"/>
          </a:p>
        </p:txBody>
      </p:sp>
      <p:sp>
        <p:nvSpPr>
          <p:cNvPr id="9" name="Text 6"/>
          <p:cNvSpPr txBox="1"/>
          <p:nvPr/>
        </p:nvSpPr>
        <p:spPr>
          <a:xfrm>
            <a:off x="10820095" y="6446520"/>
            <a:ext cx="914400" cy="274320"/>
          </a:xfrm>
          <a:prstGeom prst="rect">
            <a:avLst/>
          </a:prstGeom>
          <a:noFill/>
          <a:ln/>
        </p:spPr>
        <p:txBody>
          <a:bodyPr wrap="square" lIns="0" tIns="0" rIns="0" bIns="0" rtlCol="0" anchor="ctr"/>
          <a:lstStyle/>
          <a:p>
            <a:pPr marL="0" indent="0" algn="r">
              <a:buNone/>
            </a:pPr>
            <a:r>
              <a:rPr lang="en-US" sz="900" dirty="0">
                <a:solidFill>
                  <a:srgbClr val="5B6B8C"/>
                </a:solidFill>
                <a:latin typeface="Calibri" pitchFamily="34" charset="0"/>
                <a:ea typeface="Calibri" pitchFamily="34" charset="-122"/>
                <a:cs typeface="Calibri" pitchFamily="34" charset="-120"/>
              </a:rPr>
              <a:t>11</a:t>
            </a:r>
            <a:endParaRPr lang="en-US" sz="9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457200" y="411480"/>
            <a:ext cx="566928" cy="566928"/>
          </a:xfrm>
          <a:prstGeom prst="ellipse">
            <a:avLst/>
          </a:prstGeom>
          <a:solidFill>
            <a:srgbClr val="1E2761"/>
          </a:solidFill>
          <a:ln w="12700">
            <a:solidFill>
              <a:srgbClr val="1E2761"/>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603504" y="557784"/>
            <a:ext cx="274320" cy="274320"/>
          </a:xfrm>
          <a:prstGeom prst="rect">
            <a:avLst/>
          </a:prstGeom>
        </p:spPr>
      </p:pic>
      <p:sp>
        <p:nvSpPr>
          <p:cNvPr id="4" name="Text 1"/>
          <p:cNvSpPr txBox="1"/>
          <p:nvPr/>
        </p:nvSpPr>
        <p:spPr>
          <a:xfrm>
            <a:off x="1188720" y="347472"/>
            <a:ext cx="7315200" cy="274320"/>
          </a:xfrm>
          <a:prstGeom prst="rect">
            <a:avLst/>
          </a:prstGeom>
          <a:noFill/>
          <a:ln/>
        </p:spPr>
        <p:txBody>
          <a:bodyPr wrap="square" lIns="0" tIns="0" rIns="0" bIns="0" rtlCol="0" anchor="ctr"/>
          <a:lstStyle/>
          <a:p>
            <a:pPr marL="0" indent="0">
              <a:buNone/>
            </a:pPr>
            <a:r>
              <a:rPr lang="en-US" sz="1000" kern="0" spc="300" dirty="0">
                <a:solidFill>
                  <a:srgbClr val="5B6B8C"/>
                </a:solidFill>
                <a:latin typeface="Calibri" pitchFamily="34" charset="0"/>
                <a:ea typeface="Calibri" pitchFamily="34" charset="-122"/>
                <a:cs typeface="Calibri" pitchFamily="34" charset="-120"/>
              </a:rPr>
              <a:t>MODÜL A · 07</a:t>
            </a:r>
            <a:endParaRPr lang="en-US" sz="1000" dirty="0"/>
          </a:p>
        </p:txBody>
      </p:sp>
      <p:sp>
        <p:nvSpPr>
          <p:cNvPr id="5" name="Text 2"/>
          <p:cNvSpPr txBox="1"/>
          <p:nvPr/>
        </p:nvSpPr>
        <p:spPr>
          <a:xfrm>
            <a:off x="1188720" y="585216"/>
            <a:ext cx="9144000" cy="502920"/>
          </a:xfrm>
          <a:prstGeom prst="rect">
            <a:avLst/>
          </a:prstGeom>
          <a:noFill/>
          <a:ln/>
        </p:spPr>
        <p:txBody>
          <a:bodyPr wrap="square" lIns="0" tIns="0" rIns="0" bIns="0" rtlCol="0" anchor="t"/>
          <a:lstStyle/>
          <a:p>
            <a:pPr marL="0" indent="0">
              <a:buNone/>
            </a:pPr>
            <a:r>
              <a:rPr lang="en-US" sz="2400" b="1" dirty="0">
                <a:solidFill>
                  <a:srgbClr val="1E2761"/>
                </a:solidFill>
                <a:latin typeface="Cambria" pitchFamily="34" charset="0"/>
                <a:ea typeface="Cambria" pitchFamily="34" charset="-122"/>
                <a:cs typeface="Cambria" pitchFamily="34" charset="-120"/>
              </a:rPr>
              <a:t>Yükseköğretim Kurumundan Çıkarma</a:t>
            </a:r>
            <a:endParaRPr lang="en-US" sz="2400" dirty="0"/>
          </a:p>
        </p:txBody>
      </p:sp>
      <p:sp>
        <p:nvSpPr>
          <p:cNvPr id="6" name="Shape 3"/>
          <p:cNvSpPr/>
          <p:nvPr/>
        </p:nvSpPr>
        <p:spPr>
          <a:xfrm>
            <a:off x="10591495" y="457200"/>
            <a:ext cx="1143000" cy="329184"/>
          </a:xfrm>
          <a:prstGeom prst="roundRect">
            <a:avLst>
              <a:gd name="adj" fmla="val 16667"/>
            </a:avLst>
          </a:prstGeom>
          <a:solidFill>
            <a:srgbClr val="FBE9E9"/>
          </a:solidFill>
          <a:ln w="12700">
            <a:solidFill>
              <a:srgbClr val="FBE9E9"/>
            </a:solidFill>
            <a:prstDash val="solid"/>
          </a:ln>
        </p:spPr>
        <p:txBody>
          <a:bodyPr/>
          <a:lstStyle/>
          <a:p>
            <a:endParaRPr lang="tr-TR"/>
          </a:p>
        </p:txBody>
      </p:sp>
      <p:sp>
        <p:nvSpPr>
          <p:cNvPr id="7" name="Text 4"/>
          <p:cNvSpPr txBox="1"/>
          <p:nvPr/>
        </p:nvSpPr>
        <p:spPr>
          <a:xfrm>
            <a:off x="10591495" y="457200"/>
            <a:ext cx="1143000" cy="329184"/>
          </a:xfrm>
          <a:prstGeom prst="rect">
            <a:avLst/>
          </a:prstGeom>
          <a:noFill/>
          <a:ln/>
        </p:spPr>
        <p:txBody>
          <a:bodyPr wrap="square" lIns="0" tIns="0" rIns="0" bIns="0" rtlCol="0" anchor="ctr"/>
          <a:lstStyle/>
          <a:p>
            <a:pPr marL="0" indent="0" algn="ctr">
              <a:buNone/>
            </a:pPr>
            <a:r>
              <a:rPr lang="en-US" sz="900" b="1" kern="0" spc="200" dirty="0">
                <a:solidFill>
                  <a:srgbClr val="A63A3A"/>
                </a:solidFill>
                <a:latin typeface="Calibri" pitchFamily="34" charset="0"/>
                <a:ea typeface="Calibri" pitchFamily="34" charset="-122"/>
                <a:cs typeface="Calibri" pitchFamily="34" charset="-120"/>
              </a:rPr>
              <a:t>ÖNEMLİ</a:t>
            </a:r>
            <a:endParaRPr lang="en-US" sz="900" dirty="0"/>
          </a:p>
        </p:txBody>
      </p:sp>
      <p:sp>
        <p:nvSpPr>
          <p:cNvPr id="8" name="Text 5"/>
          <p:cNvSpPr txBox="1"/>
          <p:nvPr/>
        </p:nvSpPr>
        <p:spPr>
          <a:xfrm>
            <a:off x="457200" y="1280160"/>
            <a:ext cx="11277295" cy="530352"/>
          </a:xfrm>
          <a:prstGeom prst="rect">
            <a:avLst/>
          </a:prstGeom>
          <a:noFill/>
          <a:ln/>
        </p:spPr>
        <p:txBody>
          <a:bodyPr wrap="square" lIns="0" tIns="0" rIns="0" bIns="0" rtlCol="0" anchor="t"/>
          <a:lstStyle/>
          <a:p>
            <a:pPr marL="0" indent="0">
              <a:buNone/>
            </a:pPr>
            <a:r>
              <a:rPr lang="en-US" sz="1300" dirty="0">
                <a:solidFill>
                  <a:srgbClr val="2A2E45"/>
                </a:solidFill>
                <a:latin typeface="Calibri" pitchFamily="34" charset="0"/>
                <a:ea typeface="Calibri" pitchFamily="34" charset="-122"/>
                <a:cs typeface="Calibri" pitchFamily="34" charset="-120"/>
              </a:rPr>
              <a:t>En ağır ceza, "öğrenciye, bir daha çıkarıldığı yükseköğretim kurumuna alınmamak üzere öğrencilikten çıkarıldığının yazı ile bildirilmesidir." Kanun bu cezayı yalnızca dört fiile bağlamıştır (2 numaralı alt bent iptal edilmiştir). Tekerrür yoluyla bu cezaya ulaşılamaz. Madde 54/1-d'de sayılan eylemler:</a:t>
            </a:r>
            <a:endParaRPr lang="en-US" sz="1300" dirty="0"/>
          </a:p>
        </p:txBody>
      </p:sp>
      <p:sp>
        <p:nvSpPr>
          <p:cNvPr id="9" name="Shape 6"/>
          <p:cNvSpPr/>
          <p:nvPr/>
        </p:nvSpPr>
        <p:spPr>
          <a:xfrm>
            <a:off x="457200" y="5367528"/>
            <a:ext cx="11277295" cy="896112"/>
          </a:xfrm>
          <a:prstGeom prst="rect">
            <a:avLst/>
          </a:prstGeom>
          <a:solidFill>
            <a:srgbClr val="FBE9E9"/>
          </a:solidFill>
          <a:ln w="12700">
            <a:solidFill>
              <a:srgbClr val="FBE9E9"/>
            </a:solidFill>
            <a:prstDash val="solid"/>
          </a:ln>
        </p:spPr>
        <p:txBody>
          <a:bodyPr/>
          <a:lstStyle/>
          <a:p>
            <a:endParaRPr lang="tr-TR"/>
          </a:p>
        </p:txBody>
      </p:sp>
      <p:sp>
        <p:nvSpPr>
          <p:cNvPr id="10" name="Text 7"/>
          <p:cNvSpPr txBox="1"/>
          <p:nvPr/>
        </p:nvSpPr>
        <p:spPr>
          <a:xfrm>
            <a:off x="640080" y="5413248"/>
            <a:ext cx="10911535" cy="804672"/>
          </a:xfrm>
          <a:prstGeom prst="rect">
            <a:avLst/>
          </a:prstGeom>
          <a:noFill/>
          <a:ln/>
        </p:spPr>
        <p:txBody>
          <a:bodyPr wrap="square" lIns="0" tIns="0" rIns="0" bIns="0" rtlCol="0" anchor="ctr"/>
          <a:lstStyle/>
          <a:p>
            <a:pPr marL="0" indent="0">
              <a:buNone/>
            </a:pPr>
            <a:r>
              <a:rPr lang="en-US" sz="1100" i="1" dirty="0">
                <a:solidFill>
                  <a:srgbClr val="A63A3A"/>
                </a:solidFill>
                <a:latin typeface="Calibri" pitchFamily="34" charset="0"/>
                <a:ea typeface="Calibri" pitchFamily="34" charset="-122"/>
                <a:cs typeface="Calibri" pitchFamily="34" charset="-120"/>
              </a:rPr>
              <a:t>Çıkarma cezası gerektiren fiillerin tamamı aynı zamanda Türk Ceza Kanunu bakımından suçtur. Disiplin soruşturması ceza kovuşturmasını beklemez (fıkra 6-ğ); ancak örgüt fiili bunun tek istisnasıdır ve kesinleşmiş mahkûmiyet olmadan çıkarma kararı verilemez.</a:t>
            </a:r>
            <a:endParaRPr lang="en-US" sz="1100" dirty="0"/>
          </a:p>
          <a:p>
            <a:pPr marL="0" indent="0">
              <a:buNone/>
            </a:pPr>
            <a:endParaRPr lang="en-US" sz="1100" dirty="0"/>
          </a:p>
        </p:txBody>
      </p:sp>
      <p:sp>
        <p:nvSpPr>
          <p:cNvPr id="11" name="Shape 8"/>
          <p:cNvSpPr/>
          <p:nvPr/>
        </p:nvSpPr>
        <p:spPr>
          <a:xfrm>
            <a:off x="457200" y="4517136"/>
            <a:ext cx="11277295" cy="713232"/>
          </a:xfrm>
          <a:prstGeom prst="rect">
            <a:avLst/>
          </a:prstGeom>
          <a:solidFill>
            <a:srgbClr val="F3F0E6"/>
          </a:solidFill>
          <a:ln w="12700">
            <a:solidFill>
              <a:srgbClr val="F3F0E6"/>
            </a:solidFill>
            <a:prstDash val="solid"/>
          </a:ln>
        </p:spPr>
        <p:txBody>
          <a:bodyPr/>
          <a:lstStyle/>
          <a:p>
            <a:endParaRPr lang="tr-TR"/>
          </a:p>
        </p:txBody>
      </p:sp>
      <p:sp>
        <p:nvSpPr>
          <p:cNvPr id="12" name="Text 9"/>
          <p:cNvSpPr txBox="1"/>
          <p:nvPr/>
        </p:nvSpPr>
        <p:spPr>
          <a:xfrm>
            <a:off x="640080" y="4562856"/>
            <a:ext cx="10911535" cy="621792"/>
          </a:xfrm>
          <a:prstGeom prst="rect">
            <a:avLst/>
          </a:prstGeom>
          <a:noFill/>
          <a:ln/>
        </p:spPr>
        <p:txBody>
          <a:bodyPr wrap="square" lIns="0" tIns="0" rIns="0" bIns="0" rtlCol="0" anchor="ctr"/>
          <a:lstStyle/>
          <a:p>
            <a:pPr marL="0" indent="0">
              <a:buNone/>
            </a:pPr>
            <a:r>
              <a:rPr lang="en-US" sz="1100" i="1" dirty="0">
                <a:solidFill>
                  <a:srgbClr val="4A3F1A"/>
                </a:solidFill>
                <a:latin typeface="Calibri" pitchFamily="34" charset="0"/>
                <a:ea typeface="Calibri" pitchFamily="34" charset="-122"/>
                <a:cs typeface="Calibri" pitchFamily="34" charset="-120"/>
              </a:rPr>
              <a:t>Disiplin suçunun tekerrürü gerekçesiyle yükseköğretim kurumundan çıkarma cezası verilemez.</a:t>
            </a:r>
            <a:endParaRPr lang="en-US" sz="1100" dirty="0"/>
          </a:p>
          <a:p>
            <a:pPr marL="0" indent="0">
              <a:buNone/>
            </a:pPr>
            <a:r>
              <a:rPr lang="en-US" sz="900" b="1" dirty="0">
                <a:solidFill>
                  <a:srgbClr val="8C7A3D"/>
                </a:solidFill>
                <a:latin typeface="Calibri" pitchFamily="34" charset="0"/>
                <a:ea typeface="Calibri" pitchFamily="34" charset="-122"/>
                <a:cs typeface="Calibri" pitchFamily="34" charset="-120"/>
              </a:rPr>
              <a:t>2547 sayılı Kanun, madde 54/2-b</a:t>
            </a:r>
            <a:endParaRPr lang="en-US" sz="1100" dirty="0"/>
          </a:p>
        </p:txBody>
      </p:sp>
      <p:sp>
        <p:nvSpPr>
          <p:cNvPr id="13" name="Text 10"/>
          <p:cNvSpPr txBox="1"/>
          <p:nvPr/>
        </p:nvSpPr>
        <p:spPr>
          <a:xfrm>
            <a:off x="457200" y="1947672"/>
            <a:ext cx="11277295" cy="2432304"/>
          </a:xfrm>
          <a:prstGeom prst="rect">
            <a:avLst/>
          </a:prstGeom>
          <a:noFill/>
          <a:ln/>
        </p:spPr>
        <p:txBody>
          <a:bodyPr wrap="square" lIns="0" tIns="0" rIns="0" bIns="0" rtlCol="0" anchor="t"/>
          <a:lstStyle/>
          <a:p>
            <a:pPr marL="0" indent="0">
              <a:lnSpc>
                <a:spcPct val="105000"/>
              </a:lnSpc>
              <a:buNone/>
            </a:pPr>
            <a:r>
              <a:rPr lang="en-US" sz="1300" b="1" dirty="0">
                <a:solidFill>
                  <a:srgbClr val="1E2761"/>
                </a:solidFill>
                <a:latin typeface="Calibri" pitchFamily="34" charset="0"/>
                <a:ea typeface="Calibri" pitchFamily="34" charset="-122"/>
                <a:cs typeface="Calibri" pitchFamily="34" charset="-120"/>
              </a:rPr>
              <a:t>1.  </a:t>
            </a:r>
            <a:r>
              <a:rPr lang="en-US" sz="1300" dirty="0">
                <a:solidFill>
                  <a:srgbClr val="2A2E45"/>
                </a:solidFill>
                <a:latin typeface="Calibri" pitchFamily="34" charset="0"/>
                <a:ea typeface="Calibri" pitchFamily="34" charset="-122"/>
                <a:cs typeface="Calibri" pitchFamily="34" charset="-120"/>
              </a:rPr>
              <a:t>Mahkeme kararıyla kesinleşmiş olmak kaydıyla suç işlemek amacıyla örgüt kurmak, böyle bir örgütü yönetmek veya bu amaçla kurulan örgüte üye olmak. — İdare bu fiili kendisi tespit edemez; kesinleşmiş bir ceza mahkemesi kararı şarttır. Bu nedenle zamanaşımı da adli yargı hükmünün kesinleştiği günden başlar (fıkra 4-c).</a:t>
            </a:r>
            <a:endParaRPr lang="en-US" sz="1300" dirty="0"/>
          </a:p>
          <a:p>
            <a:pPr marL="0" indent="0">
              <a:lnSpc>
                <a:spcPct val="105000"/>
              </a:lnSpc>
              <a:buNone/>
            </a:pPr>
            <a:r>
              <a:rPr lang="en-US" sz="1300" b="1" dirty="0">
                <a:solidFill>
                  <a:srgbClr val="1E2761"/>
                </a:solidFill>
                <a:latin typeface="Calibri" pitchFamily="34" charset="0"/>
                <a:ea typeface="Calibri" pitchFamily="34" charset="-122"/>
                <a:cs typeface="Calibri" pitchFamily="34" charset="-120"/>
              </a:rPr>
              <a:t>2.  </a:t>
            </a:r>
            <a:r>
              <a:rPr lang="en-US" sz="1300" dirty="0">
                <a:solidFill>
                  <a:srgbClr val="2A2E45"/>
                </a:solidFill>
                <a:latin typeface="Calibri" pitchFamily="34" charset="0"/>
                <a:ea typeface="Calibri" pitchFamily="34" charset="-122"/>
                <a:cs typeface="Calibri" pitchFamily="34" charset="-120"/>
              </a:rPr>
              <a:t>Uyuşturucu veya uyarıcı maddeleri satmak, başkalarına vermek ya da ticaretini yapmak.</a:t>
            </a:r>
            <a:endParaRPr lang="en-US" sz="1300" dirty="0"/>
          </a:p>
          <a:p>
            <a:pPr marL="0" indent="0">
              <a:lnSpc>
                <a:spcPct val="105000"/>
              </a:lnSpc>
              <a:buNone/>
            </a:pPr>
            <a:r>
              <a:rPr lang="en-US" sz="1300" b="1" dirty="0">
                <a:solidFill>
                  <a:srgbClr val="1E2761"/>
                </a:solidFill>
                <a:latin typeface="Calibri" pitchFamily="34" charset="0"/>
                <a:ea typeface="Calibri" pitchFamily="34" charset="-122"/>
                <a:cs typeface="Calibri" pitchFamily="34" charset="-120"/>
              </a:rPr>
              <a:t>3.  </a:t>
            </a:r>
            <a:r>
              <a:rPr lang="en-US" sz="1300" dirty="0">
                <a:solidFill>
                  <a:srgbClr val="2A2E45"/>
                </a:solidFill>
                <a:latin typeface="Calibri" pitchFamily="34" charset="0"/>
                <a:ea typeface="Calibri" pitchFamily="34" charset="-122"/>
                <a:cs typeface="Calibri" pitchFamily="34" charset="-120"/>
              </a:rPr>
              <a:t>6136 sayılı Kanuna aykırı olarak ateşli silahlarla, mermilerini ve bıçaklarla saldırı ve savunmada kullanılmak üzere özel olarak yapılmış bulunan diğer aletleri, patlayıcı maddeleri kullanmak.</a:t>
            </a:r>
            <a:endParaRPr lang="en-US" sz="1300" dirty="0"/>
          </a:p>
          <a:p>
            <a:pPr marL="0" indent="0">
              <a:lnSpc>
                <a:spcPct val="105000"/>
              </a:lnSpc>
              <a:buNone/>
            </a:pPr>
            <a:r>
              <a:rPr lang="en-US" sz="1300" b="1" dirty="0">
                <a:solidFill>
                  <a:srgbClr val="1E2761"/>
                </a:solidFill>
                <a:latin typeface="Calibri" pitchFamily="34" charset="0"/>
                <a:ea typeface="Calibri" pitchFamily="34" charset="-122"/>
                <a:cs typeface="Calibri" pitchFamily="34" charset="-120"/>
              </a:rPr>
              <a:t>4.  </a:t>
            </a:r>
            <a:r>
              <a:rPr lang="en-US" sz="1300" dirty="0">
                <a:solidFill>
                  <a:srgbClr val="2A2E45"/>
                </a:solidFill>
                <a:latin typeface="Calibri" pitchFamily="34" charset="0"/>
                <a:ea typeface="Calibri" pitchFamily="34" charset="-122"/>
                <a:cs typeface="Calibri" pitchFamily="34" charset="-120"/>
              </a:rPr>
              <a:t>Kişilerin vücudu üzerinde cinsel davranışlarda bulunmak suretiyle cinsel dokunulmazlıklarını ihlal etmek.</a:t>
            </a:r>
            <a:endParaRPr lang="en-US" sz="1300" dirty="0"/>
          </a:p>
        </p:txBody>
      </p:sp>
      <p:sp>
        <p:nvSpPr>
          <p:cNvPr id="14" name="Text 11"/>
          <p:cNvSpPr txBox="1"/>
          <p:nvPr/>
        </p:nvSpPr>
        <p:spPr>
          <a:xfrm>
            <a:off x="457200" y="6446520"/>
            <a:ext cx="5486400" cy="274320"/>
          </a:xfrm>
          <a:prstGeom prst="rect">
            <a:avLst/>
          </a:prstGeom>
          <a:noFill/>
          <a:ln/>
        </p:spPr>
        <p:txBody>
          <a:bodyPr wrap="square" lIns="0" tIns="0" rIns="0" bIns="0" rtlCol="0" anchor="ctr"/>
          <a:lstStyle/>
          <a:p>
            <a:pPr marL="0" indent="0">
              <a:buNone/>
            </a:pPr>
            <a:r>
              <a:rPr lang="en-US" sz="900" dirty="0">
                <a:solidFill>
                  <a:srgbClr val="5B6B8C"/>
                </a:solidFill>
                <a:latin typeface="Calibri" pitchFamily="34" charset="0"/>
                <a:ea typeface="Calibri" pitchFamily="34" charset="-122"/>
                <a:cs typeface="Calibri" pitchFamily="34" charset="-120"/>
              </a:rPr>
              <a:t>Modül A — Öğrenci Disiplini (m. 54)</a:t>
            </a:r>
            <a:endParaRPr lang="en-US" sz="900" dirty="0"/>
          </a:p>
        </p:txBody>
      </p:sp>
      <p:sp>
        <p:nvSpPr>
          <p:cNvPr id="15" name="Text 12"/>
          <p:cNvSpPr txBox="1"/>
          <p:nvPr/>
        </p:nvSpPr>
        <p:spPr>
          <a:xfrm>
            <a:off x="10820095" y="6446520"/>
            <a:ext cx="914400" cy="274320"/>
          </a:xfrm>
          <a:prstGeom prst="rect">
            <a:avLst/>
          </a:prstGeom>
          <a:noFill/>
          <a:ln/>
        </p:spPr>
        <p:txBody>
          <a:bodyPr wrap="square" lIns="0" tIns="0" rIns="0" bIns="0" rtlCol="0" anchor="ctr"/>
          <a:lstStyle/>
          <a:p>
            <a:pPr marL="0" indent="0" algn="r">
              <a:buNone/>
            </a:pPr>
            <a:r>
              <a:rPr lang="en-US" sz="900" dirty="0">
                <a:solidFill>
                  <a:srgbClr val="5B6B8C"/>
                </a:solidFill>
                <a:latin typeface="Calibri" pitchFamily="34" charset="0"/>
                <a:ea typeface="Calibri" pitchFamily="34" charset="-122"/>
                <a:cs typeface="Calibri" pitchFamily="34" charset="-120"/>
              </a:rPr>
              <a:t>12</a:t>
            </a:r>
            <a:endParaRPr lang="en-US" sz="9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457200" y="411480"/>
            <a:ext cx="566928" cy="566928"/>
          </a:xfrm>
          <a:prstGeom prst="ellipse">
            <a:avLst/>
          </a:prstGeom>
          <a:solidFill>
            <a:srgbClr val="1E2761"/>
          </a:solidFill>
          <a:ln w="12700">
            <a:solidFill>
              <a:srgbClr val="1E2761"/>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603504" y="557784"/>
            <a:ext cx="274320" cy="274320"/>
          </a:xfrm>
          <a:prstGeom prst="rect">
            <a:avLst/>
          </a:prstGeom>
        </p:spPr>
      </p:pic>
      <p:sp>
        <p:nvSpPr>
          <p:cNvPr id="4" name="Text 1"/>
          <p:cNvSpPr txBox="1"/>
          <p:nvPr/>
        </p:nvSpPr>
        <p:spPr>
          <a:xfrm>
            <a:off x="1188720" y="347472"/>
            <a:ext cx="7315200" cy="274320"/>
          </a:xfrm>
          <a:prstGeom prst="rect">
            <a:avLst/>
          </a:prstGeom>
          <a:noFill/>
          <a:ln/>
        </p:spPr>
        <p:txBody>
          <a:bodyPr wrap="square" lIns="0" tIns="0" rIns="0" bIns="0" rtlCol="0" anchor="ctr"/>
          <a:lstStyle/>
          <a:p>
            <a:pPr marL="0" indent="0">
              <a:buNone/>
            </a:pPr>
            <a:r>
              <a:rPr lang="en-US" sz="1000" kern="0" spc="300" dirty="0">
                <a:solidFill>
                  <a:srgbClr val="5B6B8C"/>
                </a:solidFill>
                <a:latin typeface="Calibri" pitchFamily="34" charset="0"/>
                <a:ea typeface="Calibri" pitchFamily="34" charset="-122"/>
                <a:cs typeface="Calibri" pitchFamily="34" charset="-120"/>
              </a:rPr>
              <a:t>MODÜL A · 08</a:t>
            </a:r>
            <a:endParaRPr lang="en-US" sz="1000" dirty="0"/>
          </a:p>
        </p:txBody>
      </p:sp>
      <p:sp>
        <p:nvSpPr>
          <p:cNvPr id="5" name="Text 2"/>
          <p:cNvSpPr txBox="1"/>
          <p:nvPr/>
        </p:nvSpPr>
        <p:spPr>
          <a:xfrm>
            <a:off x="1188720" y="585216"/>
            <a:ext cx="9144000" cy="502920"/>
          </a:xfrm>
          <a:prstGeom prst="rect">
            <a:avLst/>
          </a:prstGeom>
          <a:noFill/>
          <a:ln/>
        </p:spPr>
        <p:txBody>
          <a:bodyPr wrap="square" lIns="0" tIns="0" rIns="0" bIns="0" rtlCol="0" anchor="t"/>
          <a:lstStyle/>
          <a:p>
            <a:pPr marL="0" indent="0">
              <a:buNone/>
            </a:pPr>
            <a:r>
              <a:rPr lang="en-US" sz="2400" b="1" dirty="0">
                <a:solidFill>
                  <a:srgbClr val="1E2761"/>
                </a:solidFill>
                <a:latin typeface="Cambria" pitchFamily="34" charset="0"/>
                <a:ea typeface="Cambria" pitchFamily="34" charset="-122"/>
                <a:cs typeface="Cambria" pitchFamily="34" charset="-120"/>
              </a:rPr>
              <a:t>Tekerrür Kuralı</a:t>
            </a:r>
            <a:endParaRPr lang="en-US" sz="2400" dirty="0"/>
          </a:p>
        </p:txBody>
      </p:sp>
      <p:sp>
        <p:nvSpPr>
          <p:cNvPr id="6" name="Shape 3"/>
          <p:cNvSpPr/>
          <p:nvPr/>
        </p:nvSpPr>
        <p:spPr>
          <a:xfrm>
            <a:off x="457200" y="5550408"/>
            <a:ext cx="11277295" cy="713232"/>
          </a:xfrm>
          <a:prstGeom prst="rect">
            <a:avLst/>
          </a:prstGeom>
          <a:solidFill>
            <a:srgbClr val="F3F0E6"/>
          </a:solidFill>
          <a:ln w="12700">
            <a:solidFill>
              <a:srgbClr val="F3F0E6"/>
            </a:solidFill>
            <a:prstDash val="solid"/>
          </a:ln>
        </p:spPr>
        <p:txBody>
          <a:bodyPr/>
          <a:lstStyle/>
          <a:p>
            <a:endParaRPr lang="tr-TR"/>
          </a:p>
        </p:txBody>
      </p:sp>
      <p:sp>
        <p:nvSpPr>
          <p:cNvPr id="7" name="Text 4"/>
          <p:cNvSpPr txBox="1"/>
          <p:nvPr/>
        </p:nvSpPr>
        <p:spPr>
          <a:xfrm>
            <a:off x="640080" y="5596128"/>
            <a:ext cx="10911535" cy="621792"/>
          </a:xfrm>
          <a:prstGeom prst="rect">
            <a:avLst/>
          </a:prstGeom>
          <a:noFill/>
          <a:ln/>
        </p:spPr>
        <p:txBody>
          <a:bodyPr wrap="square" lIns="0" tIns="0" rIns="0" bIns="0" rtlCol="0" anchor="ctr"/>
          <a:lstStyle/>
          <a:p>
            <a:pPr marL="0" indent="0">
              <a:buNone/>
            </a:pPr>
            <a:r>
              <a:rPr lang="en-US" sz="1100" i="1" dirty="0">
                <a:solidFill>
                  <a:srgbClr val="4A3F1A"/>
                </a:solidFill>
                <a:latin typeface="Calibri" pitchFamily="34" charset="0"/>
                <a:ea typeface="Calibri" pitchFamily="34" charset="-122"/>
                <a:cs typeface="Calibri" pitchFamily="34" charset="-120"/>
              </a:rPr>
              <a:t>Disiplin cezası verilmesine sebep olmuş bir eylemin, cezanın bildiriminden sonra ve disiplin ceza zamanaşımı süresi içerisinde tekerrüründe bir derece ağır ceza uygulanır.</a:t>
            </a:r>
            <a:endParaRPr lang="en-US" sz="1100" dirty="0"/>
          </a:p>
          <a:p>
            <a:pPr marL="0" indent="0">
              <a:buNone/>
            </a:pPr>
            <a:r>
              <a:rPr lang="en-US" sz="900" b="1" dirty="0">
                <a:solidFill>
                  <a:srgbClr val="8C7A3D"/>
                </a:solidFill>
                <a:latin typeface="Calibri" pitchFamily="34" charset="0"/>
                <a:ea typeface="Calibri" pitchFamily="34" charset="-122"/>
                <a:cs typeface="Calibri" pitchFamily="34" charset="-120"/>
              </a:rPr>
              <a:t>2547 sayılı Kanun, madde 54/2-a</a:t>
            </a:r>
            <a:endParaRPr lang="en-US" sz="1100" dirty="0"/>
          </a:p>
        </p:txBody>
      </p:sp>
      <p:sp>
        <p:nvSpPr>
          <p:cNvPr id="8" name="Text 5"/>
          <p:cNvSpPr txBox="1"/>
          <p:nvPr/>
        </p:nvSpPr>
        <p:spPr>
          <a:xfrm>
            <a:off x="457200" y="1280160"/>
            <a:ext cx="11277295" cy="4133088"/>
          </a:xfrm>
          <a:prstGeom prst="rect">
            <a:avLst/>
          </a:prstGeom>
          <a:noFill/>
          <a:ln/>
        </p:spPr>
        <p:txBody>
          <a:bodyPr wrap="square" lIns="0" tIns="0" rIns="0" bIns="0" rtlCol="0" anchor="t"/>
          <a:lstStyle/>
          <a:p>
            <a:pPr marL="0" indent="0">
              <a:lnSpc>
                <a:spcPct val="108000"/>
              </a:lnSpc>
              <a:spcAft>
                <a:spcPts val="700"/>
              </a:spcAft>
              <a:buNone/>
            </a:pPr>
            <a:r>
              <a:rPr lang="en-US" sz="1400" dirty="0">
                <a:solidFill>
                  <a:srgbClr val="2A2E45"/>
                </a:solidFill>
                <a:latin typeface="Calibri" pitchFamily="34" charset="0"/>
                <a:ea typeface="Calibri" pitchFamily="34" charset="-122"/>
                <a:cs typeface="Calibri" pitchFamily="34" charset="-120"/>
              </a:rPr>
              <a:t>Tekerrür, daha önce disiplin cezasına konu olmuş bir eylemin yeniden işlenmesidir ve ceza kademesinin bir derece yukarı çıkması sonucunu doğurur. Kanun bunun için üç şart arar: (1) önceki eylem için bir disiplin cezası verilmiş olması, (2) yeni eylemin bu cezanın öğrenciye bildirilmesinden sonra işlenmiş olması ve (3) yeni eylemin disiplin ceza zamanaşımı süresi içinde, yani ilk eylemden itibaren iki yıl içinde gerçekleşmesi. Bildirimden önce işlenen ikinci bir eylem tekerrür oluşturmaz; çünkü öğrenci henüz uyarılmış sayılmaz.</a:t>
            </a:r>
            <a:endParaRPr lang="en-US" sz="1400" dirty="0"/>
          </a:p>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Tekerrürün sınırı. </a:t>
            </a:r>
            <a:r>
              <a:rPr lang="en-US" sz="1400" dirty="0">
                <a:solidFill>
                  <a:srgbClr val="2A2E45"/>
                </a:solidFill>
                <a:latin typeface="Calibri" pitchFamily="34" charset="0"/>
                <a:ea typeface="Calibri" pitchFamily="34" charset="-122"/>
                <a:cs typeface="Calibri" pitchFamily="34" charset="-120"/>
              </a:rPr>
              <a:t>Personel disiplininden farklı olarak öğrenciler için kanun mutlak bir üst sınır koymuştur: tekerrür gerekçesiyle yükseköğretim kurumundan çıkarma cezası verilemez. Bir öğrenci iki yarıyıl uzaklaştırma cezası aldıktan sonra aynı fiili yeniden işlese bile, bir derece ağır ceza olan çıkarma uygulanamaz; kurul en fazla yeniden iki yarıyıl uzaklaştırma verebilir. Çıkarma cezası yalnızca madde 54/1-d'de sayılan dört fiilden biri işlendiğinde gündeme gelir.</a:t>
            </a:r>
            <a:endParaRPr lang="en-US" sz="1400" dirty="0"/>
          </a:p>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Uygulama notu. </a:t>
            </a:r>
            <a:r>
              <a:rPr lang="en-US" sz="1400" dirty="0">
                <a:solidFill>
                  <a:srgbClr val="2A2E45"/>
                </a:solidFill>
                <a:latin typeface="Calibri" pitchFamily="34" charset="0"/>
                <a:ea typeface="Calibri" pitchFamily="34" charset="-122"/>
                <a:cs typeface="Calibri" pitchFamily="34" charset="-120"/>
              </a:rPr>
              <a:t>Tekerrür değerlendirmesi yapılabilmesi için soruşturmacının, rapor aşamasında öğrenci işleri biriminden öğrencinin daha önce disiplin cezası alıp almadığını, cezanın hangi fiile ilişkin olduğunu ve öğrenciye ne zaman tebliğ edildiğini yazılı olarak sorması ve cevabı dosyaya eklemesi gerekir. Aynı bilgi, tekerrürün tersi olan bir derece alt ceza takdirinde de kullanılır; kanun karar organının öğrencinin daha önce ceza alıp almadığını dikkate almasını ister (fıkra 9-d).</a:t>
            </a:r>
            <a:endParaRPr lang="en-US" sz="1400" dirty="0"/>
          </a:p>
        </p:txBody>
      </p:sp>
      <p:sp>
        <p:nvSpPr>
          <p:cNvPr id="9" name="Text 6"/>
          <p:cNvSpPr txBox="1"/>
          <p:nvPr/>
        </p:nvSpPr>
        <p:spPr>
          <a:xfrm>
            <a:off x="457200" y="6446520"/>
            <a:ext cx="5486400" cy="274320"/>
          </a:xfrm>
          <a:prstGeom prst="rect">
            <a:avLst/>
          </a:prstGeom>
          <a:noFill/>
          <a:ln/>
        </p:spPr>
        <p:txBody>
          <a:bodyPr wrap="square" lIns="0" tIns="0" rIns="0" bIns="0" rtlCol="0" anchor="ctr"/>
          <a:lstStyle/>
          <a:p>
            <a:pPr marL="0" indent="0">
              <a:buNone/>
            </a:pPr>
            <a:r>
              <a:rPr lang="en-US" sz="900" dirty="0">
                <a:solidFill>
                  <a:srgbClr val="5B6B8C"/>
                </a:solidFill>
                <a:latin typeface="Calibri" pitchFamily="34" charset="0"/>
                <a:ea typeface="Calibri" pitchFamily="34" charset="-122"/>
                <a:cs typeface="Calibri" pitchFamily="34" charset="-120"/>
              </a:rPr>
              <a:t>Modül A — Öğrenci Disiplini (m. 54)</a:t>
            </a:r>
            <a:endParaRPr lang="en-US" sz="900" dirty="0"/>
          </a:p>
        </p:txBody>
      </p:sp>
      <p:sp>
        <p:nvSpPr>
          <p:cNvPr id="10" name="Text 7"/>
          <p:cNvSpPr txBox="1"/>
          <p:nvPr/>
        </p:nvSpPr>
        <p:spPr>
          <a:xfrm>
            <a:off x="10820095" y="6446520"/>
            <a:ext cx="914400" cy="274320"/>
          </a:xfrm>
          <a:prstGeom prst="rect">
            <a:avLst/>
          </a:prstGeom>
          <a:noFill/>
          <a:ln/>
        </p:spPr>
        <p:txBody>
          <a:bodyPr wrap="square" lIns="0" tIns="0" rIns="0" bIns="0" rtlCol="0" anchor="ctr"/>
          <a:lstStyle/>
          <a:p>
            <a:pPr marL="0" indent="0" algn="r">
              <a:buNone/>
            </a:pPr>
            <a:r>
              <a:rPr lang="en-US" sz="900" dirty="0">
                <a:solidFill>
                  <a:srgbClr val="5B6B8C"/>
                </a:solidFill>
                <a:latin typeface="Calibri" pitchFamily="34" charset="0"/>
                <a:ea typeface="Calibri" pitchFamily="34" charset="-122"/>
                <a:cs typeface="Calibri" pitchFamily="34" charset="-120"/>
              </a:rPr>
              <a:t>13</a:t>
            </a:r>
            <a:endParaRPr lang="en-US" sz="9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457200" y="411480"/>
            <a:ext cx="566928" cy="566928"/>
          </a:xfrm>
          <a:prstGeom prst="ellipse">
            <a:avLst/>
          </a:prstGeom>
          <a:solidFill>
            <a:srgbClr val="1E2761"/>
          </a:solidFill>
          <a:ln w="12700">
            <a:solidFill>
              <a:srgbClr val="1E2761"/>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603504" y="557784"/>
            <a:ext cx="274320" cy="274320"/>
          </a:xfrm>
          <a:prstGeom prst="rect">
            <a:avLst/>
          </a:prstGeom>
        </p:spPr>
      </p:pic>
      <p:sp>
        <p:nvSpPr>
          <p:cNvPr id="4" name="Text 1"/>
          <p:cNvSpPr txBox="1"/>
          <p:nvPr/>
        </p:nvSpPr>
        <p:spPr>
          <a:xfrm>
            <a:off x="1188720" y="347472"/>
            <a:ext cx="7315200" cy="274320"/>
          </a:xfrm>
          <a:prstGeom prst="rect">
            <a:avLst/>
          </a:prstGeom>
          <a:noFill/>
          <a:ln/>
        </p:spPr>
        <p:txBody>
          <a:bodyPr wrap="square" lIns="0" tIns="0" rIns="0" bIns="0" rtlCol="0" anchor="ctr"/>
          <a:lstStyle/>
          <a:p>
            <a:pPr marL="0" indent="0">
              <a:buNone/>
            </a:pPr>
            <a:r>
              <a:rPr lang="en-US" sz="1000" kern="0" spc="300" dirty="0">
                <a:solidFill>
                  <a:srgbClr val="5B6B8C"/>
                </a:solidFill>
                <a:latin typeface="Calibri" pitchFamily="34" charset="0"/>
                <a:ea typeface="Calibri" pitchFamily="34" charset="-122"/>
                <a:cs typeface="Calibri" pitchFamily="34" charset="-120"/>
              </a:rPr>
              <a:t>MODÜL A · 09</a:t>
            </a:r>
            <a:endParaRPr lang="en-US" sz="1000" dirty="0"/>
          </a:p>
        </p:txBody>
      </p:sp>
      <p:sp>
        <p:nvSpPr>
          <p:cNvPr id="5" name="Text 2"/>
          <p:cNvSpPr txBox="1"/>
          <p:nvPr/>
        </p:nvSpPr>
        <p:spPr>
          <a:xfrm>
            <a:off x="1188720" y="585216"/>
            <a:ext cx="9144000" cy="502920"/>
          </a:xfrm>
          <a:prstGeom prst="rect">
            <a:avLst/>
          </a:prstGeom>
          <a:noFill/>
          <a:ln/>
        </p:spPr>
        <p:txBody>
          <a:bodyPr wrap="square" lIns="0" tIns="0" rIns="0" bIns="0" rtlCol="0" anchor="t"/>
          <a:lstStyle/>
          <a:p>
            <a:pPr marL="0" indent="0">
              <a:buNone/>
            </a:pPr>
            <a:r>
              <a:rPr lang="en-US" sz="2400" b="1" dirty="0">
                <a:solidFill>
                  <a:srgbClr val="1E2761"/>
                </a:solidFill>
                <a:latin typeface="Cambria" pitchFamily="34" charset="0"/>
                <a:ea typeface="Cambria" pitchFamily="34" charset="-122"/>
                <a:cs typeface="Cambria" pitchFamily="34" charset="-120"/>
              </a:rPr>
              <a:t>Disiplin Amirleri ve Soruşturmacı Görevlendirme</a:t>
            </a:r>
            <a:endParaRPr lang="en-US" sz="2400" dirty="0"/>
          </a:p>
        </p:txBody>
      </p:sp>
      <p:sp>
        <p:nvSpPr>
          <p:cNvPr id="6" name="Text 3"/>
          <p:cNvSpPr txBox="1"/>
          <p:nvPr/>
        </p:nvSpPr>
        <p:spPr>
          <a:xfrm>
            <a:off x="457200" y="1280160"/>
            <a:ext cx="11277295" cy="4983480"/>
          </a:xfrm>
          <a:prstGeom prst="rect">
            <a:avLst/>
          </a:prstGeom>
          <a:noFill/>
          <a:ln/>
        </p:spPr>
        <p:txBody>
          <a:bodyPr wrap="square" lIns="0" tIns="0" rIns="0" bIns="0" rtlCol="0" anchor="t"/>
          <a:lstStyle/>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Birim içinde işlenen fiiller. </a:t>
            </a:r>
            <a:r>
              <a:rPr lang="en-US" sz="1400" dirty="0">
                <a:solidFill>
                  <a:srgbClr val="2A2E45"/>
                </a:solidFill>
                <a:latin typeface="Calibri" pitchFamily="34" charset="0"/>
                <a:ea typeface="Calibri" pitchFamily="34" charset="-122"/>
                <a:cs typeface="Calibri" pitchFamily="34" charset="-120"/>
              </a:rPr>
              <a:t>Bir fakülte, enstitü, konservatuvar, yüksekokul veya meslek yüksekokulu içinde öğrencilerin işledikleri disiplin suçlarından dolayı soruşturma açmaya ilgili dekan veya müdür yetkilidir. Yetki, öğrencinin kayıtlı olduğu birime değil fiilin işlendiği birime göre belirlenir; başka bir fakültenin öğrencisi sizin fakültenizde bir fiil işlemişse soruşturmayı siz açarsınız.</a:t>
            </a:r>
            <a:endParaRPr lang="en-US" sz="1400" dirty="0"/>
          </a:p>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Rektörün yetkisi. </a:t>
            </a:r>
            <a:r>
              <a:rPr lang="en-US" sz="1400" dirty="0">
                <a:solidFill>
                  <a:srgbClr val="2A2E45"/>
                </a:solidFill>
                <a:latin typeface="Calibri" pitchFamily="34" charset="0"/>
                <a:ea typeface="Calibri" pitchFamily="34" charset="-122"/>
                <a:cs typeface="Calibri" pitchFamily="34" charset="-120"/>
              </a:rPr>
              <a:t>Üç durumda soruşturma açma yetkisi doğrudan rektöre geçer: fiilin kurum içinde veya dışında müşterek alan ya da mekânlarda (kütüphane, yemekhane, kampüs yolları, spor tesisleri gibi) işlenmesi; fiilin öğrenciler tarafından toplu olarak işlenmesi; birden çok birimin öğrencilerinin fiili birlikte işlemesi. Bu hâllerde dekan veya müdürün açtığı soruşturma yetki yönünden sakat olur ve dosyanın rektörlüğe gönderilmesi gerekir.</a:t>
            </a:r>
            <a:endParaRPr lang="en-US" sz="1400" dirty="0"/>
          </a:p>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Soruşturmacı. </a:t>
            </a:r>
            <a:r>
              <a:rPr lang="en-US" sz="1400" dirty="0">
                <a:solidFill>
                  <a:srgbClr val="2A2E45"/>
                </a:solidFill>
                <a:latin typeface="Calibri" pitchFamily="34" charset="0"/>
                <a:ea typeface="Calibri" pitchFamily="34" charset="-122"/>
                <a:cs typeface="Calibri" pitchFamily="34" charset="-120"/>
              </a:rPr>
              <a:t>Soruşturma, yetkili disiplin amirinin belirleyeceği soruşturmacı veya soruşturmacılar eliyle yürütülür. Disiplin amiri gerekli gördüğünde başka bir yükseköğretim kurumundan soruşturmacı görevlendirilmesini de talep edebilir. Olayda taraf durumunda bulunan (şikâyetçi, tanık, mağdur) veya soruşturulanla arasında husumet bulunan kişiler soruşturmacı olarak görevlendirilmemelidir; soruşturmacı olarak görev alan kişi daha sonra o dosyanın görüşüldüğü disiplin kurulunda oy kullanamaz.</a:t>
            </a:r>
            <a:endParaRPr lang="en-US" sz="1400" dirty="0"/>
          </a:p>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Soruşturma emrinde bulunması gerekenler. </a:t>
            </a:r>
            <a:r>
              <a:rPr lang="en-US" sz="1400" dirty="0">
                <a:solidFill>
                  <a:srgbClr val="2A2E45"/>
                </a:solidFill>
                <a:latin typeface="Calibri" pitchFamily="34" charset="0"/>
                <a:ea typeface="Calibri" pitchFamily="34" charset="-122"/>
                <a:cs typeface="Calibri" pitchFamily="34" charset="-120"/>
              </a:rPr>
              <a:t>Olayın ne olduğu, kim hakkında soruşturma açıldığı (fail bilinmiyorsa soruşturmacıdan failin tespiti istenir), bunun bir disiplin soruşturması olduğu, soruşturmacının veya komisyon üyelerinin ad ve unvanları, komisyonda başkanın kim olduğu ve varsa zamanaşımı süresinin yakın olduğuna dair uyarı yazılır; şikâyet dilekçesi, tutanak ve diğer belgeler emre eklenir.</a:t>
            </a:r>
            <a:endParaRPr lang="en-US" sz="1400" dirty="0"/>
          </a:p>
        </p:txBody>
      </p:sp>
      <p:sp>
        <p:nvSpPr>
          <p:cNvPr id="7" name="Text 4"/>
          <p:cNvSpPr txBox="1"/>
          <p:nvPr/>
        </p:nvSpPr>
        <p:spPr>
          <a:xfrm>
            <a:off x="457200" y="6446520"/>
            <a:ext cx="5486400" cy="274320"/>
          </a:xfrm>
          <a:prstGeom prst="rect">
            <a:avLst/>
          </a:prstGeom>
          <a:noFill/>
          <a:ln/>
        </p:spPr>
        <p:txBody>
          <a:bodyPr wrap="square" lIns="0" tIns="0" rIns="0" bIns="0" rtlCol="0" anchor="ctr"/>
          <a:lstStyle/>
          <a:p>
            <a:pPr marL="0" indent="0">
              <a:buNone/>
            </a:pPr>
            <a:r>
              <a:rPr lang="en-US" sz="900" dirty="0">
                <a:solidFill>
                  <a:srgbClr val="5B6B8C"/>
                </a:solidFill>
                <a:latin typeface="Calibri" pitchFamily="34" charset="0"/>
                <a:ea typeface="Calibri" pitchFamily="34" charset="-122"/>
                <a:cs typeface="Calibri" pitchFamily="34" charset="-120"/>
              </a:rPr>
              <a:t>Modül A — Öğrenci Disiplini (m. 54)</a:t>
            </a:r>
            <a:endParaRPr lang="en-US" sz="900" dirty="0"/>
          </a:p>
        </p:txBody>
      </p:sp>
      <p:sp>
        <p:nvSpPr>
          <p:cNvPr id="8" name="Text 5"/>
          <p:cNvSpPr txBox="1"/>
          <p:nvPr/>
        </p:nvSpPr>
        <p:spPr>
          <a:xfrm>
            <a:off x="10820095" y="6446520"/>
            <a:ext cx="914400" cy="274320"/>
          </a:xfrm>
          <a:prstGeom prst="rect">
            <a:avLst/>
          </a:prstGeom>
          <a:noFill/>
          <a:ln/>
        </p:spPr>
        <p:txBody>
          <a:bodyPr wrap="square" lIns="0" tIns="0" rIns="0" bIns="0" rtlCol="0" anchor="ctr"/>
          <a:lstStyle/>
          <a:p>
            <a:pPr marL="0" indent="0" algn="r">
              <a:buNone/>
            </a:pPr>
            <a:r>
              <a:rPr lang="en-US" sz="900" dirty="0">
                <a:solidFill>
                  <a:srgbClr val="5B6B8C"/>
                </a:solidFill>
                <a:latin typeface="Calibri" pitchFamily="34" charset="0"/>
                <a:ea typeface="Calibri" pitchFamily="34" charset="-122"/>
                <a:cs typeface="Calibri" pitchFamily="34" charset="-120"/>
              </a:rPr>
              <a:t>14</a:t>
            </a:r>
            <a:endParaRPr lang="en-US" sz="9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457200" y="411480"/>
            <a:ext cx="566928" cy="566928"/>
          </a:xfrm>
          <a:prstGeom prst="ellipse">
            <a:avLst/>
          </a:prstGeom>
          <a:solidFill>
            <a:srgbClr val="1E2761"/>
          </a:solidFill>
          <a:ln w="12700">
            <a:solidFill>
              <a:srgbClr val="1E2761"/>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603504" y="557784"/>
            <a:ext cx="274320" cy="274320"/>
          </a:xfrm>
          <a:prstGeom prst="rect">
            <a:avLst/>
          </a:prstGeom>
        </p:spPr>
      </p:pic>
      <p:sp>
        <p:nvSpPr>
          <p:cNvPr id="4" name="Text 1"/>
          <p:cNvSpPr txBox="1"/>
          <p:nvPr/>
        </p:nvSpPr>
        <p:spPr>
          <a:xfrm>
            <a:off x="1188720" y="347472"/>
            <a:ext cx="7315200" cy="274320"/>
          </a:xfrm>
          <a:prstGeom prst="rect">
            <a:avLst/>
          </a:prstGeom>
          <a:noFill/>
          <a:ln/>
        </p:spPr>
        <p:txBody>
          <a:bodyPr wrap="square" lIns="0" tIns="0" rIns="0" bIns="0" rtlCol="0" anchor="ctr"/>
          <a:lstStyle/>
          <a:p>
            <a:pPr marL="0" indent="0">
              <a:buNone/>
            </a:pPr>
            <a:r>
              <a:rPr lang="en-US" sz="1000" kern="0" spc="300" dirty="0">
                <a:solidFill>
                  <a:srgbClr val="5B6B8C"/>
                </a:solidFill>
                <a:latin typeface="Calibri" pitchFamily="34" charset="0"/>
                <a:ea typeface="Calibri" pitchFamily="34" charset="-122"/>
                <a:cs typeface="Calibri" pitchFamily="34" charset="-120"/>
              </a:rPr>
              <a:t>MODÜL A · 10</a:t>
            </a:r>
            <a:endParaRPr lang="en-US" sz="1000" dirty="0"/>
          </a:p>
        </p:txBody>
      </p:sp>
      <p:sp>
        <p:nvSpPr>
          <p:cNvPr id="5" name="Text 2"/>
          <p:cNvSpPr txBox="1"/>
          <p:nvPr/>
        </p:nvSpPr>
        <p:spPr>
          <a:xfrm>
            <a:off x="1188720" y="585216"/>
            <a:ext cx="9144000" cy="502920"/>
          </a:xfrm>
          <a:prstGeom prst="rect">
            <a:avLst/>
          </a:prstGeom>
          <a:noFill/>
          <a:ln/>
        </p:spPr>
        <p:txBody>
          <a:bodyPr wrap="square" lIns="0" tIns="0" rIns="0" bIns="0" rtlCol="0" anchor="t"/>
          <a:lstStyle/>
          <a:p>
            <a:pPr marL="0" indent="0">
              <a:buNone/>
            </a:pPr>
            <a:r>
              <a:rPr lang="en-US" sz="2400" b="1" dirty="0">
                <a:solidFill>
                  <a:srgbClr val="1E2761"/>
                </a:solidFill>
                <a:latin typeface="Cambria" pitchFamily="34" charset="0"/>
                <a:ea typeface="Cambria" pitchFamily="34" charset="-122"/>
                <a:cs typeface="Cambria" pitchFamily="34" charset="-120"/>
              </a:rPr>
              <a:t>Soruşturma Süresi ve Zamanaşımı</a:t>
            </a:r>
            <a:endParaRPr lang="en-US" sz="2400" dirty="0"/>
          </a:p>
        </p:txBody>
      </p:sp>
      <p:sp>
        <p:nvSpPr>
          <p:cNvPr id="6" name="Shape 3"/>
          <p:cNvSpPr/>
          <p:nvPr/>
        </p:nvSpPr>
        <p:spPr>
          <a:xfrm>
            <a:off x="10591495" y="457200"/>
            <a:ext cx="1143000" cy="329184"/>
          </a:xfrm>
          <a:prstGeom prst="roundRect">
            <a:avLst>
              <a:gd name="adj" fmla="val 16667"/>
            </a:avLst>
          </a:prstGeom>
          <a:solidFill>
            <a:srgbClr val="FBE9E9"/>
          </a:solidFill>
          <a:ln w="12700">
            <a:solidFill>
              <a:srgbClr val="FBE9E9"/>
            </a:solidFill>
            <a:prstDash val="solid"/>
          </a:ln>
        </p:spPr>
        <p:txBody>
          <a:bodyPr/>
          <a:lstStyle/>
          <a:p>
            <a:endParaRPr lang="tr-TR"/>
          </a:p>
        </p:txBody>
      </p:sp>
      <p:sp>
        <p:nvSpPr>
          <p:cNvPr id="7" name="Text 4"/>
          <p:cNvSpPr txBox="1"/>
          <p:nvPr/>
        </p:nvSpPr>
        <p:spPr>
          <a:xfrm>
            <a:off x="10591495" y="457200"/>
            <a:ext cx="1143000" cy="329184"/>
          </a:xfrm>
          <a:prstGeom prst="rect">
            <a:avLst/>
          </a:prstGeom>
          <a:noFill/>
          <a:ln/>
        </p:spPr>
        <p:txBody>
          <a:bodyPr wrap="square" lIns="0" tIns="0" rIns="0" bIns="0" rtlCol="0" anchor="ctr"/>
          <a:lstStyle/>
          <a:p>
            <a:pPr marL="0" indent="0" algn="ctr">
              <a:buNone/>
            </a:pPr>
            <a:r>
              <a:rPr lang="en-US" sz="900" b="1" kern="0" spc="200" dirty="0">
                <a:solidFill>
                  <a:srgbClr val="A63A3A"/>
                </a:solidFill>
                <a:latin typeface="Calibri" pitchFamily="34" charset="0"/>
                <a:ea typeface="Calibri" pitchFamily="34" charset="-122"/>
                <a:cs typeface="Calibri" pitchFamily="34" charset="-120"/>
              </a:rPr>
              <a:t>ÖNEMLİ</a:t>
            </a:r>
            <a:endParaRPr lang="en-US" sz="900" dirty="0"/>
          </a:p>
        </p:txBody>
      </p:sp>
      <p:sp>
        <p:nvSpPr>
          <p:cNvPr id="8" name="Text 5"/>
          <p:cNvSpPr txBox="1"/>
          <p:nvPr/>
        </p:nvSpPr>
        <p:spPr>
          <a:xfrm>
            <a:off x="457200" y="1280160"/>
            <a:ext cx="11277295" cy="749808"/>
          </a:xfrm>
          <a:prstGeom prst="rect">
            <a:avLst/>
          </a:prstGeom>
          <a:noFill/>
          <a:ln/>
        </p:spPr>
        <p:txBody>
          <a:bodyPr wrap="square" lIns="0" tIns="0" rIns="0" bIns="0" rtlCol="0" anchor="t"/>
          <a:lstStyle/>
          <a:p>
            <a:pPr marL="0" indent="0">
              <a:buNone/>
            </a:pPr>
            <a:r>
              <a:rPr lang="en-US" sz="1300" dirty="0">
                <a:solidFill>
                  <a:srgbClr val="2A2E45"/>
                </a:solidFill>
                <a:latin typeface="Calibri" pitchFamily="34" charset="0"/>
                <a:ea typeface="Calibri" pitchFamily="34" charset="-122"/>
                <a:cs typeface="Calibri" pitchFamily="34" charset="-120"/>
              </a:rPr>
              <a:t>Disiplin soruşturmasına, disipline konu olay öğrenilince derhal başlanır ve soruşturma en geç otuz gün içinde sonuçlandırılır. Bu süre içinde tamamlanamazsa soruşturmacı gerekçeli olarak ek süre talep edebilir; disiplin amiri, sunulan gerekçeyi ve zamanaşımı sürelerini dikkate alarak her defasında otuz günü geçmemek üzere altmış güne kadar, toplu olarak işlenen suçlarda ise doksan güne kadar ek süre verebilir. Zamanaşımı ise iki ayrı süreden oluşur ve ikisine de aynı anda uyulmalıdır:</a:t>
            </a:r>
            <a:endParaRPr lang="en-US" sz="1300" dirty="0"/>
          </a:p>
        </p:txBody>
      </p:sp>
      <p:graphicFrame>
        <p:nvGraphicFramePr>
          <p:cNvPr id="16" name="Table 0"/>
          <p:cNvGraphicFramePr>
            <a:graphicFrameLocks noGrp="1"/>
          </p:cNvGraphicFramePr>
          <p:nvPr>
            <p:extLst>
              <p:ext uri="{D42A27DB-BD31-4B8C-83A1-F6EECF244321}">
                <p14:modId xmlns:p14="http://schemas.microsoft.com/office/powerpoint/2010/main" val="1579011935"/>
              </p:ext>
            </p:extLst>
          </p:nvPr>
        </p:nvGraphicFramePr>
        <p:xfrm>
          <a:off x="457200" y="2212848"/>
          <a:ext cx="11277570" cy="1139952"/>
        </p:xfrm>
        <a:graphic>
          <a:graphicData uri="http://schemas.openxmlformats.org/drawingml/2006/table">
            <a:tbl>
              <a:tblPr/>
              <a:tblGrid>
                <a:gridCol w="3931920">
                  <a:extLst>
                    <a:ext uri="{9D8B030D-6E8A-4147-A177-3AD203B41FA5}">
                      <a16:colId xmlns:a16="http://schemas.microsoft.com/office/drawing/2014/main" val="20000"/>
                    </a:ext>
                  </a:extLst>
                </a:gridCol>
                <a:gridCol w="3657600">
                  <a:extLst>
                    <a:ext uri="{9D8B030D-6E8A-4147-A177-3AD203B41FA5}">
                      <a16:colId xmlns:a16="http://schemas.microsoft.com/office/drawing/2014/main" val="20001"/>
                    </a:ext>
                  </a:extLst>
                </a:gridCol>
                <a:gridCol w="3688050">
                  <a:extLst>
                    <a:ext uri="{9D8B030D-6E8A-4147-A177-3AD203B41FA5}">
                      <a16:colId xmlns:a16="http://schemas.microsoft.com/office/drawing/2014/main" val="20002"/>
                    </a:ext>
                  </a:extLst>
                </a:gridCol>
              </a:tblGrid>
              <a:tr h="0">
                <a:tc>
                  <a:txBody>
                    <a:bodyPr/>
                    <a:lstStyle/>
                    <a:p>
                      <a:pPr marL="0" indent="0">
                        <a:buNone/>
                      </a:pPr>
                      <a:r>
                        <a:rPr lang="en-US" sz="1150" b="1" dirty="0">
                          <a:solidFill>
                            <a:srgbClr val="FFFFFF"/>
                          </a:solidFill>
                          <a:latin typeface="Calibri" pitchFamily="34" charset="0"/>
                          <a:ea typeface="Calibri" pitchFamily="34" charset="-122"/>
                          <a:cs typeface="Calibri" pitchFamily="34" charset="-120"/>
                        </a:rPr>
                        <a:t>Ceza türü</a:t>
                      </a:r>
                      <a:endParaRPr lang="en-US" sz="11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1E2761"/>
                    </a:solidFill>
                  </a:tcPr>
                </a:tc>
                <a:tc>
                  <a:txBody>
                    <a:bodyPr/>
                    <a:lstStyle/>
                    <a:p>
                      <a:pPr marL="0" indent="0">
                        <a:buNone/>
                      </a:pPr>
                      <a:r>
                        <a:rPr lang="en-US" sz="1150" b="1" dirty="0">
                          <a:solidFill>
                            <a:srgbClr val="FFFFFF"/>
                          </a:solidFill>
                          <a:latin typeface="Calibri" pitchFamily="34" charset="0"/>
                          <a:ea typeface="Calibri" pitchFamily="34" charset="-122"/>
                          <a:cs typeface="Calibri" pitchFamily="34" charset="-120"/>
                        </a:rPr>
                        <a:t>Soruşturmaya başlama süresi (öğrenme tarihinden)</a:t>
                      </a:r>
                      <a:endParaRPr lang="en-US" sz="11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1E2761"/>
                    </a:solidFill>
                  </a:tcPr>
                </a:tc>
                <a:tc>
                  <a:txBody>
                    <a:bodyPr/>
                    <a:lstStyle/>
                    <a:p>
                      <a:pPr marL="0" indent="0">
                        <a:buNone/>
                      </a:pPr>
                      <a:r>
                        <a:rPr lang="en-US" sz="1150" b="1" dirty="0">
                          <a:solidFill>
                            <a:srgbClr val="FFFFFF"/>
                          </a:solidFill>
                          <a:latin typeface="Calibri" pitchFamily="34" charset="0"/>
                          <a:ea typeface="Calibri" pitchFamily="34" charset="-122"/>
                          <a:cs typeface="Calibri" pitchFamily="34" charset="-120"/>
                        </a:rPr>
                        <a:t>Ceza verme üst sınırı (fiil tarihinden)</a:t>
                      </a:r>
                      <a:endParaRPr lang="en-US" sz="11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1E2761"/>
                    </a:solidFill>
                  </a:tcPr>
                </a:tc>
                <a:extLst>
                  <a:ext uri="{0D108BD9-81ED-4DB2-BD59-A6C34878D82A}">
                    <a16:rowId xmlns:a16="http://schemas.microsoft.com/office/drawing/2014/main" val="10000"/>
                  </a:ext>
                </a:extLst>
              </a:tr>
              <a:tr h="0">
                <a:tc>
                  <a:txBody>
                    <a:bodyPr/>
                    <a:lstStyle/>
                    <a:p>
                      <a:pPr marL="0" indent="0">
                        <a:buNone/>
                      </a:pPr>
                      <a:r>
                        <a:rPr lang="en-US" sz="1150" b="1" dirty="0">
                          <a:solidFill>
                            <a:srgbClr val="2A2E45"/>
                          </a:solidFill>
                          <a:latin typeface="Calibri" pitchFamily="34" charset="0"/>
                          <a:ea typeface="Calibri" pitchFamily="34" charset="-122"/>
                          <a:cs typeface="Calibri" pitchFamily="34" charset="-120"/>
                        </a:rPr>
                        <a:t>Kınama; 1 hafta – 1 ay uzaklaştırma</a:t>
                      </a:r>
                      <a:endParaRPr lang="en-US" sz="11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4F5F8"/>
                    </a:solidFill>
                  </a:tcPr>
                </a:tc>
                <a:tc>
                  <a:txBody>
                    <a:bodyPr/>
                    <a:lstStyle/>
                    <a:p>
                      <a:pPr marL="0" indent="0">
                        <a:buNone/>
                      </a:pPr>
                      <a:r>
                        <a:rPr lang="en-US" sz="1150" dirty="0">
                          <a:solidFill>
                            <a:srgbClr val="2A2E45"/>
                          </a:solidFill>
                          <a:latin typeface="Calibri" pitchFamily="34" charset="0"/>
                          <a:ea typeface="Calibri" pitchFamily="34" charset="-122"/>
                          <a:cs typeface="Calibri" pitchFamily="34" charset="-120"/>
                        </a:rPr>
                        <a:t>1 ay</a:t>
                      </a:r>
                      <a:endParaRPr lang="en-US" sz="11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4F5F8"/>
                    </a:solidFill>
                  </a:tcPr>
                </a:tc>
                <a:tc>
                  <a:txBody>
                    <a:bodyPr/>
                    <a:lstStyle/>
                    <a:p>
                      <a:pPr marL="0" indent="0">
                        <a:buNone/>
                      </a:pPr>
                      <a:r>
                        <a:rPr lang="en-US" sz="1150" dirty="0">
                          <a:solidFill>
                            <a:srgbClr val="2A2E45"/>
                          </a:solidFill>
                          <a:latin typeface="Calibri" pitchFamily="34" charset="0"/>
                          <a:ea typeface="Calibri" pitchFamily="34" charset="-122"/>
                          <a:cs typeface="Calibri" pitchFamily="34" charset="-120"/>
                        </a:rPr>
                        <a:t>2 yıl</a:t>
                      </a:r>
                      <a:endParaRPr lang="en-US" sz="11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4F5F8"/>
                    </a:solidFill>
                  </a:tcPr>
                </a:tc>
                <a:extLst>
                  <a:ext uri="{0D108BD9-81ED-4DB2-BD59-A6C34878D82A}">
                    <a16:rowId xmlns:a16="http://schemas.microsoft.com/office/drawing/2014/main" val="10001"/>
                  </a:ext>
                </a:extLst>
              </a:tr>
              <a:tr h="0">
                <a:tc>
                  <a:txBody>
                    <a:bodyPr/>
                    <a:lstStyle/>
                    <a:p>
                      <a:pPr marL="0" indent="0">
                        <a:buNone/>
                      </a:pPr>
                      <a:r>
                        <a:rPr lang="en-US" sz="1150" b="1" dirty="0">
                          <a:solidFill>
                            <a:srgbClr val="2A2E45"/>
                          </a:solidFill>
                          <a:latin typeface="Calibri" pitchFamily="34" charset="0"/>
                          <a:ea typeface="Calibri" pitchFamily="34" charset="-122"/>
                          <a:cs typeface="Calibri" pitchFamily="34" charset="-120"/>
                        </a:rPr>
                        <a:t>1 veya 2 yarıyıl uzaklaştırma; kurumdan çıkarma</a:t>
                      </a:r>
                      <a:endParaRPr lang="en-US" sz="11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FFFFF"/>
                    </a:solidFill>
                  </a:tcPr>
                </a:tc>
                <a:tc>
                  <a:txBody>
                    <a:bodyPr/>
                    <a:lstStyle/>
                    <a:p>
                      <a:pPr marL="0" indent="0">
                        <a:buNone/>
                      </a:pPr>
                      <a:r>
                        <a:rPr lang="en-US" sz="1150" dirty="0">
                          <a:solidFill>
                            <a:srgbClr val="2A2E45"/>
                          </a:solidFill>
                          <a:latin typeface="Calibri" pitchFamily="34" charset="0"/>
                          <a:ea typeface="Calibri" pitchFamily="34" charset="-122"/>
                          <a:cs typeface="Calibri" pitchFamily="34" charset="-120"/>
                        </a:rPr>
                        <a:t>3 ay</a:t>
                      </a:r>
                      <a:endParaRPr lang="en-US" sz="11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FFFFF"/>
                    </a:solidFill>
                  </a:tcPr>
                </a:tc>
                <a:tc>
                  <a:txBody>
                    <a:bodyPr/>
                    <a:lstStyle/>
                    <a:p>
                      <a:pPr marL="0" indent="0">
                        <a:buNone/>
                      </a:pPr>
                      <a:r>
                        <a:rPr lang="en-US" sz="1150" dirty="0">
                          <a:solidFill>
                            <a:srgbClr val="2A2E45"/>
                          </a:solidFill>
                          <a:latin typeface="Calibri" pitchFamily="34" charset="0"/>
                          <a:ea typeface="Calibri" pitchFamily="34" charset="-122"/>
                          <a:cs typeface="Calibri" pitchFamily="34" charset="-120"/>
                        </a:rPr>
                        <a:t>2 yıl</a:t>
                      </a:r>
                      <a:endParaRPr lang="en-US" sz="11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0">
                <a:tc>
                  <a:txBody>
                    <a:bodyPr/>
                    <a:lstStyle/>
                    <a:p>
                      <a:pPr marL="0" indent="0">
                        <a:buNone/>
                      </a:pPr>
                      <a:r>
                        <a:rPr lang="en-US" sz="1150" b="1" dirty="0">
                          <a:solidFill>
                            <a:srgbClr val="2A2E45"/>
                          </a:solidFill>
                          <a:latin typeface="Calibri" pitchFamily="34" charset="0"/>
                          <a:ea typeface="Calibri" pitchFamily="34" charset="-122"/>
                          <a:cs typeface="Calibri" pitchFamily="34" charset="-120"/>
                        </a:rPr>
                        <a:t>Örgüt kurma / yönetme / üye olma (54/1-d-1)</a:t>
                      </a:r>
                      <a:endParaRPr lang="en-US" sz="11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4F5F8"/>
                    </a:solidFill>
                  </a:tcPr>
                </a:tc>
                <a:tc>
                  <a:txBody>
                    <a:bodyPr/>
                    <a:lstStyle/>
                    <a:p>
                      <a:pPr marL="0" indent="0">
                        <a:buNone/>
                      </a:pPr>
                      <a:r>
                        <a:rPr lang="en-US" sz="1150" dirty="0">
                          <a:solidFill>
                            <a:srgbClr val="2A2E45"/>
                          </a:solidFill>
                          <a:latin typeface="Calibri" pitchFamily="34" charset="0"/>
                          <a:ea typeface="Calibri" pitchFamily="34" charset="-122"/>
                          <a:cs typeface="Calibri" pitchFamily="34" charset="-120"/>
                        </a:rPr>
                        <a:t>3 ay</a:t>
                      </a:r>
                      <a:endParaRPr lang="en-US" sz="11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4F5F8"/>
                    </a:solidFill>
                  </a:tcPr>
                </a:tc>
                <a:tc>
                  <a:txBody>
                    <a:bodyPr/>
                    <a:lstStyle/>
                    <a:p>
                      <a:pPr marL="0" indent="0">
                        <a:buNone/>
                      </a:pPr>
                      <a:r>
                        <a:rPr lang="en-US" sz="1150" dirty="0">
                          <a:solidFill>
                            <a:srgbClr val="2A2E45"/>
                          </a:solidFill>
                          <a:latin typeface="Calibri" pitchFamily="34" charset="0"/>
                          <a:ea typeface="Calibri" pitchFamily="34" charset="-122"/>
                          <a:cs typeface="Calibri" pitchFamily="34" charset="-120"/>
                        </a:rPr>
                        <a:t>2 yıl — adli yargı hükmünün kesinleştiği günden başlar</a:t>
                      </a:r>
                      <a:endParaRPr lang="en-US" sz="11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4F5F8"/>
                    </a:solidFill>
                  </a:tcPr>
                </a:tc>
                <a:extLst>
                  <a:ext uri="{0D108BD9-81ED-4DB2-BD59-A6C34878D82A}">
                    <a16:rowId xmlns:a16="http://schemas.microsoft.com/office/drawing/2014/main" val="10003"/>
                  </a:ext>
                </a:extLst>
              </a:tr>
            </a:tbl>
          </a:graphicData>
        </a:graphic>
      </p:graphicFrame>
      <p:sp>
        <p:nvSpPr>
          <p:cNvPr id="10" name="Shape 6"/>
          <p:cNvSpPr/>
          <p:nvPr/>
        </p:nvSpPr>
        <p:spPr>
          <a:xfrm>
            <a:off x="457200" y="3758184"/>
            <a:ext cx="11277295" cy="1261872"/>
          </a:xfrm>
          <a:prstGeom prst="rect">
            <a:avLst/>
          </a:prstGeom>
          <a:solidFill>
            <a:srgbClr val="F3F0E6"/>
          </a:solidFill>
          <a:ln w="12700">
            <a:solidFill>
              <a:srgbClr val="F3F0E6"/>
            </a:solidFill>
            <a:prstDash val="solid"/>
          </a:ln>
        </p:spPr>
        <p:txBody>
          <a:bodyPr/>
          <a:lstStyle/>
          <a:p>
            <a:endParaRPr lang="tr-TR"/>
          </a:p>
        </p:txBody>
      </p:sp>
      <p:sp>
        <p:nvSpPr>
          <p:cNvPr id="11" name="Text 7"/>
          <p:cNvSpPr txBox="1"/>
          <p:nvPr/>
        </p:nvSpPr>
        <p:spPr>
          <a:xfrm>
            <a:off x="640080" y="3803904"/>
            <a:ext cx="10911535" cy="1170432"/>
          </a:xfrm>
          <a:prstGeom prst="rect">
            <a:avLst/>
          </a:prstGeom>
          <a:noFill/>
          <a:ln/>
        </p:spPr>
        <p:txBody>
          <a:bodyPr wrap="square" lIns="0" tIns="0" rIns="0" bIns="0" rtlCol="0" anchor="ctr"/>
          <a:lstStyle/>
          <a:p>
            <a:pPr marL="0" indent="0">
              <a:buNone/>
            </a:pPr>
            <a:r>
              <a:rPr lang="en-US" sz="1100" i="1" dirty="0">
                <a:solidFill>
                  <a:srgbClr val="4A3F1A"/>
                </a:solidFill>
                <a:latin typeface="Calibri" pitchFamily="34" charset="0"/>
                <a:ea typeface="Calibri" pitchFamily="34" charset="-122"/>
                <a:cs typeface="Calibri" pitchFamily="34" charset="-120"/>
              </a:rPr>
              <a:t>"Öğrenme tarihi", fiilin soruşturma açmaya yetkili amirce öğrenildiği tarihtir; evrakın kayda girdiği veya ön inceleme raporunun amire sunulduğu tarih esas alınır. Bu süreler içinde soruşturmaya başlanmazsa disiplin cezası verme yetkisi zamanaşımına uğrar ve soruşturmayı süresinde başlatmayan amirin sorumluluğu doğar. Disiplin cezasının yargı kararıyla iptal edilmesi hâlinde, kararın idareye ulaştığı tarihten itibaren kalan zamanaşımı süresi içinde; kalan süre üç aydan az ise veya dolmuşsa en geç üç ay içinde, kararın gereklerine göre yeniden ceza tesis edilebilir (fıkra 4-ç).</a:t>
            </a:r>
            <a:endParaRPr lang="en-US" sz="1100" dirty="0"/>
          </a:p>
          <a:p>
            <a:pPr marL="0" indent="0">
              <a:buNone/>
            </a:pPr>
            <a:endParaRPr lang="en-US" sz="1100" dirty="0"/>
          </a:p>
        </p:txBody>
      </p:sp>
      <p:sp>
        <p:nvSpPr>
          <p:cNvPr id="12" name="Text 8"/>
          <p:cNvSpPr txBox="1"/>
          <p:nvPr/>
        </p:nvSpPr>
        <p:spPr>
          <a:xfrm>
            <a:off x="457200" y="6446520"/>
            <a:ext cx="5486400" cy="274320"/>
          </a:xfrm>
          <a:prstGeom prst="rect">
            <a:avLst/>
          </a:prstGeom>
          <a:noFill/>
          <a:ln/>
        </p:spPr>
        <p:txBody>
          <a:bodyPr wrap="square" lIns="0" tIns="0" rIns="0" bIns="0" rtlCol="0" anchor="ctr"/>
          <a:lstStyle/>
          <a:p>
            <a:pPr marL="0" indent="0">
              <a:buNone/>
            </a:pPr>
            <a:r>
              <a:rPr lang="en-US" sz="900" dirty="0">
                <a:solidFill>
                  <a:srgbClr val="5B6B8C"/>
                </a:solidFill>
                <a:latin typeface="Calibri" pitchFamily="34" charset="0"/>
                <a:ea typeface="Calibri" pitchFamily="34" charset="-122"/>
                <a:cs typeface="Calibri" pitchFamily="34" charset="-120"/>
              </a:rPr>
              <a:t>Modül A — Öğrenci Disiplini (m. 54)</a:t>
            </a:r>
            <a:endParaRPr lang="en-US" sz="900" dirty="0"/>
          </a:p>
        </p:txBody>
      </p:sp>
      <p:sp>
        <p:nvSpPr>
          <p:cNvPr id="13" name="Text 9"/>
          <p:cNvSpPr txBox="1"/>
          <p:nvPr/>
        </p:nvSpPr>
        <p:spPr>
          <a:xfrm>
            <a:off x="10820095" y="6446520"/>
            <a:ext cx="914400" cy="274320"/>
          </a:xfrm>
          <a:prstGeom prst="rect">
            <a:avLst/>
          </a:prstGeom>
          <a:noFill/>
          <a:ln/>
        </p:spPr>
        <p:txBody>
          <a:bodyPr wrap="square" lIns="0" tIns="0" rIns="0" bIns="0" rtlCol="0" anchor="ctr"/>
          <a:lstStyle/>
          <a:p>
            <a:pPr marL="0" indent="0" algn="r">
              <a:buNone/>
            </a:pPr>
            <a:r>
              <a:rPr lang="en-US" sz="900" dirty="0">
                <a:solidFill>
                  <a:srgbClr val="5B6B8C"/>
                </a:solidFill>
                <a:latin typeface="Calibri" pitchFamily="34" charset="0"/>
                <a:ea typeface="Calibri" pitchFamily="34" charset="-122"/>
                <a:cs typeface="Calibri" pitchFamily="34" charset="-120"/>
              </a:rPr>
              <a:t>15</a:t>
            </a:r>
            <a:endParaRPr lang="en-US" sz="9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457200" y="411480"/>
            <a:ext cx="566928" cy="566928"/>
          </a:xfrm>
          <a:prstGeom prst="ellipse">
            <a:avLst/>
          </a:prstGeom>
          <a:solidFill>
            <a:srgbClr val="1E2761"/>
          </a:solidFill>
          <a:ln w="12700">
            <a:solidFill>
              <a:srgbClr val="1E2761"/>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603504" y="557784"/>
            <a:ext cx="274320" cy="274320"/>
          </a:xfrm>
          <a:prstGeom prst="rect">
            <a:avLst/>
          </a:prstGeom>
        </p:spPr>
      </p:pic>
      <p:sp>
        <p:nvSpPr>
          <p:cNvPr id="4" name="Text 1"/>
          <p:cNvSpPr txBox="1"/>
          <p:nvPr/>
        </p:nvSpPr>
        <p:spPr>
          <a:xfrm>
            <a:off x="1188720" y="347472"/>
            <a:ext cx="7315200" cy="274320"/>
          </a:xfrm>
          <a:prstGeom prst="rect">
            <a:avLst/>
          </a:prstGeom>
          <a:noFill/>
          <a:ln/>
        </p:spPr>
        <p:txBody>
          <a:bodyPr wrap="square" lIns="0" tIns="0" rIns="0" bIns="0" rtlCol="0" anchor="ctr"/>
          <a:lstStyle/>
          <a:p>
            <a:pPr marL="0" indent="0">
              <a:buNone/>
            </a:pPr>
            <a:r>
              <a:rPr lang="en-US" sz="1000" kern="0" spc="300" dirty="0">
                <a:solidFill>
                  <a:srgbClr val="5B6B8C"/>
                </a:solidFill>
                <a:latin typeface="Calibri" pitchFamily="34" charset="0"/>
                <a:ea typeface="Calibri" pitchFamily="34" charset="-122"/>
                <a:cs typeface="Calibri" pitchFamily="34" charset="-120"/>
              </a:rPr>
              <a:t>MODÜL A · 11</a:t>
            </a:r>
            <a:endParaRPr lang="en-US" sz="1000" dirty="0"/>
          </a:p>
        </p:txBody>
      </p:sp>
      <p:sp>
        <p:nvSpPr>
          <p:cNvPr id="5" name="Text 2"/>
          <p:cNvSpPr txBox="1"/>
          <p:nvPr/>
        </p:nvSpPr>
        <p:spPr>
          <a:xfrm>
            <a:off x="1188720" y="585216"/>
            <a:ext cx="9144000" cy="502920"/>
          </a:xfrm>
          <a:prstGeom prst="rect">
            <a:avLst/>
          </a:prstGeom>
          <a:noFill/>
          <a:ln/>
        </p:spPr>
        <p:txBody>
          <a:bodyPr wrap="square" lIns="0" tIns="0" rIns="0" bIns="0" rtlCol="0" anchor="t"/>
          <a:lstStyle/>
          <a:p>
            <a:pPr marL="0" indent="0">
              <a:buNone/>
            </a:pPr>
            <a:r>
              <a:rPr lang="en-US" sz="2400" b="1" dirty="0">
                <a:solidFill>
                  <a:srgbClr val="1E2761"/>
                </a:solidFill>
                <a:latin typeface="Cambria" pitchFamily="34" charset="0"/>
                <a:ea typeface="Cambria" pitchFamily="34" charset="-122"/>
                <a:cs typeface="Cambria" pitchFamily="34" charset="-120"/>
              </a:rPr>
              <a:t>Savunma Hakkı</a:t>
            </a:r>
            <a:endParaRPr lang="en-US" sz="2400" dirty="0"/>
          </a:p>
        </p:txBody>
      </p:sp>
      <p:sp>
        <p:nvSpPr>
          <p:cNvPr id="6" name="Shape 3"/>
          <p:cNvSpPr/>
          <p:nvPr/>
        </p:nvSpPr>
        <p:spPr>
          <a:xfrm>
            <a:off x="10591495" y="457200"/>
            <a:ext cx="1143000" cy="329184"/>
          </a:xfrm>
          <a:prstGeom prst="roundRect">
            <a:avLst>
              <a:gd name="adj" fmla="val 16667"/>
            </a:avLst>
          </a:prstGeom>
          <a:solidFill>
            <a:srgbClr val="FBE9E9"/>
          </a:solidFill>
          <a:ln w="12700">
            <a:solidFill>
              <a:srgbClr val="FBE9E9"/>
            </a:solidFill>
            <a:prstDash val="solid"/>
          </a:ln>
        </p:spPr>
        <p:txBody>
          <a:bodyPr/>
          <a:lstStyle/>
          <a:p>
            <a:endParaRPr lang="tr-TR"/>
          </a:p>
        </p:txBody>
      </p:sp>
      <p:sp>
        <p:nvSpPr>
          <p:cNvPr id="7" name="Text 4"/>
          <p:cNvSpPr txBox="1"/>
          <p:nvPr/>
        </p:nvSpPr>
        <p:spPr>
          <a:xfrm>
            <a:off x="10591495" y="457200"/>
            <a:ext cx="1143000" cy="329184"/>
          </a:xfrm>
          <a:prstGeom prst="rect">
            <a:avLst/>
          </a:prstGeom>
          <a:noFill/>
          <a:ln/>
        </p:spPr>
        <p:txBody>
          <a:bodyPr wrap="square" lIns="0" tIns="0" rIns="0" bIns="0" rtlCol="0" anchor="ctr"/>
          <a:lstStyle/>
          <a:p>
            <a:pPr marL="0" indent="0" algn="ctr">
              <a:buNone/>
            </a:pPr>
            <a:r>
              <a:rPr lang="en-US" sz="900" b="1" kern="0" spc="200" dirty="0">
                <a:solidFill>
                  <a:srgbClr val="A63A3A"/>
                </a:solidFill>
                <a:latin typeface="Calibri" pitchFamily="34" charset="0"/>
                <a:ea typeface="Calibri" pitchFamily="34" charset="-122"/>
                <a:cs typeface="Calibri" pitchFamily="34" charset="-120"/>
              </a:rPr>
              <a:t>ÖNEMLİ</a:t>
            </a:r>
            <a:endParaRPr lang="en-US" sz="900" dirty="0"/>
          </a:p>
        </p:txBody>
      </p:sp>
      <p:sp>
        <p:nvSpPr>
          <p:cNvPr id="8" name="Shape 5"/>
          <p:cNvSpPr/>
          <p:nvPr/>
        </p:nvSpPr>
        <p:spPr>
          <a:xfrm>
            <a:off x="457200" y="5550408"/>
            <a:ext cx="11277295" cy="713232"/>
          </a:xfrm>
          <a:prstGeom prst="rect">
            <a:avLst/>
          </a:prstGeom>
          <a:solidFill>
            <a:srgbClr val="F3F0E6"/>
          </a:solidFill>
          <a:ln w="12700">
            <a:solidFill>
              <a:srgbClr val="F3F0E6"/>
            </a:solidFill>
            <a:prstDash val="solid"/>
          </a:ln>
        </p:spPr>
        <p:txBody>
          <a:bodyPr/>
          <a:lstStyle/>
          <a:p>
            <a:endParaRPr lang="tr-TR"/>
          </a:p>
        </p:txBody>
      </p:sp>
      <p:sp>
        <p:nvSpPr>
          <p:cNvPr id="9" name="Text 6"/>
          <p:cNvSpPr txBox="1"/>
          <p:nvPr/>
        </p:nvSpPr>
        <p:spPr>
          <a:xfrm>
            <a:off x="640080" y="5596128"/>
            <a:ext cx="10911535" cy="621792"/>
          </a:xfrm>
          <a:prstGeom prst="rect">
            <a:avLst/>
          </a:prstGeom>
          <a:noFill/>
          <a:ln/>
        </p:spPr>
        <p:txBody>
          <a:bodyPr wrap="square" lIns="0" tIns="0" rIns="0" bIns="0" rtlCol="0" anchor="ctr"/>
          <a:lstStyle/>
          <a:p>
            <a:pPr marL="0" indent="0">
              <a:buNone/>
            </a:pPr>
            <a:r>
              <a:rPr lang="en-US" sz="1100" i="1" dirty="0">
                <a:solidFill>
                  <a:srgbClr val="4A3F1A"/>
                </a:solidFill>
                <a:latin typeface="Calibri" pitchFamily="34" charset="0"/>
                <a:ea typeface="Calibri" pitchFamily="34" charset="-122"/>
                <a:cs typeface="Calibri" pitchFamily="34" charset="-120"/>
              </a:rPr>
              <a:t>Soruşturma öğrencinin kendini gereği gibi savunmasına imkân verecek şekilde yürütülür.</a:t>
            </a:r>
            <a:endParaRPr lang="en-US" sz="1100" dirty="0"/>
          </a:p>
          <a:p>
            <a:pPr marL="0" indent="0">
              <a:buNone/>
            </a:pPr>
            <a:r>
              <a:rPr lang="en-US" sz="900" b="1" dirty="0">
                <a:solidFill>
                  <a:srgbClr val="8C7A3D"/>
                </a:solidFill>
                <a:latin typeface="Calibri" pitchFamily="34" charset="0"/>
                <a:ea typeface="Calibri" pitchFamily="34" charset="-122"/>
                <a:cs typeface="Calibri" pitchFamily="34" charset="-120"/>
              </a:rPr>
              <a:t>2547 sayılı Kanun, madde 54/5-d</a:t>
            </a:r>
            <a:endParaRPr lang="en-US" sz="1100" dirty="0"/>
          </a:p>
        </p:txBody>
      </p:sp>
      <p:sp>
        <p:nvSpPr>
          <p:cNvPr id="10" name="Text 7"/>
          <p:cNvSpPr txBox="1"/>
          <p:nvPr/>
        </p:nvSpPr>
        <p:spPr>
          <a:xfrm>
            <a:off x="457200" y="1280160"/>
            <a:ext cx="11277295" cy="4133088"/>
          </a:xfrm>
          <a:prstGeom prst="rect">
            <a:avLst/>
          </a:prstGeom>
          <a:noFill/>
          <a:ln/>
        </p:spPr>
        <p:txBody>
          <a:bodyPr wrap="square" lIns="0" tIns="0" rIns="0" bIns="0" rtlCol="0" anchor="t"/>
          <a:lstStyle/>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Davet yazısı. </a:t>
            </a:r>
            <a:r>
              <a:rPr lang="en-US" sz="1400" dirty="0">
                <a:solidFill>
                  <a:srgbClr val="2A2E45"/>
                </a:solidFill>
                <a:latin typeface="Calibri" pitchFamily="34" charset="0"/>
                <a:ea typeface="Calibri" pitchFamily="34" charset="-122"/>
                <a:cs typeface="Calibri" pitchFamily="34" charset="-120"/>
              </a:rPr>
              <a:t>Hakkında disiplin soruşturması açılan öğrenciye, isnat edilen suçun neden ibaret olduğu, savunmasını yapacağı tarihten en az yedi gün önce yazılı olarak bildirilir. Bu bildirim ayrıca öğrenci bilgi sistemi üzerinden veya elektronik posta ya da kısa mesajla da yapılabilir. Yazıda öğrenciden belirtilen gün, saat ve yerde savunmasını yapmak üzere hazır bulunması istenir. Yedi günlük süre hesabında tebliğ günü sayılmaz; bu nedenle davet yazısının tebliğ tarihini gösteren belge mutlaka dosyaya konur.</a:t>
            </a:r>
            <a:endParaRPr lang="en-US" sz="1400" dirty="0"/>
          </a:p>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Davet yazısında bulunması zorunlu ihtar. </a:t>
            </a:r>
            <a:r>
              <a:rPr lang="en-US" sz="1400" dirty="0">
                <a:solidFill>
                  <a:srgbClr val="2A2E45"/>
                </a:solidFill>
                <a:latin typeface="Calibri" pitchFamily="34" charset="0"/>
                <a:ea typeface="Calibri" pitchFamily="34" charset="-122"/>
                <a:cs typeface="Calibri" pitchFamily="34" charset="-120"/>
              </a:rPr>
              <a:t>Davetiyede, öğrencinin çağrıya özürsüz olduğu hâlde uymadığı veya özrünü zamanında bildirmediği takdirde savunma hakkından vazgeçmiş sayılacağı ve mevcut delillere dayanılarak hakkında gerekli kararın verileceği açıkça belirtilir. Bu ihtarı içermeyen bir davet üzerine gelmeyen öğrencinin savunmadan vazgeçtiği kabul edilemez.</a:t>
            </a:r>
            <a:endParaRPr lang="en-US" sz="1400" dirty="0"/>
          </a:p>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Savunmanın şekli. </a:t>
            </a:r>
            <a:r>
              <a:rPr lang="en-US" sz="1400" dirty="0">
                <a:solidFill>
                  <a:srgbClr val="2A2E45"/>
                </a:solidFill>
                <a:latin typeface="Calibri" pitchFamily="34" charset="0"/>
                <a:ea typeface="Calibri" pitchFamily="34" charset="-122"/>
                <a:cs typeface="Calibri" pitchFamily="34" charset="-120"/>
              </a:rPr>
              <a:t>Savunma yapmak üzere gelen öğrenci savunmasını sözlü olarak yapabileceği gibi yazılı olarak da sunabilir. Yazılı savunma sunulduktan sonra soruşturmacı öğrenciye ek sorular yöneltebilir; yazılı savunma soruşturmacının sorgulama yetkisini ortadan kaldırmaz. Savunma sırasında öğrenciye yemin </a:t>
            </a:r>
            <a:r>
              <a:rPr lang="en-US" sz="1400" dirty="0" err="1">
                <a:solidFill>
                  <a:srgbClr val="2A2E45"/>
                </a:solidFill>
                <a:latin typeface="Calibri" pitchFamily="34" charset="0"/>
                <a:ea typeface="Calibri" pitchFamily="34" charset="-122"/>
                <a:cs typeface="Calibri" pitchFamily="34" charset="-120"/>
              </a:rPr>
              <a:t>ettirilmez</a:t>
            </a:r>
            <a:r>
              <a:rPr lang="en-US" sz="1400" dirty="0">
                <a:solidFill>
                  <a:srgbClr val="2A2E45"/>
                </a:solidFill>
                <a:latin typeface="Calibri" pitchFamily="34" charset="0"/>
                <a:ea typeface="Calibri" pitchFamily="34" charset="-122"/>
                <a:cs typeface="Calibri" pitchFamily="34" charset="-120"/>
              </a:rPr>
              <a:t>.</a:t>
            </a:r>
            <a:endParaRPr lang="en-US" sz="1400" dirty="0"/>
          </a:p>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Özür ve mücbir sebep. </a:t>
            </a:r>
            <a:r>
              <a:rPr lang="en-US" sz="1400" dirty="0">
                <a:solidFill>
                  <a:srgbClr val="2A2E45"/>
                </a:solidFill>
                <a:latin typeface="Calibri" pitchFamily="34" charset="0"/>
                <a:ea typeface="Calibri" pitchFamily="34" charset="-122"/>
                <a:cs typeface="Calibri" pitchFamily="34" charset="-120"/>
              </a:rPr>
              <a:t>Geçerli bir özür bildiren veya mücbir sebep dolayısıyla davete uymadığı anlaşılan öğrenciye uygun bir süre verilir. Tutuklu öğrencilere savunmalarını yazılı </a:t>
            </a:r>
            <a:r>
              <a:rPr lang="en-US" sz="1400" dirty="0" err="1">
                <a:solidFill>
                  <a:srgbClr val="2A2E45"/>
                </a:solidFill>
                <a:latin typeface="Calibri" pitchFamily="34" charset="0"/>
                <a:ea typeface="Calibri" pitchFamily="34" charset="-122"/>
                <a:cs typeface="Calibri" pitchFamily="34" charset="-120"/>
              </a:rPr>
              <a:t>olarak</a:t>
            </a:r>
            <a:r>
              <a:rPr lang="en-US" sz="1400" dirty="0">
                <a:solidFill>
                  <a:srgbClr val="2A2E45"/>
                </a:solidFill>
                <a:latin typeface="Calibri" pitchFamily="34" charset="0"/>
                <a:ea typeface="Calibri" pitchFamily="34" charset="-122"/>
                <a:cs typeface="Calibri" pitchFamily="34" charset="-120"/>
              </a:rPr>
              <a:t> </a:t>
            </a:r>
            <a:r>
              <a:rPr lang="en-US" sz="1400" dirty="0" err="1">
                <a:solidFill>
                  <a:srgbClr val="2A2E45"/>
                </a:solidFill>
                <a:latin typeface="Calibri" pitchFamily="34" charset="0"/>
                <a:ea typeface="Calibri" pitchFamily="34" charset="-122"/>
                <a:cs typeface="Calibri" pitchFamily="34" charset="-120"/>
              </a:rPr>
              <a:t>gönderebilecekleri</a:t>
            </a:r>
            <a:r>
              <a:rPr lang="en-US" sz="1400" dirty="0">
                <a:solidFill>
                  <a:srgbClr val="2A2E45"/>
                </a:solidFill>
                <a:latin typeface="Calibri" pitchFamily="34" charset="0"/>
                <a:ea typeface="Calibri" pitchFamily="34" charset="-122"/>
                <a:cs typeface="Calibri" pitchFamily="34" charset="-120"/>
              </a:rPr>
              <a:t> bildirilir. Kanun genel ilkeyi de koymuştur: soruşturma, öğrencinin kendini gereği gibi savunmasına imkân verecek şekilde yürütülür. Öğrencinin isnadı anlayamayacağı kadar soyut bir davet yazısı bu ilkeyi ihlal eder.</a:t>
            </a:r>
            <a:endParaRPr lang="en-US" sz="1400" dirty="0"/>
          </a:p>
        </p:txBody>
      </p:sp>
      <p:sp>
        <p:nvSpPr>
          <p:cNvPr id="11" name="Text 8"/>
          <p:cNvSpPr txBox="1"/>
          <p:nvPr/>
        </p:nvSpPr>
        <p:spPr>
          <a:xfrm>
            <a:off x="457200" y="6446520"/>
            <a:ext cx="5486400" cy="274320"/>
          </a:xfrm>
          <a:prstGeom prst="rect">
            <a:avLst/>
          </a:prstGeom>
          <a:noFill/>
          <a:ln/>
        </p:spPr>
        <p:txBody>
          <a:bodyPr wrap="square" lIns="0" tIns="0" rIns="0" bIns="0" rtlCol="0" anchor="ctr"/>
          <a:lstStyle/>
          <a:p>
            <a:pPr marL="0" indent="0">
              <a:buNone/>
            </a:pPr>
            <a:r>
              <a:rPr lang="en-US" sz="900" dirty="0">
                <a:solidFill>
                  <a:srgbClr val="5B6B8C"/>
                </a:solidFill>
                <a:latin typeface="Calibri" pitchFamily="34" charset="0"/>
                <a:ea typeface="Calibri" pitchFamily="34" charset="-122"/>
                <a:cs typeface="Calibri" pitchFamily="34" charset="-120"/>
              </a:rPr>
              <a:t>Modül A — Öğrenci Disiplini (m. 54)</a:t>
            </a:r>
            <a:endParaRPr lang="en-US" sz="900" dirty="0"/>
          </a:p>
        </p:txBody>
      </p:sp>
      <p:sp>
        <p:nvSpPr>
          <p:cNvPr id="12" name="Text 9"/>
          <p:cNvSpPr txBox="1"/>
          <p:nvPr/>
        </p:nvSpPr>
        <p:spPr>
          <a:xfrm>
            <a:off x="10820095" y="6446520"/>
            <a:ext cx="914400" cy="274320"/>
          </a:xfrm>
          <a:prstGeom prst="rect">
            <a:avLst/>
          </a:prstGeom>
          <a:noFill/>
          <a:ln/>
        </p:spPr>
        <p:txBody>
          <a:bodyPr wrap="square" lIns="0" tIns="0" rIns="0" bIns="0" rtlCol="0" anchor="ctr"/>
          <a:lstStyle/>
          <a:p>
            <a:pPr marL="0" indent="0" algn="r">
              <a:buNone/>
            </a:pPr>
            <a:r>
              <a:rPr lang="en-US" sz="900" dirty="0">
                <a:solidFill>
                  <a:srgbClr val="5B6B8C"/>
                </a:solidFill>
                <a:latin typeface="Calibri" pitchFamily="34" charset="0"/>
                <a:ea typeface="Calibri" pitchFamily="34" charset="-122"/>
                <a:cs typeface="Calibri" pitchFamily="34" charset="-120"/>
              </a:rPr>
              <a:t>16</a:t>
            </a:r>
            <a:endParaRPr lang="en-US" sz="9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457200" y="411480"/>
            <a:ext cx="566928" cy="566928"/>
          </a:xfrm>
          <a:prstGeom prst="ellipse">
            <a:avLst/>
          </a:prstGeom>
          <a:solidFill>
            <a:srgbClr val="1E2761"/>
          </a:solidFill>
          <a:ln w="12700">
            <a:solidFill>
              <a:srgbClr val="1E2761"/>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603504" y="557784"/>
            <a:ext cx="274320" cy="274320"/>
          </a:xfrm>
          <a:prstGeom prst="rect">
            <a:avLst/>
          </a:prstGeom>
        </p:spPr>
      </p:pic>
      <p:sp>
        <p:nvSpPr>
          <p:cNvPr id="4" name="Text 1"/>
          <p:cNvSpPr txBox="1"/>
          <p:nvPr/>
        </p:nvSpPr>
        <p:spPr>
          <a:xfrm>
            <a:off x="1188720" y="347472"/>
            <a:ext cx="7315200" cy="274320"/>
          </a:xfrm>
          <a:prstGeom prst="rect">
            <a:avLst/>
          </a:prstGeom>
          <a:noFill/>
          <a:ln/>
        </p:spPr>
        <p:txBody>
          <a:bodyPr wrap="square" lIns="0" tIns="0" rIns="0" bIns="0" rtlCol="0" anchor="ctr"/>
          <a:lstStyle/>
          <a:p>
            <a:pPr marL="0" indent="0">
              <a:buNone/>
            </a:pPr>
            <a:r>
              <a:rPr lang="en-US" sz="1000" kern="0" spc="300" dirty="0">
                <a:solidFill>
                  <a:srgbClr val="5B6B8C"/>
                </a:solidFill>
                <a:latin typeface="Calibri" pitchFamily="34" charset="0"/>
                <a:ea typeface="Calibri" pitchFamily="34" charset="-122"/>
                <a:cs typeface="Calibri" pitchFamily="34" charset="-120"/>
              </a:rPr>
              <a:t>MODÜL A · 12</a:t>
            </a:r>
            <a:endParaRPr lang="en-US" sz="1000" dirty="0"/>
          </a:p>
        </p:txBody>
      </p:sp>
      <p:sp>
        <p:nvSpPr>
          <p:cNvPr id="5" name="Text 2"/>
          <p:cNvSpPr txBox="1"/>
          <p:nvPr/>
        </p:nvSpPr>
        <p:spPr>
          <a:xfrm>
            <a:off x="1188720" y="585216"/>
            <a:ext cx="9144000" cy="502920"/>
          </a:xfrm>
          <a:prstGeom prst="rect">
            <a:avLst/>
          </a:prstGeom>
          <a:noFill/>
          <a:ln/>
        </p:spPr>
        <p:txBody>
          <a:bodyPr wrap="square" lIns="0" tIns="0" rIns="0" bIns="0" rtlCol="0" anchor="t"/>
          <a:lstStyle/>
          <a:p>
            <a:pPr marL="0" indent="0">
              <a:buNone/>
            </a:pPr>
            <a:r>
              <a:rPr lang="en-US" sz="2400" b="1" dirty="0">
                <a:solidFill>
                  <a:srgbClr val="1E2761"/>
                </a:solidFill>
                <a:latin typeface="Cambria" pitchFamily="34" charset="0"/>
                <a:ea typeface="Cambria" pitchFamily="34" charset="-122"/>
                <a:cs typeface="Cambria" pitchFamily="34" charset="-120"/>
              </a:rPr>
              <a:t>Soruşturmada Uyulacak Esaslar</a:t>
            </a:r>
            <a:endParaRPr lang="en-US" sz="2400" dirty="0"/>
          </a:p>
        </p:txBody>
      </p:sp>
      <p:sp>
        <p:nvSpPr>
          <p:cNvPr id="6" name="Text 3"/>
          <p:cNvSpPr txBox="1"/>
          <p:nvPr/>
        </p:nvSpPr>
        <p:spPr>
          <a:xfrm>
            <a:off x="457200" y="1280160"/>
            <a:ext cx="11277295" cy="4983480"/>
          </a:xfrm>
          <a:prstGeom prst="rect">
            <a:avLst/>
          </a:prstGeom>
          <a:noFill/>
          <a:ln/>
        </p:spPr>
        <p:txBody>
          <a:bodyPr wrap="square" lIns="0" tIns="0" rIns="0" bIns="0" rtlCol="0" anchor="t"/>
          <a:lstStyle/>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Gizlilik. </a:t>
            </a:r>
            <a:r>
              <a:rPr lang="en-US" sz="1300" dirty="0">
                <a:solidFill>
                  <a:srgbClr val="2A2E45"/>
                </a:solidFill>
                <a:latin typeface="Calibri" pitchFamily="34" charset="0"/>
                <a:ea typeface="Calibri" pitchFamily="34" charset="-122"/>
                <a:cs typeface="Calibri" pitchFamily="34" charset="-120"/>
              </a:rPr>
              <a:t>Soruşturmanın gizliliği esastır. Yazışmalar "gizli" kaydıyla yapılır; ifade sırasında soruşturmacı, kâtip ve ifade sahibi dışında kimse bulunmaz; dosya içeriği soruşturmayla ilgisi olmayan kişilerle paylaşılmaz.</a:t>
            </a:r>
            <a:endParaRPr lang="en-US" sz="1300" dirty="0"/>
          </a:p>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Delil toplama ve tutanak. </a:t>
            </a:r>
            <a:r>
              <a:rPr lang="en-US" sz="1300" dirty="0">
                <a:solidFill>
                  <a:srgbClr val="2A2E45"/>
                </a:solidFill>
                <a:latin typeface="Calibri" pitchFamily="34" charset="0"/>
                <a:ea typeface="Calibri" pitchFamily="34" charset="-122"/>
                <a:cs typeface="Calibri" pitchFamily="34" charset="-120"/>
              </a:rPr>
              <a:t>Soruşturmacı tanık dinleyebilir, keşif yapabilir ve bilirkişiye başvurabilir. Soruşturma işlemleri bir tutanakla tespit olunur. Tutanak; işlemin nerede ve ne zaman yapıldığı, işlemin mahiyeti, kimlerin katıldığı, ifade alınmışsa soruları ve cevapları belirtecek şekilde düzenlenir ve soruşturmacı, kâtip, ifade sahibi ve varsa keşif sırasında hazır bulunanlarca imzalanır. İfade alınırken tanığa ve bilirkişi tayini durumunda bilirkişiye yemin ettirilir; tanığın kimliği, adresi ve benzeri açıklayıcı bilgileri belirtilir. Soruşturulan öğrenciye ise yemin ettirilmez.</a:t>
            </a:r>
            <a:endParaRPr lang="en-US" sz="1300" dirty="0"/>
          </a:p>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Bilgi ve belge yükümlülüğü. </a:t>
            </a:r>
            <a:r>
              <a:rPr lang="en-US" sz="1300" dirty="0">
                <a:solidFill>
                  <a:srgbClr val="2A2E45"/>
                </a:solidFill>
                <a:latin typeface="Calibri" pitchFamily="34" charset="0"/>
                <a:ea typeface="Calibri" pitchFamily="34" charset="-122"/>
                <a:cs typeface="Calibri" pitchFamily="34" charset="-120"/>
              </a:rPr>
              <a:t>Yükseköğretim kurumlarının personeli, soruşturmacıların istedikleri her türlü bilgi, dosya ve başka belgeleri hiçbir gecikmeye mahal bırakmaksızın verir ve istenecek yardımları yerine getirir.</a:t>
            </a:r>
            <a:endParaRPr lang="en-US" sz="1300" dirty="0"/>
          </a:p>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Soruşturmanın sınırı. </a:t>
            </a:r>
            <a:r>
              <a:rPr lang="en-US" sz="1300" dirty="0">
                <a:solidFill>
                  <a:srgbClr val="2A2E45"/>
                </a:solidFill>
                <a:latin typeface="Calibri" pitchFamily="34" charset="0"/>
                <a:ea typeface="Calibri" pitchFamily="34" charset="-122"/>
                <a:cs typeface="Calibri" pitchFamily="34" charset="-120"/>
              </a:rPr>
              <a:t>Soruşturmacı, hakkında soruşturma açılan kişi ve eylemlerle sınırlı olmak üzere soruşturmayı yürütür ve tamamlar. Soruşturma sırasında başka disiplin suçlarının işlendiğini veya başka kişilerin soruşturmaya dâhil edilmesi gerektiğini tespit ederse durumu yetkili mercie bildirir; kendiliğinden soruşturmayı genişletemez. Disiplin amiri bunun üzerine ek soruşturma onayı verir veya ayrı bir soruşturma açar.</a:t>
            </a:r>
            <a:endParaRPr lang="en-US" sz="1300" dirty="0"/>
          </a:p>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Kurumdan ayrılma ve başka kurumda işlenen fiil. </a:t>
            </a:r>
            <a:r>
              <a:rPr lang="en-US" sz="1300" dirty="0">
                <a:solidFill>
                  <a:srgbClr val="2A2E45"/>
                </a:solidFill>
                <a:latin typeface="Calibri" pitchFamily="34" charset="0"/>
                <a:ea typeface="Calibri" pitchFamily="34" charset="-122"/>
                <a:cs typeface="Calibri" pitchFamily="34" charset="-120"/>
              </a:rPr>
              <a:t>Öğrencinin fiilden sonra kurumdan her ne sebeple olursa olsun ayrılmış olması soruşturma açılmasına, devamına ve karar alınmasına engel değildir. Öğrenci başka bir yükseköğretim kurumunda eğitim aldığı sırada fiil işlemişse soruşturma ve ceza yetkisi o kuruma aittir; verilen karar, uygulanmak üzere öğrencinin kayıtlı olduğu kuruma gecikmeksizin bildirilir.</a:t>
            </a:r>
            <a:endParaRPr lang="en-US" sz="1300" dirty="0"/>
          </a:p>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Ceza kovuşturması ile ilişki. </a:t>
            </a:r>
            <a:r>
              <a:rPr lang="en-US" sz="1300" dirty="0">
                <a:solidFill>
                  <a:srgbClr val="2A2E45"/>
                </a:solidFill>
                <a:latin typeface="Calibri" pitchFamily="34" charset="0"/>
                <a:ea typeface="Calibri" pitchFamily="34" charset="-122"/>
                <a:cs typeface="Calibri" pitchFamily="34" charset="-120"/>
              </a:rPr>
              <a:t>Aynı olaydan dolayı öğrenci hakkında ceza kovuşturmasının başlamış olması disiplin soruşturmasını geciktirmez; ceza kovuşturması açılması, mahkûm olması veya olmaması disiplin cezası verilmesine engel teşkil etmez.</a:t>
            </a:r>
            <a:endParaRPr lang="en-US" sz="1300" dirty="0"/>
          </a:p>
        </p:txBody>
      </p:sp>
      <p:sp>
        <p:nvSpPr>
          <p:cNvPr id="7" name="Text 4"/>
          <p:cNvSpPr txBox="1"/>
          <p:nvPr/>
        </p:nvSpPr>
        <p:spPr>
          <a:xfrm>
            <a:off x="457200" y="6446520"/>
            <a:ext cx="5486400" cy="274320"/>
          </a:xfrm>
          <a:prstGeom prst="rect">
            <a:avLst/>
          </a:prstGeom>
          <a:noFill/>
          <a:ln/>
        </p:spPr>
        <p:txBody>
          <a:bodyPr wrap="square" lIns="0" tIns="0" rIns="0" bIns="0" rtlCol="0" anchor="ctr"/>
          <a:lstStyle/>
          <a:p>
            <a:pPr marL="0" indent="0">
              <a:buNone/>
            </a:pPr>
            <a:r>
              <a:rPr lang="en-US" sz="900" dirty="0">
                <a:solidFill>
                  <a:srgbClr val="5B6B8C"/>
                </a:solidFill>
                <a:latin typeface="Calibri" pitchFamily="34" charset="0"/>
                <a:ea typeface="Calibri" pitchFamily="34" charset="-122"/>
                <a:cs typeface="Calibri" pitchFamily="34" charset="-120"/>
              </a:rPr>
              <a:t>Modül A — Öğrenci Disiplini (m. 54)</a:t>
            </a:r>
            <a:endParaRPr lang="en-US" sz="900" dirty="0"/>
          </a:p>
        </p:txBody>
      </p:sp>
      <p:sp>
        <p:nvSpPr>
          <p:cNvPr id="8" name="Text 5"/>
          <p:cNvSpPr txBox="1"/>
          <p:nvPr/>
        </p:nvSpPr>
        <p:spPr>
          <a:xfrm>
            <a:off x="10820095" y="6446520"/>
            <a:ext cx="914400" cy="274320"/>
          </a:xfrm>
          <a:prstGeom prst="rect">
            <a:avLst/>
          </a:prstGeom>
          <a:noFill/>
          <a:ln/>
        </p:spPr>
        <p:txBody>
          <a:bodyPr wrap="square" lIns="0" tIns="0" rIns="0" bIns="0" rtlCol="0" anchor="ctr"/>
          <a:lstStyle/>
          <a:p>
            <a:pPr marL="0" indent="0" algn="r">
              <a:buNone/>
            </a:pPr>
            <a:r>
              <a:rPr lang="en-US" sz="900" dirty="0">
                <a:solidFill>
                  <a:srgbClr val="5B6B8C"/>
                </a:solidFill>
                <a:latin typeface="Calibri" pitchFamily="34" charset="0"/>
                <a:ea typeface="Calibri" pitchFamily="34" charset="-122"/>
                <a:cs typeface="Calibri" pitchFamily="34" charset="-120"/>
              </a:rPr>
              <a:t>17</a:t>
            </a:r>
            <a:endParaRPr lang="en-US" sz="9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457200" y="411480"/>
            <a:ext cx="566928" cy="566928"/>
          </a:xfrm>
          <a:prstGeom prst="ellipse">
            <a:avLst/>
          </a:prstGeom>
          <a:solidFill>
            <a:srgbClr val="1E2761"/>
          </a:solidFill>
          <a:ln w="12700">
            <a:solidFill>
              <a:srgbClr val="1E2761"/>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603504" y="557784"/>
            <a:ext cx="274320" cy="274320"/>
          </a:xfrm>
          <a:prstGeom prst="rect">
            <a:avLst/>
          </a:prstGeom>
        </p:spPr>
      </p:pic>
      <p:sp>
        <p:nvSpPr>
          <p:cNvPr id="4" name="Text 1"/>
          <p:cNvSpPr txBox="1"/>
          <p:nvPr/>
        </p:nvSpPr>
        <p:spPr>
          <a:xfrm>
            <a:off x="1188720" y="347472"/>
            <a:ext cx="7315200" cy="274320"/>
          </a:xfrm>
          <a:prstGeom prst="rect">
            <a:avLst/>
          </a:prstGeom>
          <a:noFill/>
          <a:ln/>
        </p:spPr>
        <p:txBody>
          <a:bodyPr wrap="square" lIns="0" tIns="0" rIns="0" bIns="0" rtlCol="0" anchor="ctr"/>
          <a:lstStyle/>
          <a:p>
            <a:pPr marL="0" indent="0">
              <a:buNone/>
            </a:pPr>
            <a:r>
              <a:rPr lang="en-US" sz="1000" kern="0" spc="300" dirty="0">
                <a:solidFill>
                  <a:srgbClr val="5B6B8C"/>
                </a:solidFill>
                <a:latin typeface="Calibri" pitchFamily="34" charset="0"/>
                <a:ea typeface="Calibri" pitchFamily="34" charset="-122"/>
                <a:cs typeface="Calibri" pitchFamily="34" charset="-120"/>
              </a:rPr>
              <a:t>MODÜL A · 13</a:t>
            </a:r>
            <a:endParaRPr lang="en-US" sz="1000" dirty="0"/>
          </a:p>
        </p:txBody>
      </p:sp>
      <p:sp>
        <p:nvSpPr>
          <p:cNvPr id="5" name="Text 2"/>
          <p:cNvSpPr txBox="1"/>
          <p:nvPr/>
        </p:nvSpPr>
        <p:spPr>
          <a:xfrm>
            <a:off x="1188720" y="585216"/>
            <a:ext cx="9144000" cy="502920"/>
          </a:xfrm>
          <a:prstGeom prst="rect">
            <a:avLst/>
          </a:prstGeom>
          <a:noFill/>
          <a:ln/>
        </p:spPr>
        <p:txBody>
          <a:bodyPr wrap="square" lIns="0" tIns="0" rIns="0" bIns="0" rtlCol="0" anchor="t"/>
          <a:lstStyle/>
          <a:p>
            <a:pPr marL="0" indent="0">
              <a:buNone/>
            </a:pPr>
            <a:r>
              <a:rPr lang="en-US" sz="2400" b="1" dirty="0">
                <a:solidFill>
                  <a:srgbClr val="1E2761"/>
                </a:solidFill>
                <a:latin typeface="Cambria" pitchFamily="34" charset="0"/>
                <a:ea typeface="Cambria" pitchFamily="34" charset="-122"/>
                <a:cs typeface="Cambria" pitchFamily="34" charset="-120"/>
              </a:rPr>
              <a:t>Soruşturma Raporu ve Dosyanın Teslimi</a:t>
            </a:r>
            <a:endParaRPr lang="en-US" sz="2400" dirty="0"/>
          </a:p>
        </p:txBody>
      </p:sp>
      <p:sp>
        <p:nvSpPr>
          <p:cNvPr id="6" name="Text 3"/>
          <p:cNvSpPr txBox="1"/>
          <p:nvPr/>
        </p:nvSpPr>
        <p:spPr>
          <a:xfrm>
            <a:off x="457200" y="1280160"/>
            <a:ext cx="11277295" cy="4983480"/>
          </a:xfrm>
          <a:prstGeom prst="rect">
            <a:avLst/>
          </a:prstGeom>
          <a:noFill/>
          <a:ln/>
        </p:spPr>
        <p:txBody>
          <a:bodyPr wrap="square" lIns="0" tIns="0" rIns="0" bIns="0" rtlCol="0" anchor="t"/>
          <a:lstStyle/>
          <a:p>
            <a:pPr marL="0" indent="0">
              <a:lnSpc>
                <a:spcPct val="108000"/>
              </a:lnSpc>
              <a:spcAft>
                <a:spcPts val="700"/>
              </a:spcAft>
              <a:buNone/>
            </a:pPr>
            <a:r>
              <a:rPr lang="en-US" sz="1400" dirty="0">
                <a:solidFill>
                  <a:srgbClr val="2A2E45"/>
                </a:solidFill>
                <a:latin typeface="Calibri" pitchFamily="34" charset="0"/>
                <a:ea typeface="Calibri" pitchFamily="34" charset="-122"/>
                <a:cs typeface="Calibri" pitchFamily="34" charset="-120"/>
              </a:rPr>
              <a:t>Soruşturma sonuçlandığında bir rapor düzenlenir. Kanun raporun asgari içeriğini saymıştır: soruşturma onayı, soruşturmaya başlama tarihi, soruşturulanın kimliği, isnat edilen suç konuları, soruşturmanın safhaları, deliller ve alınan savunma özetlenir. İsnat edilen suçun sabit olup olmadığı tartışılır ve sabit bulunması hâlinde eyleme uyan disiplin cezası teklif edilir. Soruşturmayla ilgili belgelerin asıl veya suretleri bir dizi pusulasına bağlanarak rapora eklenir ve soruşturma raporu dosya ile birlikte soruşturmayı açan mercie tevdi edilir.</a:t>
            </a:r>
            <a:endParaRPr lang="en-US" sz="1400" dirty="0"/>
          </a:p>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İyi bir rapor nasıl olur? </a:t>
            </a:r>
            <a:r>
              <a:rPr lang="en-US" sz="1400" dirty="0">
                <a:solidFill>
                  <a:srgbClr val="2A2E45"/>
                </a:solidFill>
                <a:latin typeface="Calibri" pitchFamily="34" charset="0"/>
                <a:ea typeface="Calibri" pitchFamily="34" charset="-122"/>
                <a:cs typeface="Calibri" pitchFamily="34" charset="-120"/>
              </a:rPr>
              <a:t>Rapor, dosyayı hiç görmemiş bir kurul üyesinin yalnızca raporu okuyarak olayı, delilleri ve teklifi anlayabileceği açıklıkta yazılmalıdır. Birden fazla öğrenci veya birbirinden bağımsız birden fazla fiil varsa her biri için ayrı değerlendirme ve ayrı teklif yapılır. Aynı olay içinde birbirine bağlı birden fazla fiil işlenmişse, fiillere değinildikten sonra en ağırının karşılığı olan ceza teklif edilir. Soruşturmacı, kanaatinin hangi delillere dayandığını, çelişkili ifadelerin nasıl giderildiğini ve fiilin madde 54/1'deki hangi alt bende girdiğini açıkça yazar; teklif edilen cezanın kanundaki karşılıkla uyumlu olması gerekir, aksi hâlde disiplin amiri dosyayı iade eder.</a:t>
            </a:r>
            <a:endParaRPr lang="en-US" sz="1400" dirty="0"/>
          </a:p>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Alt ceza ve tekerrür değerlendirmesi. </a:t>
            </a:r>
            <a:r>
              <a:rPr lang="en-US" sz="1400" dirty="0">
                <a:solidFill>
                  <a:srgbClr val="2A2E45"/>
                </a:solidFill>
                <a:latin typeface="Calibri" pitchFamily="34" charset="0"/>
                <a:ea typeface="Calibri" pitchFamily="34" charset="-122"/>
                <a:cs typeface="Calibri" pitchFamily="34" charset="-120"/>
              </a:rPr>
              <a:t>Rapor, öğrencinin daha önce ceza alıp almadığı, pişmanlık gösterip göstermediği ve geçmiş başarıları hakkında karar organına veri sunmalıdır; çünkü bir derece alt ceza uygulanıp uygulanmayacağı hususunun hiç değerlendirilmemesi idari yargıda iptal sebebi sayılmaktadır.</a:t>
            </a:r>
            <a:endParaRPr lang="en-US" sz="1400" dirty="0"/>
          </a:p>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Dizi pusulası. </a:t>
            </a:r>
            <a:r>
              <a:rPr lang="en-US" sz="1400" dirty="0">
                <a:solidFill>
                  <a:srgbClr val="2A2E45"/>
                </a:solidFill>
                <a:latin typeface="Calibri" pitchFamily="34" charset="0"/>
                <a:ea typeface="Calibri" pitchFamily="34" charset="-122"/>
                <a:cs typeface="Calibri" pitchFamily="34" charset="-120"/>
              </a:rPr>
              <a:t>Disiplin soruşturmasına ait dosyalar dizi pusulasıyla birlikte teslim edilir ve alınır; dizi pusulasının altında teslim eden ve alanın imzaları bulunur (fıkra 12). Bu, dosyadaki belgelerin kaybolmadığını ispat eden tek kayıttır.</a:t>
            </a:r>
            <a:endParaRPr lang="en-US" sz="1400" dirty="0"/>
          </a:p>
        </p:txBody>
      </p:sp>
      <p:sp>
        <p:nvSpPr>
          <p:cNvPr id="7" name="Text 4"/>
          <p:cNvSpPr txBox="1"/>
          <p:nvPr/>
        </p:nvSpPr>
        <p:spPr>
          <a:xfrm>
            <a:off x="457200" y="6446520"/>
            <a:ext cx="5486400" cy="274320"/>
          </a:xfrm>
          <a:prstGeom prst="rect">
            <a:avLst/>
          </a:prstGeom>
          <a:noFill/>
          <a:ln/>
        </p:spPr>
        <p:txBody>
          <a:bodyPr wrap="square" lIns="0" tIns="0" rIns="0" bIns="0" rtlCol="0" anchor="ctr"/>
          <a:lstStyle/>
          <a:p>
            <a:pPr marL="0" indent="0">
              <a:buNone/>
            </a:pPr>
            <a:r>
              <a:rPr lang="en-US" sz="900" dirty="0">
                <a:solidFill>
                  <a:srgbClr val="5B6B8C"/>
                </a:solidFill>
                <a:latin typeface="Calibri" pitchFamily="34" charset="0"/>
                <a:ea typeface="Calibri" pitchFamily="34" charset="-122"/>
                <a:cs typeface="Calibri" pitchFamily="34" charset="-120"/>
              </a:rPr>
              <a:t>Modül A — Öğrenci Disiplini (m. 54)</a:t>
            </a:r>
            <a:endParaRPr lang="en-US" sz="900" dirty="0"/>
          </a:p>
        </p:txBody>
      </p:sp>
      <p:sp>
        <p:nvSpPr>
          <p:cNvPr id="8" name="Text 5"/>
          <p:cNvSpPr txBox="1"/>
          <p:nvPr/>
        </p:nvSpPr>
        <p:spPr>
          <a:xfrm>
            <a:off x="10820095" y="6446520"/>
            <a:ext cx="914400" cy="274320"/>
          </a:xfrm>
          <a:prstGeom prst="rect">
            <a:avLst/>
          </a:prstGeom>
          <a:noFill/>
          <a:ln/>
        </p:spPr>
        <p:txBody>
          <a:bodyPr wrap="square" lIns="0" tIns="0" rIns="0" bIns="0" rtlCol="0" anchor="ctr"/>
          <a:lstStyle/>
          <a:p>
            <a:pPr marL="0" indent="0" algn="r">
              <a:buNone/>
            </a:pPr>
            <a:r>
              <a:rPr lang="en-US" sz="900" dirty="0">
                <a:solidFill>
                  <a:srgbClr val="5B6B8C"/>
                </a:solidFill>
                <a:latin typeface="Calibri" pitchFamily="34" charset="0"/>
                <a:ea typeface="Calibri" pitchFamily="34" charset="-122"/>
                <a:cs typeface="Calibri" pitchFamily="34" charset="-120"/>
              </a:rPr>
              <a:t>18</a:t>
            </a:r>
            <a:endParaRPr lang="en-US" sz="9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457200" y="411480"/>
            <a:ext cx="566928" cy="566928"/>
          </a:xfrm>
          <a:prstGeom prst="ellipse">
            <a:avLst/>
          </a:prstGeom>
          <a:solidFill>
            <a:srgbClr val="1E2761"/>
          </a:solidFill>
          <a:ln w="12700">
            <a:solidFill>
              <a:srgbClr val="1E2761"/>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603504" y="557784"/>
            <a:ext cx="274320" cy="274320"/>
          </a:xfrm>
          <a:prstGeom prst="rect">
            <a:avLst/>
          </a:prstGeom>
        </p:spPr>
      </p:pic>
      <p:sp>
        <p:nvSpPr>
          <p:cNvPr id="4" name="Text 1"/>
          <p:cNvSpPr txBox="1"/>
          <p:nvPr/>
        </p:nvSpPr>
        <p:spPr>
          <a:xfrm>
            <a:off x="1188720" y="347472"/>
            <a:ext cx="7315200" cy="274320"/>
          </a:xfrm>
          <a:prstGeom prst="rect">
            <a:avLst/>
          </a:prstGeom>
          <a:noFill/>
          <a:ln/>
        </p:spPr>
        <p:txBody>
          <a:bodyPr wrap="square" lIns="0" tIns="0" rIns="0" bIns="0" rtlCol="0" anchor="ctr"/>
          <a:lstStyle/>
          <a:p>
            <a:pPr marL="0" indent="0">
              <a:buNone/>
            </a:pPr>
            <a:r>
              <a:rPr lang="en-US" sz="1000" kern="0" spc="300" dirty="0">
                <a:solidFill>
                  <a:srgbClr val="5B6B8C"/>
                </a:solidFill>
                <a:latin typeface="Calibri" pitchFamily="34" charset="0"/>
                <a:ea typeface="Calibri" pitchFamily="34" charset="-122"/>
                <a:cs typeface="Calibri" pitchFamily="34" charset="-120"/>
              </a:rPr>
              <a:t>MODÜL A · 14</a:t>
            </a:r>
            <a:endParaRPr lang="en-US" sz="1000" dirty="0"/>
          </a:p>
        </p:txBody>
      </p:sp>
      <p:sp>
        <p:nvSpPr>
          <p:cNvPr id="5" name="Text 2"/>
          <p:cNvSpPr txBox="1"/>
          <p:nvPr/>
        </p:nvSpPr>
        <p:spPr>
          <a:xfrm>
            <a:off x="1188720" y="585216"/>
            <a:ext cx="9144000" cy="502920"/>
          </a:xfrm>
          <a:prstGeom prst="rect">
            <a:avLst/>
          </a:prstGeom>
          <a:noFill/>
          <a:ln/>
        </p:spPr>
        <p:txBody>
          <a:bodyPr wrap="square" lIns="0" tIns="0" rIns="0" bIns="0" rtlCol="0" anchor="t"/>
          <a:lstStyle/>
          <a:p>
            <a:pPr marL="0" indent="0">
              <a:buNone/>
            </a:pPr>
            <a:r>
              <a:rPr lang="en-US" sz="2400" b="1" dirty="0">
                <a:solidFill>
                  <a:srgbClr val="1E2761"/>
                </a:solidFill>
                <a:latin typeface="Cambria" pitchFamily="34" charset="0"/>
                <a:ea typeface="Cambria" pitchFamily="34" charset="-122"/>
                <a:cs typeface="Cambria" pitchFamily="34" charset="-120"/>
              </a:rPr>
              <a:t>Disiplin Cezası Verme Yetkisi</a:t>
            </a:r>
            <a:endParaRPr lang="en-US" sz="2400" dirty="0"/>
          </a:p>
        </p:txBody>
      </p:sp>
      <p:sp>
        <p:nvSpPr>
          <p:cNvPr id="6" name="Text 3"/>
          <p:cNvSpPr txBox="1"/>
          <p:nvPr/>
        </p:nvSpPr>
        <p:spPr>
          <a:xfrm>
            <a:off x="457200" y="1280160"/>
            <a:ext cx="11277295" cy="4983480"/>
          </a:xfrm>
          <a:prstGeom prst="rect">
            <a:avLst/>
          </a:prstGeom>
          <a:noFill/>
          <a:ln/>
        </p:spPr>
        <p:txBody>
          <a:bodyPr wrap="square" lIns="0" tIns="0" rIns="0" bIns="0" rtlCol="0" anchor="t"/>
          <a:lstStyle/>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Amir cezaları. </a:t>
            </a:r>
            <a:r>
              <a:rPr lang="en-US" sz="1400" dirty="0">
                <a:solidFill>
                  <a:srgbClr val="2A2E45"/>
                </a:solidFill>
                <a:latin typeface="Calibri" pitchFamily="34" charset="0"/>
                <a:ea typeface="Calibri" pitchFamily="34" charset="-122"/>
                <a:cs typeface="Calibri" pitchFamily="34" charset="-120"/>
              </a:rPr>
              <a:t>Kınama ve yükseköğretim kurumundan bir haftadan bir aya kadar uzaklaştırma cezaları ilgili fakülte dekanı, enstitü, konservatuvar, yüksekokul veya meslek yüksekokulu müdürünce verilir. Müşterek mekânlarda işlenen disiplin suçlarından dolayı kınama ve bir aya kadar uzaklaştırma cezası verme yetkisi rektöre aittir.</a:t>
            </a:r>
            <a:endParaRPr lang="en-US" sz="1400" dirty="0"/>
          </a:p>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Kurul cezaları. </a:t>
            </a:r>
            <a:r>
              <a:rPr lang="en-US" sz="1400" dirty="0">
                <a:solidFill>
                  <a:srgbClr val="2A2E45"/>
                </a:solidFill>
                <a:latin typeface="Calibri" pitchFamily="34" charset="0"/>
                <a:ea typeface="Calibri" pitchFamily="34" charset="-122"/>
                <a:cs typeface="Calibri" pitchFamily="34" charset="-120"/>
              </a:rPr>
              <a:t>Yükseköğretim kurumundan bir veya iki yarıyıl için uzaklaştırma cezası ile yükseköğretim kurumundan çıkarma cezaları yetkili disiplin kurulunca verilir. Fakülte, enstitü, konservatuvar, yüksekokul veya meslek yüksekokulunca yürütülen soruşturmalarda bu birimlerin yönetim kurulları, rektörlük tarafından yürütülen soruşturmalarda ise üniversite yönetim kurulu disiplin kurulu görevini yerine getirir. Dekan veya müdür, kurul cezası gerektiren bir fiil için kendisi ceza veremez; dosyayı derhal kurula havale etmek zorundadır.</a:t>
            </a:r>
            <a:endParaRPr lang="en-US" sz="1400" dirty="0"/>
          </a:p>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Karar organının seçenekleri. </a:t>
            </a:r>
            <a:r>
              <a:rPr lang="en-US" sz="1400" dirty="0">
                <a:solidFill>
                  <a:srgbClr val="2A2E45"/>
                </a:solidFill>
                <a:latin typeface="Calibri" pitchFamily="34" charset="0"/>
                <a:ea typeface="Calibri" pitchFamily="34" charset="-122"/>
                <a:cs typeface="Calibri" pitchFamily="34" charset="-120"/>
              </a:rPr>
              <a:t>Disiplin cezası vermeye yetkili makamlar, soruşturmada eksiklik olduğunun tespiti hâlinde eksikliklerin giderilmesi amacıyla dosyayı iade edebilir, soruşturmacı tarafından önerilen disiplin cezasını aynen verebilir, hafifletebilir veya reddedebilir. Soruşturmacının teklifi karar organını bağlamaz; ancak karar organı teklifin dışına çıktığında bunu gerekçelendirmelidir.</a:t>
            </a:r>
            <a:endParaRPr lang="en-US" sz="1400" dirty="0"/>
          </a:p>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Karar süreleri. </a:t>
            </a:r>
            <a:r>
              <a:rPr lang="en-US" sz="1400" dirty="0">
                <a:solidFill>
                  <a:srgbClr val="2A2E45"/>
                </a:solidFill>
                <a:latin typeface="Calibri" pitchFamily="34" charset="0"/>
                <a:ea typeface="Calibri" pitchFamily="34" charset="-122"/>
                <a:cs typeface="Calibri" pitchFamily="34" charset="-120"/>
              </a:rPr>
              <a:t>Disiplin cezası vermeye yetkili amirler kınama ve bir haftadan bir aya kadar uzaklaştırma cezalarına soruşturmanın tamamlandığı günden itibaren en geç on gün içinde karar vermek zorundadır. Diğer cezaları gerektiren hâllerde dosya derhal disiplin kuruluna havale edilir; disiplin kurulu dosyayı aldığı tarihten itibaren en geç on gün içinde karar verir.</a:t>
            </a:r>
            <a:endParaRPr lang="en-US" sz="1400" dirty="0"/>
          </a:p>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Bir derece alt ceza. </a:t>
            </a:r>
            <a:r>
              <a:rPr lang="en-US" sz="1400" dirty="0">
                <a:solidFill>
                  <a:srgbClr val="2A2E45"/>
                </a:solidFill>
                <a:latin typeface="Calibri" pitchFamily="34" charset="0"/>
                <a:ea typeface="Calibri" pitchFamily="34" charset="-122"/>
                <a:cs typeface="Calibri" pitchFamily="34" charset="-120"/>
              </a:rPr>
              <a:t>Amirler ve kurullar; eylemin ağırlığını, öğrencinin daha önce disiplin cezası alıp almadığını, pişmanlık duyup duymadığını, kurumdaki geçmiş davranış, çalışma ve başarılarını dikkate alarak bir derece alt ceza verebilir. Bir derece alt cezayı, asıl cezayı vermeye yetkili makam verir; bu nedenle örneğin bir yarıyıl uzaklaştırma yerine bir aya kadar uzaklaştırma verilmesine dekan değil disiplin kurulu karar verir.</a:t>
            </a:r>
            <a:endParaRPr lang="en-US" sz="1400" dirty="0"/>
          </a:p>
        </p:txBody>
      </p:sp>
      <p:sp>
        <p:nvSpPr>
          <p:cNvPr id="7" name="Text 4"/>
          <p:cNvSpPr txBox="1"/>
          <p:nvPr/>
        </p:nvSpPr>
        <p:spPr>
          <a:xfrm>
            <a:off x="457200" y="6446520"/>
            <a:ext cx="5486400" cy="274320"/>
          </a:xfrm>
          <a:prstGeom prst="rect">
            <a:avLst/>
          </a:prstGeom>
          <a:noFill/>
          <a:ln/>
        </p:spPr>
        <p:txBody>
          <a:bodyPr wrap="square" lIns="0" tIns="0" rIns="0" bIns="0" rtlCol="0" anchor="ctr"/>
          <a:lstStyle/>
          <a:p>
            <a:pPr marL="0" indent="0">
              <a:buNone/>
            </a:pPr>
            <a:r>
              <a:rPr lang="en-US" sz="900" dirty="0">
                <a:solidFill>
                  <a:srgbClr val="5B6B8C"/>
                </a:solidFill>
                <a:latin typeface="Calibri" pitchFamily="34" charset="0"/>
                <a:ea typeface="Calibri" pitchFamily="34" charset="-122"/>
                <a:cs typeface="Calibri" pitchFamily="34" charset="-120"/>
              </a:rPr>
              <a:t>Modül A — Öğrenci Disiplini (m. 54)</a:t>
            </a:r>
            <a:endParaRPr lang="en-US" sz="900" dirty="0"/>
          </a:p>
        </p:txBody>
      </p:sp>
      <p:sp>
        <p:nvSpPr>
          <p:cNvPr id="8" name="Text 5"/>
          <p:cNvSpPr txBox="1"/>
          <p:nvPr/>
        </p:nvSpPr>
        <p:spPr>
          <a:xfrm>
            <a:off x="10820095" y="6446520"/>
            <a:ext cx="914400" cy="274320"/>
          </a:xfrm>
          <a:prstGeom prst="rect">
            <a:avLst/>
          </a:prstGeom>
          <a:noFill/>
          <a:ln/>
        </p:spPr>
        <p:txBody>
          <a:bodyPr wrap="square" lIns="0" tIns="0" rIns="0" bIns="0" rtlCol="0" anchor="ctr"/>
          <a:lstStyle/>
          <a:p>
            <a:pPr marL="0" indent="0" algn="r">
              <a:buNone/>
            </a:pPr>
            <a:r>
              <a:rPr lang="en-US" sz="900" dirty="0">
                <a:solidFill>
                  <a:srgbClr val="5B6B8C"/>
                </a:solidFill>
                <a:latin typeface="Calibri" pitchFamily="34" charset="0"/>
                <a:ea typeface="Calibri" pitchFamily="34" charset="-122"/>
                <a:cs typeface="Calibri" pitchFamily="34" charset="-120"/>
              </a:rPr>
              <a:t>19</a:t>
            </a:r>
            <a:endParaRPr lang="en-US" sz="9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457200" y="411480"/>
            <a:ext cx="566928" cy="566928"/>
          </a:xfrm>
          <a:prstGeom prst="ellipse">
            <a:avLst/>
          </a:prstGeom>
          <a:solidFill>
            <a:srgbClr val="1E2761"/>
          </a:solidFill>
          <a:ln w="12700">
            <a:solidFill>
              <a:srgbClr val="1E2761"/>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603504" y="557784"/>
            <a:ext cx="274320" cy="274320"/>
          </a:xfrm>
          <a:prstGeom prst="rect">
            <a:avLst/>
          </a:prstGeom>
        </p:spPr>
      </p:pic>
      <p:sp>
        <p:nvSpPr>
          <p:cNvPr id="4" name="Text 1"/>
          <p:cNvSpPr txBox="1"/>
          <p:nvPr/>
        </p:nvSpPr>
        <p:spPr>
          <a:xfrm>
            <a:off x="1188720" y="347472"/>
            <a:ext cx="7315200" cy="274320"/>
          </a:xfrm>
          <a:prstGeom prst="rect">
            <a:avLst/>
          </a:prstGeom>
          <a:noFill/>
          <a:ln/>
        </p:spPr>
        <p:txBody>
          <a:bodyPr wrap="square" lIns="0" tIns="0" rIns="0" bIns="0" rtlCol="0" anchor="ctr"/>
          <a:lstStyle/>
          <a:p>
            <a:pPr marL="0" indent="0">
              <a:buNone/>
            </a:pPr>
            <a:r>
              <a:rPr lang="en-US" sz="1000" kern="0" spc="300" dirty="0">
                <a:solidFill>
                  <a:srgbClr val="5B6B8C"/>
                </a:solidFill>
                <a:latin typeface="Calibri" pitchFamily="34" charset="0"/>
                <a:ea typeface="Calibri" pitchFamily="34" charset="-122"/>
                <a:cs typeface="Calibri" pitchFamily="34" charset="-120"/>
              </a:rPr>
              <a:t>MODÜL A · 15</a:t>
            </a:r>
            <a:endParaRPr lang="en-US" sz="1000" dirty="0"/>
          </a:p>
        </p:txBody>
      </p:sp>
      <p:sp>
        <p:nvSpPr>
          <p:cNvPr id="5" name="Text 2"/>
          <p:cNvSpPr txBox="1"/>
          <p:nvPr/>
        </p:nvSpPr>
        <p:spPr>
          <a:xfrm>
            <a:off x="1188720" y="585216"/>
            <a:ext cx="9144000" cy="502920"/>
          </a:xfrm>
          <a:prstGeom prst="rect">
            <a:avLst/>
          </a:prstGeom>
          <a:noFill/>
          <a:ln/>
        </p:spPr>
        <p:txBody>
          <a:bodyPr wrap="square" lIns="0" tIns="0" rIns="0" bIns="0" rtlCol="0" anchor="t"/>
          <a:lstStyle/>
          <a:p>
            <a:pPr marL="0" indent="0">
              <a:buNone/>
            </a:pPr>
            <a:r>
              <a:rPr lang="en-US" sz="2400" b="1" dirty="0">
                <a:solidFill>
                  <a:srgbClr val="1E2761"/>
                </a:solidFill>
                <a:latin typeface="Cambria" pitchFamily="34" charset="0"/>
                <a:ea typeface="Cambria" pitchFamily="34" charset="-122"/>
                <a:cs typeface="Cambria" pitchFamily="34" charset="-120"/>
              </a:rPr>
              <a:t>Disiplin Kurulunun Çalışma Usulü ve Oylama</a:t>
            </a:r>
            <a:endParaRPr lang="en-US" sz="2400" dirty="0"/>
          </a:p>
        </p:txBody>
      </p:sp>
      <p:sp>
        <p:nvSpPr>
          <p:cNvPr id="6" name="Text 3"/>
          <p:cNvSpPr txBox="1"/>
          <p:nvPr/>
        </p:nvSpPr>
        <p:spPr>
          <a:xfrm>
            <a:off x="457200" y="1280160"/>
            <a:ext cx="11277295" cy="4983480"/>
          </a:xfrm>
          <a:prstGeom prst="rect">
            <a:avLst/>
          </a:prstGeom>
          <a:noFill/>
          <a:ln/>
        </p:spPr>
        <p:txBody>
          <a:bodyPr wrap="square" lIns="0" tIns="0" rIns="0" bIns="0" rtlCol="0" anchor="t"/>
          <a:lstStyle/>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Toplantı. </a:t>
            </a:r>
            <a:r>
              <a:rPr lang="en-US" sz="1400" dirty="0">
                <a:solidFill>
                  <a:srgbClr val="2A2E45"/>
                </a:solidFill>
                <a:latin typeface="Calibri" pitchFamily="34" charset="0"/>
                <a:ea typeface="Calibri" pitchFamily="34" charset="-122"/>
                <a:cs typeface="Calibri" pitchFamily="34" charset="-120"/>
              </a:rPr>
              <a:t>Disiplin kurulu, başkanın çağrısı üzerine belirlenecek yer, gün ve saatte toplanır. Toplantı gündeminin hazırlanması, ilgililere duyurulması ve kurul çalışmalarının düzenli yürütülmesi başkan tarafından sağlanır. Disiplin kurulu olarak toplanan yönetim kurulunun toplantı nisabı, kurul üye tam sayısının salt çoğunluğudur.</a:t>
            </a:r>
            <a:endParaRPr lang="en-US" sz="1400" dirty="0"/>
          </a:p>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Raportör. </a:t>
            </a:r>
            <a:r>
              <a:rPr lang="en-US" sz="1400" dirty="0">
                <a:solidFill>
                  <a:srgbClr val="2A2E45"/>
                </a:solidFill>
                <a:latin typeface="Calibri" pitchFamily="34" charset="0"/>
                <a:ea typeface="Calibri" pitchFamily="34" charset="-122"/>
                <a:cs typeface="Calibri" pitchFamily="34" charset="-120"/>
              </a:rPr>
              <a:t>Disiplin kurullarında raportörlük görevi, başkanın görevlendireceği üye tarafından yürütülür. Raportör üye, havale edilen dosyanın incelenmesini en geç beş gün içinde tamamlar. Bu beş gün, kurulun on günlük karar süresinin içinde yer alır; raportörün gecikmesi kurulun süresini uzatmaz.</a:t>
            </a:r>
            <a:endParaRPr lang="en-US" sz="1400" dirty="0"/>
          </a:p>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Görüşme ve karar. </a:t>
            </a:r>
            <a:r>
              <a:rPr lang="en-US" sz="1400" dirty="0">
                <a:solidFill>
                  <a:srgbClr val="2A2E45"/>
                </a:solidFill>
                <a:latin typeface="Calibri" pitchFamily="34" charset="0"/>
                <a:ea typeface="Calibri" pitchFamily="34" charset="-122"/>
                <a:cs typeface="Calibri" pitchFamily="34" charset="-120"/>
              </a:rPr>
              <a:t>Kurulda öncelikle raportörün açıklamaları dinlenir; kurul gerek görürse soruşturmacıları da dinleyebilir. Görüşmelerin bitiminde oylama yapılır ve karar başkan tarafından açıklanır. Kararlar toplantıya katılanların salt çoğunluğu ile alınır; oyların eşitliği hâlinde başkanın kullandığı oy yönünde çoğunluk sağlanmış sayılır.</a:t>
            </a:r>
            <a:endParaRPr lang="en-US" sz="1400" dirty="0"/>
          </a:p>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Katılma yasağı. </a:t>
            </a:r>
            <a:r>
              <a:rPr lang="en-US" sz="1400" dirty="0">
                <a:solidFill>
                  <a:srgbClr val="2A2E45"/>
                </a:solidFill>
                <a:latin typeface="Calibri" pitchFamily="34" charset="0"/>
                <a:ea typeface="Calibri" pitchFamily="34" charset="-122"/>
                <a:cs typeface="Calibri" pitchFamily="34" charset="-120"/>
              </a:rPr>
              <a:t>Soruşturmacı, disiplin kurulu üyesi ise soruşturmasını yürüttüğü dosyanın toplantılarına katılamaz ve oy kullanamaz. Tarafsızlık gereği, olayda şikâyetçi veya mağdur konumunda olan kurul üyelerinin de o dosyanın görüşmesine katılmaması uygun olur. Bu yasağa aykırı olarak alınan kurul kararı hukuka aykırı olur.</a:t>
            </a:r>
            <a:endParaRPr lang="en-US" sz="1400" dirty="0"/>
          </a:p>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Kararın içeriği. </a:t>
            </a:r>
            <a:r>
              <a:rPr lang="en-US" sz="1400" dirty="0">
                <a:solidFill>
                  <a:srgbClr val="2A2E45"/>
                </a:solidFill>
                <a:latin typeface="Calibri" pitchFamily="34" charset="0"/>
                <a:ea typeface="Calibri" pitchFamily="34" charset="-122"/>
                <a:cs typeface="Calibri" pitchFamily="34" charset="-120"/>
              </a:rPr>
              <a:t>Kurul kararında fiilin ne olduğu, hangi alt bende girdiği, delillerin değerlendirilmesi, savunmanın neden yeterli görülmediği, alt ceza uygulanıp uygulanmama gerekçesi, verilen cezanın türü ve süresi ile hangi tarihten itibaren uygulanacağı yer alır. Uygulama tarihi belirtilmezse ceza verildiği tarihten itibaren uygulanır.</a:t>
            </a:r>
            <a:endParaRPr lang="en-US" sz="1400" dirty="0"/>
          </a:p>
        </p:txBody>
      </p:sp>
      <p:sp>
        <p:nvSpPr>
          <p:cNvPr id="7" name="Text 4"/>
          <p:cNvSpPr txBox="1"/>
          <p:nvPr/>
        </p:nvSpPr>
        <p:spPr>
          <a:xfrm>
            <a:off x="457200" y="6446520"/>
            <a:ext cx="5486400" cy="274320"/>
          </a:xfrm>
          <a:prstGeom prst="rect">
            <a:avLst/>
          </a:prstGeom>
          <a:noFill/>
          <a:ln/>
        </p:spPr>
        <p:txBody>
          <a:bodyPr wrap="square" lIns="0" tIns="0" rIns="0" bIns="0" rtlCol="0" anchor="ctr"/>
          <a:lstStyle/>
          <a:p>
            <a:pPr marL="0" indent="0">
              <a:buNone/>
            </a:pPr>
            <a:r>
              <a:rPr lang="en-US" sz="900" dirty="0">
                <a:solidFill>
                  <a:srgbClr val="5B6B8C"/>
                </a:solidFill>
                <a:latin typeface="Calibri" pitchFamily="34" charset="0"/>
                <a:ea typeface="Calibri" pitchFamily="34" charset="-122"/>
                <a:cs typeface="Calibri" pitchFamily="34" charset="-120"/>
              </a:rPr>
              <a:t>Modül A — Öğrenci Disiplini (m. 54)</a:t>
            </a:r>
            <a:endParaRPr lang="en-US" sz="900" dirty="0"/>
          </a:p>
        </p:txBody>
      </p:sp>
      <p:sp>
        <p:nvSpPr>
          <p:cNvPr id="8" name="Text 5"/>
          <p:cNvSpPr txBox="1"/>
          <p:nvPr/>
        </p:nvSpPr>
        <p:spPr>
          <a:xfrm>
            <a:off x="10820095" y="6446520"/>
            <a:ext cx="914400" cy="274320"/>
          </a:xfrm>
          <a:prstGeom prst="rect">
            <a:avLst/>
          </a:prstGeom>
          <a:noFill/>
          <a:ln/>
        </p:spPr>
        <p:txBody>
          <a:bodyPr wrap="square" lIns="0" tIns="0" rIns="0" bIns="0" rtlCol="0" anchor="ctr"/>
          <a:lstStyle/>
          <a:p>
            <a:pPr marL="0" indent="0" algn="r">
              <a:buNone/>
            </a:pPr>
            <a:r>
              <a:rPr lang="en-US" sz="900" dirty="0">
                <a:solidFill>
                  <a:srgbClr val="5B6B8C"/>
                </a:solidFill>
                <a:latin typeface="Calibri" pitchFamily="34" charset="0"/>
                <a:ea typeface="Calibri" pitchFamily="34" charset="-122"/>
                <a:cs typeface="Calibri" pitchFamily="34" charset="-120"/>
              </a:rPr>
              <a:t>20</a:t>
            </a:r>
            <a:endParaRPr lang="en-US" sz="9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21">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457200" y="411480"/>
            <a:ext cx="566928" cy="566928"/>
          </a:xfrm>
          <a:prstGeom prst="ellipse">
            <a:avLst/>
          </a:prstGeom>
          <a:solidFill>
            <a:srgbClr val="1E2761"/>
          </a:solidFill>
          <a:ln w="12700">
            <a:solidFill>
              <a:srgbClr val="1E2761"/>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603504" y="557784"/>
            <a:ext cx="274320" cy="274320"/>
          </a:xfrm>
          <a:prstGeom prst="rect">
            <a:avLst/>
          </a:prstGeom>
        </p:spPr>
      </p:pic>
      <p:sp>
        <p:nvSpPr>
          <p:cNvPr id="4" name="Text 1"/>
          <p:cNvSpPr txBox="1"/>
          <p:nvPr/>
        </p:nvSpPr>
        <p:spPr>
          <a:xfrm>
            <a:off x="1188720" y="347472"/>
            <a:ext cx="7315200" cy="274320"/>
          </a:xfrm>
          <a:prstGeom prst="rect">
            <a:avLst/>
          </a:prstGeom>
          <a:noFill/>
          <a:ln/>
        </p:spPr>
        <p:txBody>
          <a:bodyPr wrap="square" lIns="0" tIns="0" rIns="0" bIns="0" rtlCol="0" anchor="ctr"/>
          <a:lstStyle/>
          <a:p>
            <a:pPr marL="0" indent="0">
              <a:buNone/>
            </a:pPr>
            <a:r>
              <a:rPr lang="en-US" sz="1000" kern="0" spc="300" dirty="0">
                <a:solidFill>
                  <a:srgbClr val="5B6B8C"/>
                </a:solidFill>
                <a:latin typeface="Calibri" pitchFamily="34" charset="0"/>
                <a:ea typeface="Calibri" pitchFamily="34" charset="-122"/>
                <a:cs typeface="Calibri" pitchFamily="34" charset="-120"/>
              </a:rPr>
              <a:t>MODÜL A · 16</a:t>
            </a:r>
            <a:endParaRPr lang="en-US" sz="1000" dirty="0"/>
          </a:p>
        </p:txBody>
      </p:sp>
      <p:sp>
        <p:nvSpPr>
          <p:cNvPr id="5" name="Text 2"/>
          <p:cNvSpPr txBox="1"/>
          <p:nvPr/>
        </p:nvSpPr>
        <p:spPr>
          <a:xfrm>
            <a:off x="1188720" y="585216"/>
            <a:ext cx="9144000" cy="502920"/>
          </a:xfrm>
          <a:prstGeom prst="rect">
            <a:avLst/>
          </a:prstGeom>
          <a:noFill/>
          <a:ln/>
        </p:spPr>
        <p:txBody>
          <a:bodyPr wrap="square" lIns="0" tIns="0" rIns="0" bIns="0" rtlCol="0" anchor="t"/>
          <a:lstStyle/>
          <a:p>
            <a:pPr marL="0" indent="0">
              <a:buNone/>
            </a:pPr>
            <a:r>
              <a:rPr lang="en-US" sz="2400" b="1" dirty="0">
                <a:solidFill>
                  <a:srgbClr val="1E2761"/>
                </a:solidFill>
                <a:latin typeface="Cambria" pitchFamily="34" charset="0"/>
                <a:ea typeface="Cambria" pitchFamily="34" charset="-122"/>
                <a:cs typeface="Cambria" pitchFamily="34" charset="-120"/>
              </a:rPr>
              <a:t>Sonucun Bildirilmesi, İtiraz, Yargı Yolu ve Tebligat</a:t>
            </a:r>
            <a:endParaRPr lang="en-US" sz="2400" dirty="0"/>
          </a:p>
        </p:txBody>
      </p:sp>
      <p:sp>
        <p:nvSpPr>
          <p:cNvPr id="6" name="Text 3"/>
          <p:cNvSpPr txBox="1"/>
          <p:nvPr/>
        </p:nvSpPr>
        <p:spPr>
          <a:xfrm>
            <a:off x="457200" y="1280160"/>
            <a:ext cx="11277295" cy="4983480"/>
          </a:xfrm>
          <a:prstGeom prst="rect">
            <a:avLst/>
          </a:prstGeom>
          <a:noFill/>
          <a:ln/>
        </p:spPr>
        <p:txBody>
          <a:bodyPr wrap="square" lIns="0" tIns="0" rIns="0" bIns="0" rtlCol="0" anchor="t"/>
          <a:lstStyle/>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Sonucun bildirilmesi. </a:t>
            </a:r>
            <a:r>
              <a:rPr lang="en-US" sz="1300" dirty="0">
                <a:solidFill>
                  <a:srgbClr val="2A2E45"/>
                </a:solidFill>
                <a:latin typeface="Calibri" pitchFamily="34" charset="0"/>
                <a:ea typeface="Calibri" pitchFamily="34" charset="-122"/>
                <a:cs typeface="Calibri" pitchFamily="34" charset="-120"/>
              </a:rPr>
              <a:t>Disiplin soruşturmasının sonucu, hakkında soruşturma yürütülen öğrenciye ve varsa mağdura bildirilir. Verilen disiplin cezası ayrıca soruşturma açmaya yetkili amir tarafından öğrenciye burs veya kredi veren kuruluşa ve yükseköğretim kurumuna bildirilir. Cezalar öğrencinin dosyasına işlenir. Bildirim yazısında itiraz merciinin, itiraz usulünün ve süresinin açıkça gösterilmesi gerekir.</a:t>
            </a:r>
            <a:endParaRPr lang="en-US" sz="1300" dirty="0"/>
          </a:p>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İtiraz. </a:t>
            </a:r>
            <a:r>
              <a:rPr lang="en-US" sz="1300" dirty="0">
                <a:solidFill>
                  <a:srgbClr val="2A2E45"/>
                </a:solidFill>
                <a:latin typeface="Calibri" pitchFamily="34" charset="0"/>
                <a:ea typeface="Calibri" pitchFamily="34" charset="-122"/>
                <a:cs typeface="Calibri" pitchFamily="34" charset="-120"/>
              </a:rPr>
              <a:t>Disiplin amirleri ve kurullarınca verilen disiplin cezalarına karşı on beş gün içinde üniversite yönetim kuruluna itiraz edilebilir. Dosya kapsamında, disiplin suçunu oluşturan fiil sebebiyle doğrudan mağdur olan kişi de aynı usulle karara itiraz edebilir; bu, personel disiplininde bulunmayan ve öğrenci disiplinine özgü bir haktır. Üniversite yönetim kurulu on beş gün içinde itirazı kabul veya reddeder; itirazın kabulü hâlinde yetkili disiplin amiri veya kurulu, kabul gerekçesini dikkate alarak otuz gün içinde yeniden karar verir. İtiraz mercii, itirazı kabul veya reddetmek dışında kendisi yeni bir ceza belirleyemez.</a:t>
            </a:r>
            <a:endParaRPr lang="en-US" sz="1300" dirty="0"/>
          </a:p>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Yargı yolu. </a:t>
            </a:r>
            <a:r>
              <a:rPr lang="en-US" sz="1300" dirty="0">
                <a:solidFill>
                  <a:srgbClr val="2A2E45"/>
                </a:solidFill>
                <a:latin typeface="Calibri" pitchFamily="34" charset="0"/>
                <a:ea typeface="Calibri" pitchFamily="34" charset="-122"/>
                <a:cs typeface="Calibri" pitchFamily="34" charset="-120"/>
              </a:rPr>
              <a:t>Öğrencilere verilen disiplin cezalarına karşı itiraz hakkı kullanılmadan da idari yargı yoluna başvurulabilir. İptal davası, 2577 sayılı İdari Yargılama Usulü Kanunu'ndaki genel kurala göre tebliğden itibaren altmış gün içinde açılır.</a:t>
            </a:r>
            <a:endParaRPr lang="en-US" sz="1300" dirty="0"/>
          </a:p>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Tebligat. </a:t>
            </a:r>
            <a:r>
              <a:rPr lang="en-US" sz="1300" dirty="0">
                <a:solidFill>
                  <a:srgbClr val="2A2E45"/>
                </a:solidFill>
                <a:latin typeface="Calibri" pitchFamily="34" charset="0"/>
                <a:ea typeface="Calibri" pitchFamily="34" charset="-122"/>
                <a:cs typeface="Calibri" pitchFamily="34" charset="-120"/>
              </a:rPr>
              <a:t>Özel olarak düzenlenen hâller dışında öğrenciye yapılacak tebligatta 7201 sayılı Tebligat Kanunu hükümleri uygulanır. Ancak yükseköğretim kurumuna kaydolurken bildirdiği adresi değiştirdiği hâlde bunu kurumuna bildirmeyen veya yanlış ya da eksik bildiren öğrenciye, kurumda kayıtlı adresine gönderilmiş tebligat usulüne uygun tebligat sayılır. Bu hüküm, adresini güncellemeyen öğrencinin "tebligat elime ulaşmadı" savunmasını geçersiz kılar; ancak savunmaya davet için öğrenci bilgi sistemi, e-posta veya kısa mesaj kullanılmışsa bunların gönderim kayıtlarının da dosyada bulunması gerekir.</a:t>
            </a:r>
            <a:endParaRPr lang="en-US" sz="1300" dirty="0"/>
          </a:p>
        </p:txBody>
      </p:sp>
      <p:sp>
        <p:nvSpPr>
          <p:cNvPr id="7" name="Text 4"/>
          <p:cNvSpPr txBox="1"/>
          <p:nvPr/>
        </p:nvSpPr>
        <p:spPr>
          <a:xfrm>
            <a:off x="457200" y="6446520"/>
            <a:ext cx="5486400" cy="274320"/>
          </a:xfrm>
          <a:prstGeom prst="rect">
            <a:avLst/>
          </a:prstGeom>
          <a:noFill/>
          <a:ln/>
        </p:spPr>
        <p:txBody>
          <a:bodyPr wrap="square" lIns="0" tIns="0" rIns="0" bIns="0" rtlCol="0" anchor="ctr"/>
          <a:lstStyle/>
          <a:p>
            <a:pPr marL="0" indent="0">
              <a:buNone/>
            </a:pPr>
            <a:r>
              <a:rPr lang="en-US" sz="900" dirty="0">
                <a:solidFill>
                  <a:srgbClr val="5B6B8C"/>
                </a:solidFill>
                <a:latin typeface="Calibri" pitchFamily="34" charset="0"/>
                <a:ea typeface="Calibri" pitchFamily="34" charset="-122"/>
                <a:cs typeface="Calibri" pitchFamily="34" charset="-120"/>
              </a:rPr>
              <a:t>Modül A — Öğrenci Disiplini (m. 54)</a:t>
            </a:r>
            <a:endParaRPr lang="en-US" sz="900" dirty="0"/>
          </a:p>
        </p:txBody>
      </p:sp>
      <p:sp>
        <p:nvSpPr>
          <p:cNvPr id="8" name="Text 5"/>
          <p:cNvSpPr txBox="1"/>
          <p:nvPr/>
        </p:nvSpPr>
        <p:spPr>
          <a:xfrm>
            <a:off x="10820095" y="6446520"/>
            <a:ext cx="914400" cy="274320"/>
          </a:xfrm>
          <a:prstGeom prst="rect">
            <a:avLst/>
          </a:prstGeom>
          <a:noFill/>
          <a:ln/>
        </p:spPr>
        <p:txBody>
          <a:bodyPr wrap="square" lIns="0" tIns="0" rIns="0" bIns="0" rtlCol="0" anchor="ctr"/>
          <a:lstStyle/>
          <a:p>
            <a:pPr marL="0" indent="0" algn="r">
              <a:buNone/>
            </a:pPr>
            <a:r>
              <a:rPr lang="en-US" sz="900" dirty="0">
                <a:solidFill>
                  <a:srgbClr val="5B6B8C"/>
                </a:solidFill>
                <a:latin typeface="Calibri" pitchFamily="34" charset="0"/>
                <a:ea typeface="Calibri" pitchFamily="34" charset="-122"/>
                <a:cs typeface="Calibri" pitchFamily="34" charset="-120"/>
              </a:rPr>
              <a:t>21</a:t>
            </a:r>
            <a:endParaRPr lang="en-US" sz="9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22">
    <p:bg>
      <p:bgPr>
        <a:solidFill>
          <a:srgbClr val="1E2761"/>
        </a:solidFill>
        <a:effectLst/>
      </p:bgPr>
    </p:bg>
    <p:spTree>
      <p:nvGrpSpPr>
        <p:cNvPr id="1" name=""/>
        <p:cNvGrpSpPr/>
        <p:nvPr/>
      </p:nvGrpSpPr>
      <p:grpSpPr>
        <a:xfrm>
          <a:off x="0" y="0"/>
          <a:ext cx="0" cy="0"/>
          <a:chOff x="0" y="0"/>
          <a:chExt cx="0" cy="0"/>
        </a:xfrm>
      </p:grpSpPr>
      <p:sp>
        <p:nvSpPr>
          <p:cNvPr id="2" name="Shape 0"/>
          <p:cNvSpPr/>
          <p:nvPr/>
        </p:nvSpPr>
        <p:spPr>
          <a:xfrm>
            <a:off x="1097280" y="2331720"/>
            <a:ext cx="1371600" cy="1371600"/>
          </a:xfrm>
          <a:prstGeom prst="ellipse">
            <a:avLst/>
          </a:prstGeom>
          <a:solidFill>
            <a:srgbClr val="2C3775"/>
          </a:solidFill>
          <a:ln w="12700">
            <a:solidFill>
              <a:srgbClr val="2C3775"/>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1417320" y="2651760"/>
            <a:ext cx="731520" cy="731520"/>
          </a:xfrm>
          <a:prstGeom prst="rect">
            <a:avLst/>
          </a:prstGeom>
        </p:spPr>
      </p:pic>
      <p:sp>
        <p:nvSpPr>
          <p:cNvPr id="4" name="Text 1"/>
          <p:cNvSpPr txBox="1"/>
          <p:nvPr/>
        </p:nvSpPr>
        <p:spPr>
          <a:xfrm>
            <a:off x="3017520" y="2240280"/>
            <a:ext cx="8229600" cy="365760"/>
          </a:xfrm>
          <a:prstGeom prst="rect">
            <a:avLst/>
          </a:prstGeom>
          <a:noFill/>
          <a:ln/>
        </p:spPr>
        <p:txBody>
          <a:bodyPr wrap="square" lIns="0" tIns="0" rIns="0" bIns="0" rtlCol="0" anchor="ctr"/>
          <a:lstStyle/>
          <a:p>
            <a:pPr marL="0" indent="0">
              <a:buNone/>
            </a:pPr>
            <a:r>
              <a:rPr lang="en-US" sz="1200" kern="0" spc="400" dirty="0">
                <a:solidFill>
                  <a:srgbClr val="CADCFC"/>
                </a:solidFill>
                <a:latin typeface="Calibri" pitchFamily="34" charset="0"/>
                <a:ea typeface="Calibri" pitchFamily="34" charset="-122"/>
                <a:cs typeface="Calibri" pitchFamily="34" charset="-120"/>
              </a:rPr>
              <a:t>MODÜL B</a:t>
            </a:r>
            <a:endParaRPr lang="en-US" sz="1200" dirty="0"/>
          </a:p>
        </p:txBody>
      </p:sp>
      <p:sp>
        <p:nvSpPr>
          <p:cNvPr id="5" name="Text 2"/>
          <p:cNvSpPr txBox="1"/>
          <p:nvPr/>
        </p:nvSpPr>
        <p:spPr>
          <a:xfrm>
            <a:off x="3017520" y="2606040"/>
            <a:ext cx="8503920" cy="822960"/>
          </a:xfrm>
          <a:prstGeom prst="rect">
            <a:avLst/>
          </a:prstGeom>
          <a:noFill/>
          <a:ln/>
        </p:spPr>
        <p:txBody>
          <a:bodyPr wrap="square" lIns="0" tIns="0" rIns="0" bIns="0" rtlCol="0" anchor="ctr"/>
          <a:lstStyle/>
          <a:p>
            <a:pPr marL="0" indent="0">
              <a:buNone/>
            </a:pPr>
            <a:r>
              <a:rPr lang="en-US" sz="3400" b="1" dirty="0">
                <a:solidFill>
                  <a:srgbClr val="FFFFFF"/>
                </a:solidFill>
                <a:latin typeface="Cambria" pitchFamily="34" charset="0"/>
                <a:ea typeface="Cambria" pitchFamily="34" charset="-122"/>
                <a:cs typeface="Cambria" pitchFamily="34" charset="-120"/>
              </a:rPr>
              <a:t>Akademik Personel Disiplin Süreci</a:t>
            </a:r>
            <a:endParaRPr lang="en-US" sz="3400" dirty="0"/>
          </a:p>
        </p:txBody>
      </p:sp>
      <p:sp>
        <p:nvSpPr>
          <p:cNvPr id="6" name="Text 3"/>
          <p:cNvSpPr txBox="1"/>
          <p:nvPr/>
        </p:nvSpPr>
        <p:spPr>
          <a:xfrm>
            <a:off x="3017520" y="3474720"/>
            <a:ext cx="8503920" cy="822960"/>
          </a:xfrm>
          <a:prstGeom prst="rect">
            <a:avLst/>
          </a:prstGeom>
          <a:noFill/>
          <a:ln/>
        </p:spPr>
        <p:txBody>
          <a:bodyPr wrap="square" lIns="0" tIns="0" rIns="0" bIns="0" rtlCol="0" anchor="t"/>
          <a:lstStyle/>
          <a:p>
            <a:pPr marL="0" indent="0">
              <a:buNone/>
            </a:pPr>
            <a:r>
              <a:rPr lang="en-US" sz="1400" dirty="0">
                <a:solidFill>
                  <a:srgbClr val="8A97C4"/>
                </a:solidFill>
                <a:latin typeface="Calibri" pitchFamily="34" charset="0"/>
                <a:ea typeface="Calibri" pitchFamily="34" charset="-122"/>
                <a:cs typeface="Calibri" pitchFamily="34" charset="-120"/>
              </a:rPr>
              <a:t>2547 sayılı Yükseköğretim Kanunu, madde 53/a, 53/b ve 53/A ilâ 53/G</a:t>
            </a:r>
            <a:endParaRPr lang="en-US" sz="14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23">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457200" y="411480"/>
            <a:ext cx="566928" cy="566928"/>
          </a:xfrm>
          <a:prstGeom prst="ellipse">
            <a:avLst/>
          </a:prstGeom>
          <a:solidFill>
            <a:srgbClr val="1E2761"/>
          </a:solidFill>
          <a:ln w="12700">
            <a:solidFill>
              <a:srgbClr val="1E2761"/>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603504" y="557784"/>
            <a:ext cx="274320" cy="274320"/>
          </a:xfrm>
          <a:prstGeom prst="rect">
            <a:avLst/>
          </a:prstGeom>
        </p:spPr>
      </p:pic>
      <p:sp>
        <p:nvSpPr>
          <p:cNvPr id="4" name="Text 1"/>
          <p:cNvSpPr txBox="1"/>
          <p:nvPr/>
        </p:nvSpPr>
        <p:spPr>
          <a:xfrm>
            <a:off x="1188720" y="347472"/>
            <a:ext cx="7315200" cy="274320"/>
          </a:xfrm>
          <a:prstGeom prst="rect">
            <a:avLst/>
          </a:prstGeom>
          <a:noFill/>
          <a:ln/>
        </p:spPr>
        <p:txBody>
          <a:bodyPr wrap="square" lIns="0" tIns="0" rIns="0" bIns="0" rtlCol="0" anchor="ctr"/>
          <a:lstStyle/>
          <a:p>
            <a:pPr marL="0" indent="0">
              <a:buNone/>
            </a:pPr>
            <a:r>
              <a:rPr lang="en-US" sz="1000" kern="0" spc="300" dirty="0">
                <a:solidFill>
                  <a:srgbClr val="5B6B8C"/>
                </a:solidFill>
                <a:latin typeface="Calibri" pitchFamily="34" charset="0"/>
                <a:ea typeface="Calibri" pitchFamily="34" charset="-122"/>
                <a:cs typeface="Calibri" pitchFamily="34" charset="-120"/>
              </a:rPr>
              <a:t>MODÜL B · 01</a:t>
            </a:r>
            <a:endParaRPr lang="en-US" sz="1000" dirty="0"/>
          </a:p>
        </p:txBody>
      </p:sp>
      <p:sp>
        <p:nvSpPr>
          <p:cNvPr id="5" name="Text 2"/>
          <p:cNvSpPr txBox="1"/>
          <p:nvPr/>
        </p:nvSpPr>
        <p:spPr>
          <a:xfrm>
            <a:off x="1188720" y="585216"/>
            <a:ext cx="9144000" cy="502920"/>
          </a:xfrm>
          <a:prstGeom prst="rect">
            <a:avLst/>
          </a:prstGeom>
          <a:noFill/>
          <a:ln/>
        </p:spPr>
        <p:txBody>
          <a:bodyPr wrap="square" lIns="0" tIns="0" rIns="0" bIns="0" rtlCol="0" anchor="t"/>
          <a:lstStyle/>
          <a:p>
            <a:pPr marL="0" indent="0">
              <a:buNone/>
            </a:pPr>
            <a:r>
              <a:rPr lang="en-US" sz="2400" b="1" dirty="0">
                <a:solidFill>
                  <a:srgbClr val="1E2761"/>
                </a:solidFill>
                <a:latin typeface="Cambria" pitchFamily="34" charset="0"/>
                <a:ea typeface="Cambria" pitchFamily="34" charset="-122"/>
                <a:cs typeface="Cambria" pitchFamily="34" charset="-120"/>
              </a:rPr>
              <a:t>Hukuki Çerçeve ve Kapsam</a:t>
            </a:r>
            <a:endParaRPr lang="en-US" sz="2400" dirty="0"/>
          </a:p>
        </p:txBody>
      </p:sp>
      <p:sp>
        <p:nvSpPr>
          <p:cNvPr id="6" name="Text 3"/>
          <p:cNvSpPr txBox="1"/>
          <p:nvPr/>
        </p:nvSpPr>
        <p:spPr>
          <a:xfrm>
            <a:off x="457200" y="1280160"/>
            <a:ext cx="11277295" cy="4983480"/>
          </a:xfrm>
          <a:prstGeom prst="rect">
            <a:avLst/>
          </a:prstGeom>
          <a:noFill/>
          <a:ln/>
        </p:spPr>
        <p:txBody>
          <a:bodyPr wrap="square" lIns="0" tIns="0" rIns="0" bIns="0" rtlCol="0" anchor="t"/>
          <a:lstStyle/>
          <a:p>
            <a:pPr marL="0" indent="0">
              <a:lnSpc>
                <a:spcPct val="108000"/>
              </a:lnSpc>
              <a:spcAft>
                <a:spcPts val="700"/>
              </a:spcAft>
              <a:buNone/>
            </a:pPr>
            <a:r>
              <a:rPr lang="en-US" sz="1400" dirty="0">
                <a:solidFill>
                  <a:srgbClr val="2A2E45"/>
                </a:solidFill>
                <a:latin typeface="Calibri" pitchFamily="34" charset="0"/>
                <a:ea typeface="Calibri" pitchFamily="34" charset="-122"/>
                <a:cs typeface="Calibri" pitchFamily="34" charset="-120"/>
              </a:rPr>
              <a:t>Öğretim elemanlarının — profesör, doçent, doktor öğretim üyesi, öğretim görevlisi ve araştırma görevlilerinin — disiplin işleri, 2547 sayılı Kanun'un 53. maddesinde ve 2016 yılında bu maddeye eklenen 53/A ilâ 53/G maddelerinde düzenlenmiştir. Bu düzenleme hem devlet hem vakıf yükseköğretim kurumlarının öğretim elemanlarını kapsar; vakıf kurumlarında yalnızca parasal cezaların uygulanma biçimi farklıdır.</a:t>
            </a:r>
            <a:endParaRPr lang="en-US" sz="1400" dirty="0"/>
          </a:p>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Madde 53'ün yapısı. </a:t>
            </a:r>
            <a:r>
              <a:rPr lang="en-US" sz="1400" dirty="0">
                <a:solidFill>
                  <a:srgbClr val="2A2E45"/>
                </a:solidFill>
                <a:latin typeface="Calibri" pitchFamily="34" charset="0"/>
                <a:ea typeface="Calibri" pitchFamily="34" charset="-122"/>
                <a:cs typeface="Calibri" pitchFamily="34" charset="-120"/>
              </a:rPr>
              <a:t>(a) fıkrası disiplin amirlerini sayar; (b) fıkrası altı ceza kademesini ve her kademeyi gerektiren fiilleri tek tek listeler; (c) fıkrası ise disiplin değil ceza soruşturması usulünü düzenler ve Modül D'nin konusudur. 53/A soruşturma esasları ile ifade ve savunma hakkını, 53/B görevden uzaklaştırmayı, 53/C zamanaşımını, 53/Ç ceza verme yetkisini, 53/D temel ilkeleri, 53/E disiplin kurullarını, 53/F itirazı ve 53/G özlük dosyasında saklamayı düzenler.</a:t>
            </a:r>
            <a:endParaRPr lang="en-US" sz="1400" dirty="0"/>
          </a:p>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Son değişiklik. </a:t>
            </a:r>
            <a:r>
              <a:rPr lang="en-US" sz="1400" dirty="0">
                <a:solidFill>
                  <a:srgbClr val="2A2E45"/>
                </a:solidFill>
                <a:latin typeface="Calibri" pitchFamily="34" charset="0"/>
                <a:ea typeface="Calibri" pitchFamily="34" charset="-122"/>
                <a:cs typeface="Calibri" pitchFamily="34" charset="-120"/>
              </a:rPr>
              <a:t>30 Temmuz 2026 tarihli ve 7592 sayılı Kanun iki noktada değişiklik yapmıştır: 53/A maddesinin başlığı "Disiplin soruşturması, ifade alma ve savunma hakkı" olmuş ve ifade–savunma usulü iki aşamalı hâle getirilmiştir; öğretim mesleğinden çıkarma fiilleri arasında yer alan "başkaları tarafından üretilmiş çalışma kullanma" fiiline, bu tür çalışmaları başkaları adına yapmak veya bunlara aracılık etmek de eklenmiştir. Kurumlardaki soruşturma form ve şablonlarının bu iki değişikliğe göre güncellenmiş olması gerekir.</a:t>
            </a:r>
            <a:endParaRPr lang="en-US" sz="1400" dirty="0"/>
          </a:p>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Kime hangi rejim? </a:t>
            </a:r>
            <a:r>
              <a:rPr lang="en-US" sz="1400" dirty="0">
                <a:solidFill>
                  <a:srgbClr val="2A2E45"/>
                </a:solidFill>
                <a:latin typeface="Calibri" pitchFamily="34" charset="0"/>
                <a:ea typeface="Calibri" pitchFamily="34" charset="-122"/>
                <a:cs typeface="Calibri" pitchFamily="34" charset="-120"/>
              </a:rPr>
              <a:t>Aynı birimde üç farklı statü bir arada bulunabilir. Öğretim elemanına 53/b, memura 657 sayılı Kanun'un 125. maddesi, iş sözleşmesiyle çalışana ise İş Kanunu ve sözleşmesi uygulanır. Fiil, ast ile üst tarafından birlikte işlenmişse soruşturma usulü ve ceza verme yetkisi üste göre belirlenir. Soruşturulanın fiili işlediği tarihteki ve soruşturmanın başlatıldığı tarihteki görev veya unvanı farklıysa soruşturma üst görev veya unvan esas alınarak yürütülür (53/A-e, f).</a:t>
            </a:r>
            <a:endParaRPr lang="en-US" sz="1400" dirty="0"/>
          </a:p>
        </p:txBody>
      </p:sp>
      <p:sp>
        <p:nvSpPr>
          <p:cNvPr id="7" name="Text 4"/>
          <p:cNvSpPr txBox="1"/>
          <p:nvPr/>
        </p:nvSpPr>
        <p:spPr>
          <a:xfrm>
            <a:off x="457200" y="6446520"/>
            <a:ext cx="5486400" cy="274320"/>
          </a:xfrm>
          <a:prstGeom prst="rect">
            <a:avLst/>
          </a:prstGeom>
          <a:noFill/>
          <a:ln/>
        </p:spPr>
        <p:txBody>
          <a:bodyPr wrap="square" lIns="0" tIns="0" rIns="0" bIns="0" rtlCol="0" anchor="ctr"/>
          <a:lstStyle/>
          <a:p>
            <a:pPr marL="0" indent="0">
              <a:buNone/>
            </a:pPr>
            <a:r>
              <a:rPr lang="en-US" sz="900" dirty="0">
                <a:solidFill>
                  <a:srgbClr val="5B6B8C"/>
                </a:solidFill>
                <a:latin typeface="Calibri" pitchFamily="34" charset="0"/>
                <a:ea typeface="Calibri" pitchFamily="34" charset="-122"/>
                <a:cs typeface="Calibri" pitchFamily="34" charset="-120"/>
              </a:rPr>
              <a:t>Modül B — Akademik Personel Disiplini (m. 53, 53/A–53/G)</a:t>
            </a:r>
            <a:endParaRPr lang="en-US" sz="900" dirty="0"/>
          </a:p>
        </p:txBody>
      </p:sp>
      <p:sp>
        <p:nvSpPr>
          <p:cNvPr id="8" name="Text 5"/>
          <p:cNvSpPr txBox="1"/>
          <p:nvPr/>
        </p:nvSpPr>
        <p:spPr>
          <a:xfrm>
            <a:off x="10820095" y="6446520"/>
            <a:ext cx="914400" cy="274320"/>
          </a:xfrm>
          <a:prstGeom prst="rect">
            <a:avLst/>
          </a:prstGeom>
          <a:noFill/>
          <a:ln/>
        </p:spPr>
        <p:txBody>
          <a:bodyPr wrap="square" lIns="0" tIns="0" rIns="0" bIns="0" rtlCol="0" anchor="ctr"/>
          <a:lstStyle/>
          <a:p>
            <a:pPr marL="0" indent="0" algn="r">
              <a:buNone/>
            </a:pPr>
            <a:r>
              <a:rPr lang="en-US" sz="900" dirty="0">
                <a:solidFill>
                  <a:srgbClr val="5B6B8C"/>
                </a:solidFill>
                <a:latin typeface="Calibri" pitchFamily="34" charset="0"/>
                <a:ea typeface="Calibri" pitchFamily="34" charset="-122"/>
                <a:cs typeface="Calibri" pitchFamily="34" charset="-120"/>
              </a:rPr>
              <a:t>23</a:t>
            </a:r>
            <a:endParaRPr lang="en-US" sz="9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24">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457200" y="411480"/>
            <a:ext cx="566928" cy="566928"/>
          </a:xfrm>
          <a:prstGeom prst="ellipse">
            <a:avLst/>
          </a:prstGeom>
          <a:solidFill>
            <a:srgbClr val="1E2761"/>
          </a:solidFill>
          <a:ln w="12700">
            <a:solidFill>
              <a:srgbClr val="1E2761"/>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603504" y="557784"/>
            <a:ext cx="274320" cy="274320"/>
          </a:xfrm>
          <a:prstGeom prst="rect">
            <a:avLst/>
          </a:prstGeom>
        </p:spPr>
      </p:pic>
      <p:sp>
        <p:nvSpPr>
          <p:cNvPr id="4" name="Text 1"/>
          <p:cNvSpPr txBox="1"/>
          <p:nvPr/>
        </p:nvSpPr>
        <p:spPr>
          <a:xfrm>
            <a:off x="1188720" y="347472"/>
            <a:ext cx="7315200" cy="274320"/>
          </a:xfrm>
          <a:prstGeom prst="rect">
            <a:avLst/>
          </a:prstGeom>
          <a:noFill/>
          <a:ln/>
        </p:spPr>
        <p:txBody>
          <a:bodyPr wrap="square" lIns="0" tIns="0" rIns="0" bIns="0" rtlCol="0" anchor="ctr"/>
          <a:lstStyle/>
          <a:p>
            <a:pPr marL="0" indent="0">
              <a:buNone/>
            </a:pPr>
            <a:r>
              <a:rPr lang="en-US" sz="1000" kern="0" spc="300" dirty="0">
                <a:solidFill>
                  <a:srgbClr val="5B6B8C"/>
                </a:solidFill>
                <a:latin typeface="Calibri" pitchFamily="34" charset="0"/>
                <a:ea typeface="Calibri" pitchFamily="34" charset="-122"/>
                <a:cs typeface="Calibri" pitchFamily="34" charset="-120"/>
              </a:rPr>
              <a:t>MODÜL B · 02</a:t>
            </a:r>
            <a:endParaRPr lang="en-US" sz="1000" dirty="0"/>
          </a:p>
        </p:txBody>
      </p:sp>
      <p:sp>
        <p:nvSpPr>
          <p:cNvPr id="5" name="Text 2"/>
          <p:cNvSpPr txBox="1"/>
          <p:nvPr/>
        </p:nvSpPr>
        <p:spPr>
          <a:xfrm>
            <a:off x="1188720" y="585216"/>
            <a:ext cx="9144000" cy="502920"/>
          </a:xfrm>
          <a:prstGeom prst="rect">
            <a:avLst/>
          </a:prstGeom>
          <a:noFill/>
          <a:ln/>
        </p:spPr>
        <p:txBody>
          <a:bodyPr wrap="square" lIns="0" tIns="0" rIns="0" bIns="0" rtlCol="0" anchor="t"/>
          <a:lstStyle/>
          <a:p>
            <a:pPr marL="0" indent="0">
              <a:buNone/>
            </a:pPr>
            <a:r>
              <a:rPr lang="en-US" sz="2400" b="1" dirty="0">
                <a:solidFill>
                  <a:srgbClr val="1E2761"/>
                </a:solidFill>
                <a:latin typeface="Cambria" pitchFamily="34" charset="0"/>
                <a:ea typeface="Cambria" pitchFamily="34" charset="-122"/>
                <a:cs typeface="Cambria" pitchFamily="34" charset="-120"/>
              </a:rPr>
              <a:t>Disiplin Amirleri ve Yetki Sırası</a:t>
            </a:r>
            <a:endParaRPr lang="en-US" sz="2400" dirty="0"/>
          </a:p>
        </p:txBody>
      </p:sp>
      <p:sp>
        <p:nvSpPr>
          <p:cNvPr id="6" name="Shape 3"/>
          <p:cNvSpPr/>
          <p:nvPr/>
        </p:nvSpPr>
        <p:spPr>
          <a:xfrm>
            <a:off x="457200" y="5550408"/>
            <a:ext cx="11277295" cy="713232"/>
          </a:xfrm>
          <a:prstGeom prst="rect">
            <a:avLst/>
          </a:prstGeom>
          <a:solidFill>
            <a:srgbClr val="F3F0E6"/>
          </a:solidFill>
          <a:ln w="12700">
            <a:solidFill>
              <a:srgbClr val="F3F0E6"/>
            </a:solidFill>
            <a:prstDash val="solid"/>
          </a:ln>
        </p:spPr>
        <p:txBody>
          <a:bodyPr/>
          <a:lstStyle/>
          <a:p>
            <a:endParaRPr lang="tr-TR"/>
          </a:p>
        </p:txBody>
      </p:sp>
      <p:sp>
        <p:nvSpPr>
          <p:cNvPr id="7" name="Text 4"/>
          <p:cNvSpPr txBox="1"/>
          <p:nvPr/>
        </p:nvSpPr>
        <p:spPr>
          <a:xfrm>
            <a:off x="640080" y="5596128"/>
            <a:ext cx="10911535" cy="621792"/>
          </a:xfrm>
          <a:prstGeom prst="rect">
            <a:avLst/>
          </a:prstGeom>
          <a:noFill/>
          <a:ln/>
        </p:spPr>
        <p:txBody>
          <a:bodyPr wrap="square" lIns="0" tIns="0" rIns="0" bIns="0" rtlCol="0" anchor="ctr"/>
          <a:lstStyle/>
          <a:p>
            <a:pPr marL="0" indent="0">
              <a:buNone/>
            </a:pPr>
            <a:r>
              <a:rPr lang="en-US" sz="1100" i="1" dirty="0">
                <a:solidFill>
                  <a:srgbClr val="4A3F1A"/>
                </a:solidFill>
                <a:latin typeface="Calibri" pitchFamily="34" charset="0"/>
                <a:ea typeface="Calibri" pitchFamily="34" charset="-122"/>
                <a:cs typeface="Calibri" pitchFamily="34" charset="-120"/>
              </a:rPr>
              <a:t>Disiplin cezası verme yetkisi devredilemez.</a:t>
            </a:r>
            <a:endParaRPr lang="en-US" sz="1100" dirty="0"/>
          </a:p>
          <a:p>
            <a:pPr marL="0" indent="0">
              <a:buNone/>
            </a:pPr>
            <a:r>
              <a:rPr lang="en-US" sz="900" b="1" dirty="0">
                <a:solidFill>
                  <a:srgbClr val="8C7A3D"/>
                </a:solidFill>
                <a:latin typeface="Calibri" pitchFamily="34" charset="0"/>
                <a:ea typeface="Calibri" pitchFamily="34" charset="-122"/>
                <a:cs typeface="Calibri" pitchFamily="34" charset="-120"/>
              </a:rPr>
              <a:t>2547 sayılı Kanun, madde 53/Ç</a:t>
            </a:r>
            <a:endParaRPr lang="en-US" sz="1100" dirty="0"/>
          </a:p>
        </p:txBody>
      </p:sp>
      <p:sp>
        <p:nvSpPr>
          <p:cNvPr id="8" name="Text 5"/>
          <p:cNvSpPr txBox="1"/>
          <p:nvPr/>
        </p:nvSpPr>
        <p:spPr>
          <a:xfrm>
            <a:off x="457200" y="1280160"/>
            <a:ext cx="11277295" cy="4133088"/>
          </a:xfrm>
          <a:prstGeom prst="rect">
            <a:avLst/>
          </a:prstGeom>
          <a:noFill/>
          <a:ln/>
        </p:spPr>
        <p:txBody>
          <a:bodyPr wrap="square" lIns="0" tIns="0" rIns="0" bIns="0" rtlCol="0" anchor="t"/>
          <a:lstStyle/>
          <a:p>
            <a:pPr marL="0" indent="0">
              <a:lnSpc>
                <a:spcPct val="108000"/>
              </a:lnSpc>
              <a:spcAft>
                <a:spcPts val="700"/>
              </a:spcAft>
              <a:buNone/>
            </a:pPr>
            <a:r>
              <a:rPr lang="en-US" sz="1400" dirty="0">
                <a:solidFill>
                  <a:srgbClr val="2A2E45"/>
                </a:solidFill>
                <a:latin typeface="Calibri" pitchFamily="34" charset="0"/>
                <a:ea typeface="Calibri" pitchFamily="34" charset="-122"/>
                <a:cs typeface="Calibri" pitchFamily="34" charset="-120"/>
              </a:rPr>
              <a:t>Madde 53/a disiplin amirliğini kurumsal hiyerarşiyi izleyen bir zincir olarak düzenler: Yükseköğretim Kurulu Başkanı üst kuruluşların, rektörlerin ve bağımsız vakıf meslek yüksekokulu müdürlerinin; rektör üniversitenin; bağımsız vakıf meslek yüksekokulu müdürü kendi okulunun; dekan fakültenin; enstitü ve yüksekokul müdürleri enstitü ve yüksekokulların; kadrosu bulunan uygulama araştırma merkezi ile bağımsız enstitü müdürleri o merkez ve enstitünün; bu birimlerin genel sekreter veya sekreterleri de bağlı birim personelinin disiplin amirleridir.</a:t>
            </a:r>
            <a:endParaRPr lang="en-US" sz="1400" dirty="0"/>
          </a:p>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Üst amir – alt amir ilişkisi. </a:t>
            </a:r>
            <a:r>
              <a:rPr lang="en-US" sz="1400" dirty="0">
                <a:solidFill>
                  <a:srgbClr val="2A2E45"/>
                </a:solidFill>
                <a:latin typeface="Calibri" pitchFamily="34" charset="0"/>
                <a:ea typeface="Calibri" pitchFamily="34" charset="-122"/>
                <a:cs typeface="Calibri" pitchFamily="34" charset="-120"/>
              </a:rPr>
              <a:t>Üst disiplin amirinin yetkisi alt kademedeki tüm personeli kapsadığı için bir öğretim elemanı hakkında soruşturma açabilecek birden fazla amir bulunur. Ancak aynı olay için birden çok soruşturma yürütülemez: üst disiplin amirinin soruşturma açtığı veya açtırdığı olayda alt disiplin amiri ayrıca soruşturma yapamaz veya yaptıramaz; alt amir daha önce soruşturma açmışsa bu soruşturma üst amirinkiyle birleştirilir (53/A-a).</a:t>
            </a:r>
            <a:endParaRPr lang="en-US" sz="1400" dirty="0"/>
          </a:p>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Kimler soruşturma talep eder, kimler açar? </a:t>
            </a:r>
            <a:r>
              <a:rPr lang="en-US" sz="1400" dirty="0">
                <a:solidFill>
                  <a:srgbClr val="2A2E45"/>
                </a:solidFill>
                <a:latin typeface="Calibri" pitchFamily="34" charset="0"/>
                <a:ea typeface="Calibri" pitchFamily="34" charset="-122"/>
                <a:cs typeface="Calibri" pitchFamily="34" charset="-120"/>
              </a:rPr>
              <a:t>Bölüm başkanları, anabilim/anasanat dalı başkanları ve merkez müdürleri disiplin amiri değildir; görev alanlarındaki disiplin ihlallerini en yakın disiplin amirine yazılı olarak bildirirler ve soruşturma bu amir tarafından açılır. Disiplin amirinin yardımcıları ancak amirin görevi başında bulunmadığı ve kendilerine vekâlet verildiği dönemde soruşturma açabilir.</a:t>
            </a:r>
            <a:endParaRPr lang="en-US" sz="1400" dirty="0"/>
          </a:p>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Yetki devredilemez. </a:t>
            </a:r>
            <a:r>
              <a:rPr lang="en-US" sz="1400" dirty="0">
                <a:solidFill>
                  <a:srgbClr val="2A2E45"/>
                </a:solidFill>
                <a:latin typeface="Calibri" pitchFamily="34" charset="0"/>
                <a:ea typeface="Calibri" pitchFamily="34" charset="-122"/>
                <a:cs typeface="Calibri" pitchFamily="34" charset="-120"/>
              </a:rPr>
              <a:t>Disiplin cezası verme yetkisi devredilemez (53/Ç). Yetki kişiye değil göreve bağlıdır; bu nedenle yetkisiz bir makam tarafından verilen ceza, fiil ne kadar açık olsa da yetki yönünden hukuka aykırıdır ve iptal edilir. Rektör yardımcısı veya dekan yardımcısı, vekâlet dışında, ceza veremez.</a:t>
            </a:r>
            <a:endParaRPr lang="en-US" sz="1400" dirty="0"/>
          </a:p>
        </p:txBody>
      </p:sp>
      <p:sp>
        <p:nvSpPr>
          <p:cNvPr id="9" name="Text 6"/>
          <p:cNvSpPr txBox="1"/>
          <p:nvPr/>
        </p:nvSpPr>
        <p:spPr>
          <a:xfrm>
            <a:off x="457200" y="6446520"/>
            <a:ext cx="5486400" cy="274320"/>
          </a:xfrm>
          <a:prstGeom prst="rect">
            <a:avLst/>
          </a:prstGeom>
          <a:noFill/>
          <a:ln/>
        </p:spPr>
        <p:txBody>
          <a:bodyPr wrap="square" lIns="0" tIns="0" rIns="0" bIns="0" rtlCol="0" anchor="ctr"/>
          <a:lstStyle/>
          <a:p>
            <a:pPr marL="0" indent="0">
              <a:buNone/>
            </a:pPr>
            <a:r>
              <a:rPr lang="en-US" sz="900" dirty="0">
                <a:solidFill>
                  <a:srgbClr val="5B6B8C"/>
                </a:solidFill>
                <a:latin typeface="Calibri" pitchFamily="34" charset="0"/>
                <a:ea typeface="Calibri" pitchFamily="34" charset="-122"/>
                <a:cs typeface="Calibri" pitchFamily="34" charset="-120"/>
              </a:rPr>
              <a:t>Modül B — Akademik Personel Disiplini (m. 53, 53/A–53/G)</a:t>
            </a:r>
            <a:endParaRPr lang="en-US" sz="900" dirty="0"/>
          </a:p>
        </p:txBody>
      </p:sp>
      <p:sp>
        <p:nvSpPr>
          <p:cNvPr id="10" name="Text 7"/>
          <p:cNvSpPr txBox="1"/>
          <p:nvPr/>
        </p:nvSpPr>
        <p:spPr>
          <a:xfrm>
            <a:off x="10820095" y="6446520"/>
            <a:ext cx="914400" cy="274320"/>
          </a:xfrm>
          <a:prstGeom prst="rect">
            <a:avLst/>
          </a:prstGeom>
          <a:noFill/>
          <a:ln/>
        </p:spPr>
        <p:txBody>
          <a:bodyPr wrap="square" lIns="0" tIns="0" rIns="0" bIns="0" rtlCol="0" anchor="ctr"/>
          <a:lstStyle/>
          <a:p>
            <a:pPr marL="0" indent="0" algn="r">
              <a:buNone/>
            </a:pPr>
            <a:r>
              <a:rPr lang="en-US" sz="900" dirty="0">
                <a:solidFill>
                  <a:srgbClr val="5B6B8C"/>
                </a:solidFill>
                <a:latin typeface="Calibri" pitchFamily="34" charset="0"/>
                <a:ea typeface="Calibri" pitchFamily="34" charset="-122"/>
                <a:cs typeface="Calibri" pitchFamily="34" charset="-120"/>
              </a:rPr>
              <a:t>24</a:t>
            </a:r>
            <a:endParaRPr lang="en-US" sz="9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25">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457200" y="411480"/>
            <a:ext cx="566928" cy="566928"/>
          </a:xfrm>
          <a:prstGeom prst="ellipse">
            <a:avLst/>
          </a:prstGeom>
          <a:solidFill>
            <a:srgbClr val="1E2761"/>
          </a:solidFill>
          <a:ln w="12700">
            <a:solidFill>
              <a:srgbClr val="1E2761"/>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603504" y="557784"/>
            <a:ext cx="274320" cy="274320"/>
          </a:xfrm>
          <a:prstGeom prst="rect">
            <a:avLst/>
          </a:prstGeom>
        </p:spPr>
      </p:pic>
      <p:sp>
        <p:nvSpPr>
          <p:cNvPr id="4" name="Text 1"/>
          <p:cNvSpPr txBox="1"/>
          <p:nvPr/>
        </p:nvSpPr>
        <p:spPr>
          <a:xfrm>
            <a:off x="1188720" y="347472"/>
            <a:ext cx="7315200" cy="274320"/>
          </a:xfrm>
          <a:prstGeom prst="rect">
            <a:avLst/>
          </a:prstGeom>
          <a:noFill/>
          <a:ln/>
        </p:spPr>
        <p:txBody>
          <a:bodyPr wrap="square" lIns="0" tIns="0" rIns="0" bIns="0" rtlCol="0" anchor="ctr"/>
          <a:lstStyle/>
          <a:p>
            <a:pPr marL="0" indent="0">
              <a:buNone/>
            </a:pPr>
            <a:r>
              <a:rPr lang="en-US" sz="1000" kern="0" spc="300" dirty="0">
                <a:solidFill>
                  <a:srgbClr val="5B6B8C"/>
                </a:solidFill>
                <a:latin typeface="Calibri" pitchFamily="34" charset="0"/>
                <a:ea typeface="Calibri" pitchFamily="34" charset="-122"/>
                <a:cs typeface="Calibri" pitchFamily="34" charset="-120"/>
              </a:rPr>
              <a:t>MODÜL B · 03</a:t>
            </a:r>
            <a:endParaRPr lang="en-US" sz="1000" dirty="0"/>
          </a:p>
        </p:txBody>
      </p:sp>
      <p:sp>
        <p:nvSpPr>
          <p:cNvPr id="5" name="Text 2"/>
          <p:cNvSpPr txBox="1"/>
          <p:nvPr/>
        </p:nvSpPr>
        <p:spPr>
          <a:xfrm>
            <a:off x="1188720" y="585216"/>
            <a:ext cx="9144000" cy="502920"/>
          </a:xfrm>
          <a:prstGeom prst="rect">
            <a:avLst/>
          </a:prstGeom>
          <a:noFill/>
          <a:ln/>
        </p:spPr>
        <p:txBody>
          <a:bodyPr wrap="square" lIns="0" tIns="0" rIns="0" bIns="0" rtlCol="0" anchor="t"/>
          <a:lstStyle/>
          <a:p>
            <a:pPr marL="0" indent="0">
              <a:buNone/>
            </a:pPr>
            <a:r>
              <a:rPr lang="en-US" sz="2400" b="1" dirty="0">
                <a:solidFill>
                  <a:srgbClr val="1E2761"/>
                </a:solidFill>
                <a:latin typeface="Cambria" pitchFamily="34" charset="0"/>
                <a:ea typeface="Cambria" pitchFamily="34" charset="-122"/>
                <a:cs typeface="Cambria" pitchFamily="34" charset="-120"/>
              </a:rPr>
              <a:t>Ceza Kademeleri: Genel Bakış</a:t>
            </a:r>
            <a:endParaRPr lang="en-US" sz="2400" dirty="0"/>
          </a:p>
        </p:txBody>
      </p:sp>
      <p:sp>
        <p:nvSpPr>
          <p:cNvPr id="6" name="Text 3"/>
          <p:cNvSpPr txBox="1"/>
          <p:nvPr/>
        </p:nvSpPr>
        <p:spPr>
          <a:xfrm>
            <a:off x="457200" y="1280160"/>
            <a:ext cx="11277295" cy="530352"/>
          </a:xfrm>
          <a:prstGeom prst="rect">
            <a:avLst/>
          </a:prstGeom>
          <a:noFill/>
          <a:ln/>
        </p:spPr>
        <p:txBody>
          <a:bodyPr wrap="square" lIns="0" tIns="0" rIns="0" bIns="0" rtlCol="0" anchor="t"/>
          <a:lstStyle/>
          <a:p>
            <a:pPr marL="0" indent="0">
              <a:buNone/>
            </a:pPr>
            <a:r>
              <a:rPr lang="en-US" sz="1300" dirty="0">
                <a:solidFill>
                  <a:srgbClr val="2A2E45"/>
                </a:solidFill>
                <a:latin typeface="Calibri" pitchFamily="34" charset="0"/>
                <a:ea typeface="Calibri" pitchFamily="34" charset="-122"/>
                <a:cs typeface="Calibri" pitchFamily="34" charset="-120"/>
              </a:rPr>
              <a:t>Madde 53/b öğretim elemanları için altı kademeli bir ceza sistemi öngörür. Öğrenci disiplininden farklı olarak burada "uyarma" cezası vardır ve en üstte iki ayrı çıkarma cezası bulunur: yalnızca akademik kadrolara dönüşü kapatan öğretim mesleğinden çıkarma ile tüm kamu görevlerine dönüşü kapatan kamu görevinden çıkarma.</a:t>
            </a:r>
            <a:endParaRPr lang="en-US" sz="1300" dirty="0"/>
          </a:p>
        </p:txBody>
      </p:sp>
      <p:sp>
        <p:nvSpPr>
          <p:cNvPr id="7" name="Shape 4"/>
          <p:cNvSpPr/>
          <p:nvPr/>
        </p:nvSpPr>
        <p:spPr>
          <a:xfrm>
            <a:off x="457200" y="3090672"/>
            <a:ext cx="1765249" cy="822960"/>
          </a:xfrm>
          <a:prstGeom prst="rect">
            <a:avLst/>
          </a:prstGeom>
          <a:solidFill>
            <a:srgbClr val="CADCFC"/>
          </a:solidFill>
          <a:ln w="12700">
            <a:solidFill>
              <a:srgbClr val="CADCFC"/>
            </a:solidFill>
            <a:prstDash val="solid"/>
          </a:ln>
        </p:spPr>
        <p:txBody>
          <a:bodyPr/>
          <a:lstStyle/>
          <a:p>
            <a:endParaRPr lang="tr-TR"/>
          </a:p>
        </p:txBody>
      </p:sp>
      <p:sp>
        <p:nvSpPr>
          <p:cNvPr id="8" name="Text 5"/>
          <p:cNvSpPr txBox="1"/>
          <p:nvPr/>
        </p:nvSpPr>
        <p:spPr>
          <a:xfrm>
            <a:off x="457200" y="3090672"/>
            <a:ext cx="1765249" cy="822960"/>
          </a:xfrm>
          <a:prstGeom prst="rect">
            <a:avLst/>
          </a:prstGeom>
          <a:noFill/>
          <a:ln/>
        </p:spPr>
        <p:txBody>
          <a:bodyPr wrap="square" rtlCol="0" anchor="ctr"/>
          <a:lstStyle/>
          <a:p>
            <a:pPr marL="0" indent="0" algn="ctr">
              <a:buNone/>
            </a:pPr>
            <a:r>
              <a:rPr lang="en-US" sz="1150" b="1" dirty="0">
                <a:solidFill>
                  <a:srgbClr val="1E2761"/>
                </a:solidFill>
                <a:latin typeface="Calibri" pitchFamily="34" charset="0"/>
                <a:ea typeface="Calibri" pitchFamily="34" charset="-122"/>
                <a:cs typeface="Calibri" pitchFamily="34" charset="-120"/>
              </a:rPr>
              <a:t>Uyarma</a:t>
            </a:r>
            <a:endParaRPr lang="en-US" sz="1150" dirty="0"/>
          </a:p>
        </p:txBody>
      </p:sp>
      <p:sp>
        <p:nvSpPr>
          <p:cNvPr id="9" name="Text 6"/>
          <p:cNvSpPr txBox="1"/>
          <p:nvPr/>
        </p:nvSpPr>
        <p:spPr>
          <a:xfrm>
            <a:off x="457200" y="4005072"/>
            <a:ext cx="1765249" cy="1051560"/>
          </a:xfrm>
          <a:prstGeom prst="rect">
            <a:avLst/>
          </a:prstGeom>
          <a:noFill/>
          <a:ln/>
        </p:spPr>
        <p:txBody>
          <a:bodyPr wrap="square" lIns="0" tIns="0" rIns="0" bIns="0" rtlCol="0" anchor="t"/>
          <a:lstStyle/>
          <a:p>
            <a:pPr marL="0" indent="0" algn="ctr">
              <a:buNone/>
            </a:pPr>
            <a:r>
              <a:rPr lang="en-US" sz="1000" dirty="0">
                <a:solidFill>
                  <a:srgbClr val="5B6B8C"/>
                </a:solidFill>
                <a:latin typeface="Calibri" pitchFamily="34" charset="0"/>
                <a:ea typeface="Calibri" pitchFamily="34" charset="-122"/>
                <a:cs typeface="Calibri" pitchFamily="34" charset="-120"/>
              </a:rPr>
              <a:t>Daha dikkatli olması gerektiğinin yazıyla bildirilmesi. Sıralı disiplin amiri verir.</a:t>
            </a:r>
            <a:endParaRPr lang="en-US" sz="1000" dirty="0"/>
          </a:p>
        </p:txBody>
      </p:sp>
      <p:sp>
        <p:nvSpPr>
          <p:cNvPr id="10" name="Shape 7"/>
          <p:cNvSpPr/>
          <p:nvPr/>
        </p:nvSpPr>
        <p:spPr>
          <a:xfrm>
            <a:off x="2359609" y="2907792"/>
            <a:ext cx="1765249" cy="1005840"/>
          </a:xfrm>
          <a:prstGeom prst="rect">
            <a:avLst/>
          </a:prstGeom>
          <a:solidFill>
            <a:srgbClr val="B1C3E8"/>
          </a:solidFill>
          <a:ln w="12700">
            <a:solidFill>
              <a:srgbClr val="B1C3E8"/>
            </a:solidFill>
            <a:prstDash val="solid"/>
          </a:ln>
        </p:spPr>
        <p:txBody>
          <a:bodyPr/>
          <a:lstStyle/>
          <a:p>
            <a:endParaRPr lang="tr-TR"/>
          </a:p>
        </p:txBody>
      </p:sp>
      <p:sp>
        <p:nvSpPr>
          <p:cNvPr id="11" name="Text 8"/>
          <p:cNvSpPr txBox="1"/>
          <p:nvPr/>
        </p:nvSpPr>
        <p:spPr>
          <a:xfrm>
            <a:off x="2359609" y="2907792"/>
            <a:ext cx="1765249" cy="1005840"/>
          </a:xfrm>
          <a:prstGeom prst="rect">
            <a:avLst/>
          </a:prstGeom>
          <a:noFill/>
          <a:ln/>
        </p:spPr>
        <p:txBody>
          <a:bodyPr wrap="square" rtlCol="0" anchor="ctr"/>
          <a:lstStyle/>
          <a:p>
            <a:pPr marL="0" indent="0" algn="ctr">
              <a:buNone/>
            </a:pPr>
            <a:r>
              <a:rPr lang="en-US" sz="1150" b="1" dirty="0">
                <a:solidFill>
                  <a:srgbClr val="1E2761"/>
                </a:solidFill>
                <a:latin typeface="Calibri" pitchFamily="34" charset="0"/>
                <a:ea typeface="Calibri" pitchFamily="34" charset="-122"/>
                <a:cs typeface="Calibri" pitchFamily="34" charset="-120"/>
              </a:rPr>
              <a:t>Kınama</a:t>
            </a:r>
            <a:endParaRPr lang="en-US" sz="1150" dirty="0"/>
          </a:p>
        </p:txBody>
      </p:sp>
      <p:sp>
        <p:nvSpPr>
          <p:cNvPr id="12" name="Text 9"/>
          <p:cNvSpPr txBox="1"/>
          <p:nvPr/>
        </p:nvSpPr>
        <p:spPr>
          <a:xfrm>
            <a:off x="2359609" y="4005072"/>
            <a:ext cx="1765249" cy="1051560"/>
          </a:xfrm>
          <a:prstGeom prst="rect">
            <a:avLst/>
          </a:prstGeom>
          <a:noFill/>
          <a:ln/>
        </p:spPr>
        <p:txBody>
          <a:bodyPr wrap="square" lIns="0" tIns="0" rIns="0" bIns="0" rtlCol="0" anchor="t"/>
          <a:lstStyle/>
          <a:p>
            <a:pPr marL="0" indent="0" algn="ctr">
              <a:buNone/>
            </a:pPr>
            <a:r>
              <a:rPr lang="en-US" sz="1000" dirty="0">
                <a:solidFill>
                  <a:srgbClr val="5B6B8C"/>
                </a:solidFill>
                <a:latin typeface="Calibri" pitchFamily="34" charset="0"/>
                <a:ea typeface="Calibri" pitchFamily="34" charset="-122"/>
                <a:cs typeface="Calibri" pitchFamily="34" charset="-120"/>
              </a:rPr>
              <a:t>Kusurlu olduğunun yazıyla bildirilmesi. Sıralı disiplin amiri verir.</a:t>
            </a:r>
            <a:endParaRPr lang="en-US" sz="1000" dirty="0"/>
          </a:p>
        </p:txBody>
      </p:sp>
      <p:sp>
        <p:nvSpPr>
          <p:cNvPr id="13" name="Shape 10"/>
          <p:cNvSpPr/>
          <p:nvPr/>
        </p:nvSpPr>
        <p:spPr>
          <a:xfrm>
            <a:off x="4262018" y="2724912"/>
            <a:ext cx="1765249" cy="1188720"/>
          </a:xfrm>
          <a:prstGeom prst="rect">
            <a:avLst/>
          </a:prstGeom>
          <a:solidFill>
            <a:srgbClr val="C9A7B0"/>
          </a:solidFill>
          <a:ln w="12700">
            <a:solidFill>
              <a:srgbClr val="C9A7B0"/>
            </a:solidFill>
            <a:prstDash val="solid"/>
          </a:ln>
        </p:spPr>
        <p:txBody>
          <a:bodyPr/>
          <a:lstStyle/>
          <a:p>
            <a:endParaRPr lang="tr-TR"/>
          </a:p>
        </p:txBody>
      </p:sp>
      <p:sp>
        <p:nvSpPr>
          <p:cNvPr id="14" name="Text 11"/>
          <p:cNvSpPr txBox="1"/>
          <p:nvPr/>
        </p:nvSpPr>
        <p:spPr>
          <a:xfrm>
            <a:off x="4262018" y="2724912"/>
            <a:ext cx="1765249" cy="1188720"/>
          </a:xfrm>
          <a:prstGeom prst="rect">
            <a:avLst/>
          </a:prstGeom>
          <a:noFill/>
          <a:ln/>
        </p:spPr>
        <p:txBody>
          <a:bodyPr wrap="square" rtlCol="0" anchor="ctr"/>
          <a:lstStyle/>
          <a:p>
            <a:pPr marL="0" indent="0" algn="ctr">
              <a:buNone/>
            </a:pPr>
            <a:r>
              <a:rPr lang="en-US" sz="1150" b="1" dirty="0">
                <a:solidFill>
                  <a:srgbClr val="1E2761"/>
                </a:solidFill>
                <a:latin typeface="Calibri" pitchFamily="34" charset="0"/>
                <a:ea typeface="Calibri" pitchFamily="34" charset="-122"/>
                <a:cs typeface="Calibri" pitchFamily="34" charset="-120"/>
              </a:rPr>
              <a:t>Aylıktan / ücretten kesme</a:t>
            </a:r>
            <a:endParaRPr lang="en-US" sz="1150" dirty="0"/>
          </a:p>
        </p:txBody>
      </p:sp>
      <p:sp>
        <p:nvSpPr>
          <p:cNvPr id="15" name="Text 12"/>
          <p:cNvSpPr txBox="1"/>
          <p:nvPr/>
        </p:nvSpPr>
        <p:spPr>
          <a:xfrm>
            <a:off x="4262018" y="4005072"/>
            <a:ext cx="1765249" cy="1051560"/>
          </a:xfrm>
          <a:prstGeom prst="rect">
            <a:avLst/>
          </a:prstGeom>
          <a:noFill/>
          <a:ln/>
        </p:spPr>
        <p:txBody>
          <a:bodyPr wrap="square" lIns="0" tIns="0" rIns="0" bIns="0" rtlCol="0" anchor="t"/>
          <a:lstStyle/>
          <a:p>
            <a:pPr marL="0" indent="0" algn="ctr">
              <a:buNone/>
            </a:pPr>
            <a:r>
              <a:rPr lang="en-US" sz="1000" dirty="0">
                <a:solidFill>
                  <a:srgbClr val="5B6B8C"/>
                </a:solidFill>
                <a:latin typeface="Calibri" pitchFamily="34" charset="0"/>
                <a:ea typeface="Calibri" pitchFamily="34" charset="-122"/>
                <a:cs typeface="Calibri" pitchFamily="34" charset="-120"/>
              </a:rPr>
              <a:t>Brüt aylıktan bir defaya mahsus 1/30 – 1/8 kesinti. Birim disiplin kurulu verir.</a:t>
            </a:r>
            <a:endParaRPr lang="en-US" sz="1000" dirty="0"/>
          </a:p>
        </p:txBody>
      </p:sp>
      <p:sp>
        <p:nvSpPr>
          <p:cNvPr id="16" name="Shape 13"/>
          <p:cNvSpPr/>
          <p:nvPr/>
        </p:nvSpPr>
        <p:spPr>
          <a:xfrm>
            <a:off x="6164428" y="2542032"/>
            <a:ext cx="1765249" cy="1371600"/>
          </a:xfrm>
          <a:prstGeom prst="rect">
            <a:avLst/>
          </a:prstGeom>
          <a:solidFill>
            <a:srgbClr val="B77E88"/>
          </a:solidFill>
          <a:ln w="12700">
            <a:solidFill>
              <a:srgbClr val="B77E88"/>
            </a:solidFill>
            <a:prstDash val="solid"/>
          </a:ln>
        </p:spPr>
        <p:txBody>
          <a:bodyPr/>
          <a:lstStyle/>
          <a:p>
            <a:endParaRPr lang="tr-TR"/>
          </a:p>
        </p:txBody>
      </p:sp>
      <p:sp>
        <p:nvSpPr>
          <p:cNvPr id="17" name="Text 14"/>
          <p:cNvSpPr txBox="1"/>
          <p:nvPr/>
        </p:nvSpPr>
        <p:spPr>
          <a:xfrm>
            <a:off x="6164428" y="2542032"/>
            <a:ext cx="1765249" cy="1371600"/>
          </a:xfrm>
          <a:prstGeom prst="rect">
            <a:avLst/>
          </a:prstGeom>
          <a:noFill/>
          <a:ln/>
        </p:spPr>
        <p:txBody>
          <a:bodyPr wrap="square" rtlCol="0" anchor="ctr"/>
          <a:lstStyle/>
          <a:p>
            <a:pPr marL="0" indent="0" algn="ctr">
              <a:buNone/>
            </a:pPr>
            <a:r>
              <a:rPr lang="en-US" sz="1150" b="1" dirty="0">
                <a:solidFill>
                  <a:srgbClr val="FFFFFF"/>
                </a:solidFill>
                <a:latin typeface="Calibri" pitchFamily="34" charset="0"/>
                <a:ea typeface="Calibri" pitchFamily="34" charset="-122"/>
                <a:cs typeface="Calibri" pitchFamily="34" charset="-120"/>
              </a:rPr>
              <a:t>Kademe ilerlemesinin durdurulması</a:t>
            </a:r>
            <a:endParaRPr lang="en-US" sz="1150" dirty="0"/>
          </a:p>
        </p:txBody>
      </p:sp>
      <p:sp>
        <p:nvSpPr>
          <p:cNvPr id="18" name="Text 15"/>
          <p:cNvSpPr txBox="1"/>
          <p:nvPr/>
        </p:nvSpPr>
        <p:spPr>
          <a:xfrm>
            <a:off x="6164428" y="4005072"/>
            <a:ext cx="1765249" cy="1051560"/>
          </a:xfrm>
          <a:prstGeom prst="rect">
            <a:avLst/>
          </a:prstGeom>
          <a:noFill/>
          <a:ln/>
        </p:spPr>
        <p:txBody>
          <a:bodyPr wrap="square" lIns="0" tIns="0" rIns="0" bIns="0" rtlCol="0" anchor="t"/>
          <a:lstStyle/>
          <a:p>
            <a:pPr marL="0" indent="0" algn="ctr">
              <a:buNone/>
            </a:pPr>
            <a:r>
              <a:rPr lang="en-US" sz="1000" dirty="0">
                <a:solidFill>
                  <a:srgbClr val="5B6B8C"/>
                </a:solidFill>
                <a:latin typeface="Calibri" pitchFamily="34" charset="0"/>
                <a:ea typeface="Calibri" pitchFamily="34" charset="-122"/>
                <a:cs typeface="Calibri" pitchFamily="34" charset="-120"/>
              </a:rPr>
              <a:t>Devlet: 1–3 yıl kademe durdurma. Vakıf: 3–6 ay süreyle brüt ücretten 1/30 – 1/8 kesinti. Birim disiplin kurulu verir.</a:t>
            </a:r>
            <a:endParaRPr lang="en-US" sz="1000" dirty="0"/>
          </a:p>
        </p:txBody>
      </p:sp>
      <p:sp>
        <p:nvSpPr>
          <p:cNvPr id="19" name="Shape 16"/>
          <p:cNvSpPr/>
          <p:nvPr/>
        </p:nvSpPr>
        <p:spPr>
          <a:xfrm>
            <a:off x="8066837" y="2359152"/>
            <a:ext cx="1765249" cy="1554480"/>
          </a:xfrm>
          <a:prstGeom prst="rect">
            <a:avLst/>
          </a:prstGeom>
          <a:solidFill>
            <a:srgbClr val="A05A66"/>
          </a:solidFill>
          <a:ln w="12700">
            <a:solidFill>
              <a:srgbClr val="A05A66"/>
            </a:solidFill>
            <a:prstDash val="solid"/>
          </a:ln>
        </p:spPr>
        <p:txBody>
          <a:bodyPr/>
          <a:lstStyle/>
          <a:p>
            <a:endParaRPr lang="tr-TR"/>
          </a:p>
        </p:txBody>
      </p:sp>
      <p:sp>
        <p:nvSpPr>
          <p:cNvPr id="20" name="Text 17"/>
          <p:cNvSpPr txBox="1"/>
          <p:nvPr/>
        </p:nvSpPr>
        <p:spPr>
          <a:xfrm>
            <a:off x="8066837" y="2359152"/>
            <a:ext cx="1765249" cy="1554480"/>
          </a:xfrm>
          <a:prstGeom prst="rect">
            <a:avLst/>
          </a:prstGeom>
          <a:noFill/>
          <a:ln/>
        </p:spPr>
        <p:txBody>
          <a:bodyPr wrap="square" rtlCol="0" anchor="ctr"/>
          <a:lstStyle/>
          <a:p>
            <a:pPr marL="0" indent="0" algn="ctr">
              <a:buNone/>
            </a:pPr>
            <a:r>
              <a:rPr lang="en-US" sz="1150" b="1" dirty="0">
                <a:solidFill>
                  <a:srgbClr val="FFFFFF"/>
                </a:solidFill>
                <a:latin typeface="Calibri" pitchFamily="34" charset="0"/>
                <a:ea typeface="Calibri" pitchFamily="34" charset="-122"/>
                <a:cs typeface="Calibri" pitchFamily="34" charset="-120"/>
              </a:rPr>
              <a:t>Öğretim mesleğinden çıkarma</a:t>
            </a:r>
            <a:endParaRPr lang="en-US" sz="1150" dirty="0"/>
          </a:p>
        </p:txBody>
      </p:sp>
      <p:sp>
        <p:nvSpPr>
          <p:cNvPr id="21" name="Text 18"/>
          <p:cNvSpPr txBox="1"/>
          <p:nvPr/>
        </p:nvSpPr>
        <p:spPr>
          <a:xfrm>
            <a:off x="8066837" y="4005072"/>
            <a:ext cx="1765249" cy="1051560"/>
          </a:xfrm>
          <a:prstGeom prst="rect">
            <a:avLst/>
          </a:prstGeom>
          <a:noFill/>
          <a:ln/>
        </p:spPr>
        <p:txBody>
          <a:bodyPr wrap="square" lIns="0" tIns="0" rIns="0" bIns="0" rtlCol="0" anchor="t"/>
          <a:lstStyle/>
          <a:p>
            <a:pPr marL="0" indent="0" algn="ctr">
              <a:buNone/>
            </a:pPr>
            <a:r>
              <a:rPr lang="en-US" sz="1000" dirty="0">
                <a:solidFill>
                  <a:srgbClr val="5B6B8C"/>
                </a:solidFill>
                <a:latin typeface="Calibri" pitchFamily="34" charset="0"/>
                <a:ea typeface="Calibri" pitchFamily="34" charset="-122"/>
                <a:cs typeface="Calibri" pitchFamily="34" charset="-120"/>
              </a:rPr>
              <a:t>Akademik bir kadroya bir daha atanmamak üzere. Yüksek Disiplin Kurulu verir.</a:t>
            </a:r>
            <a:endParaRPr lang="en-US" sz="1000" dirty="0"/>
          </a:p>
        </p:txBody>
      </p:sp>
      <p:sp>
        <p:nvSpPr>
          <p:cNvPr id="22" name="Shape 19"/>
          <p:cNvSpPr/>
          <p:nvPr/>
        </p:nvSpPr>
        <p:spPr>
          <a:xfrm>
            <a:off x="9969246" y="2176272"/>
            <a:ext cx="1765249" cy="1737360"/>
          </a:xfrm>
          <a:prstGeom prst="rect">
            <a:avLst/>
          </a:prstGeom>
          <a:solidFill>
            <a:srgbClr val="A63A3A"/>
          </a:solidFill>
          <a:ln w="12700">
            <a:solidFill>
              <a:srgbClr val="A63A3A"/>
            </a:solidFill>
            <a:prstDash val="solid"/>
          </a:ln>
        </p:spPr>
        <p:txBody>
          <a:bodyPr/>
          <a:lstStyle/>
          <a:p>
            <a:endParaRPr lang="tr-TR"/>
          </a:p>
        </p:txBody>
      </p:sp>
      <p:sp>
        <p:nvSpPr>
          <p:cNvPr id="23" name="Text 20"/>
          <p:cNvSpPr txBox="1"/>
          <p:nvPr/>
        </p:nvSpPr>
        <p:spPr>
          <a:xfrm>
            <a:off x="9969246" y="2176272"/>
            <a:ext cx="1765249" cy="1737360"/>
          </a:xfrm>
          <a:prstGeom prst="rect">
            <a:avLst/>
          </a:prstGeom>
          <a:noFill/>
          <a:ln/>
        </p:spPr>
        <p:txBody>
          <a:bodyPr wrap="square" rtlCol="0" anchor="ctr"/>
          <a:lstStyle/>
          <a:p>
            <a:pPr marL="0" indent="0" algn="ctr">
              <a:buNone/>
            </a:pPr>
            <a:r>
              <a:rPr lang="en-US" sz="1150" b="1" dirty="0">
                <a:solidFill>
                  <a:srgbClr val="FFFFFF"/>
                </a:solidFill>
                <a:latin typeface="Calibri" pitchFamily="34" charset="0"/>
                <a:ea typeface="Calibri" pitchFamily="34" charset="-122"/>
                <a:cs typeface="Calibri" pitchFamily="34" charset="-120"/>
              </a:rPr>
              <a:t>Kamu görevinden çıkarma</a:t>
            </a:r>
            <a:endParaRPr lang="en-US" sz="1150" dirty="0"/>
          </a:p>
        </p:txBody>
      </p:sp>
      <p:sp>
        <p:nvSpPr>
          <p:cNvPr id="24" name="Text 21"/>
          <p:cNvSpPr txBox="1"/>
          <p:nvPr/>
        </p:nvSpPr>
        <p:spPr>
          <a:xfrm>
            <a:off x="9969246" y="4005072"/>
            <a:ext cx="1765249" cy="1051560"/>
          </a:xfrm>
          <a:prstGeom prst="rect">
            <a:avLst/>
          </a:prstGeom>
          <a:noFill/>
          <a:ln/>
        </p:spPr>
        <p:txBody>
          <a:bodyPr wrap="square" lIns="0" tIns="0" rIns="0" bIns="0" rtlCol="0" anchor="t"/>
          <a:lstStyle/>
          <a:p>
            <a:pPr marL="0" indent="0" algn="ctr">
              <a:buNone/>
            </a:pPr>
            <a:r>
              <a:rPr lang="en-US" sz="1000" dirty="0">
                <a:solidFill>
                  <a:srgbClr val="5B6B8C"/>
                </a:solidFill>
                <a:latin typeface="Calibri" pitchFamily="34" charset="0"/>
                <a:ea typeface="Calibri" pitchFamily="34" charset="-122"/>
                <a:cs typeface="Calibri" pitchFamily="34" charset="-120"/>
              </a:rPr>
              <a:t>Öğretim elemanı ve memur olarak bir daha atanmamak üzere. Yüksek Disiplin Kurulu verir.</a:t>
            </a:r>
            <a:endParaRPr lang="en-US" sz="1000" dirty="0"/>
          </a:p>
        </p:txBody>
      </p:sp>
      <p:sp>
        <p:nvSpPr>
          <p:cNvPr id="25" name="Shape 22"/>
          <p:cNvSpPr/>
          <p:nvPr/>
        </p:nvSpPr>
        <p:spPr>
          <a:xfrm>
            <a:off x="457200" y="5148072"/>
            <a:ext cx="11277295" cy="896112"/>
          </a:xfrm>
          <a:prstGeom prst="rect">
            <a:avLst/>
          </a:prstGeom>
          <a:solidFill>
            <a:srgbClr val="F3F0E6"/>
          </a:solidFill>
          <a:ln w="12700">
            <a:solidFill>
              <a:srgbClr val="F3F0E6"/>
            </a:solidFill>
            <a:prstDash val="solid"/>
          </a:ln>
        </p:spPr>
        <p:txBody>
          <a:bodyPr/>
          <a:lstStyle/>
          <a:p>
            <a:endParaRPr lang="tr-TR"/>
          </a:p>
        </p:txBody>
      </p:sp>
      <p:sp>
        <p:nvSpPr>
          <p:cNvPr id="26" name="Text 23"/>
          <p:cNvSpPr txBox="1"/>
          <p:nvPr/>
        </p:nvSpPr>
        <p:spPr>
          <a:xfrm>
            <a:off x="640080" y="5193792"/>
            <a:ext cx="10911535" cy="804672"/>
          </a:xfrm>
          <a:prstGeom prst="rect">
            <a:avLst/>
          </a:prstGeom>
          <a:noFill/>
          <a:ln/>
        </p:spPr>
        <p:txBody>
          <a:bodyPr wrap="square" lIns="0" tIns="0" rIns="0" bIns="0" rtlCol="0" anchor="ctr"/>
          <a:lstStyle/>
          <a:p>
            <a:pPr marL="0" indent="0">
              <a:buNone/>
            </a:pPr>
            <a:r>
              <a:rPr lang="en-US" sz="1100" i="1" dirty="0">
                <a:solidFill>
                  <a:srgbClr val="4A3F1A"/>
                </a:solidFill>
                <a:latin typeface="Calibri" pitchFamily="34" charset="0"/>
                <a:ea typeface="Calibri" pitchFamily="34" charset="-122"/>
                <a:cs typeface="Calibri" pitchFamily="34" charset="-120"/>
              </a:rPr>
              <a:t>Vakıf yükseköğretim kurumlarında kesinti oranı devlet kurumlarıyla aynıdır (1/30 – 1/8); fark, "kademe ilerlemesinin durdurulması" yerine bu kesintinin üç ila altı ay süreyle tekrarlanmasıdır. Kanun bu nedenle dördüncü kademeyi "kademe ilerlemesinin durdurulması veya birden fazla ücretten kesme" olarak adlandırır.</a:t>
            </a:r>
            <a:endParaRPr lang="en-US" sz="1100" dirty="0"/>
          </a:p>
          <a:p>
            <a:pPr marL="0" indent="0">
              <a:buNone/>
            </a:pPr>
            <a:endParaRPr lang="en-US" sz="1100" dirty="0"/>
          </a:p>
        </p:txBody>
      </p:sp>
      <p:sp>
        <p:nvSpPr>
          <p:cNvPr id="27" name="Text 24"/>
          <p:cNvSpPr txBox="1"/>
          <p:nvPr/>
        </p:nvSpPr>
        <p:spPr>
          <a:xfrm>
            <a:off x="457200" y="6446520"/>
            <a:ext cx="5486400" cy="274320"/>
          </a:xfrm>
          <a:prstGeom prst="rect">
            <a:avLst/>
          </a:prstGeom>
          <a:noFill/>
          <a:ln/>
        </p:spPr>
        <p:txBody>
          <a:bodyPr wrap="square" lIns="0" tIns="0" rIns="0" bIns="0" rtlCol="0" anchor="ctr"/>
          <a:lstStyle/>
          <a:p>
            <a:pPr marL="0" indent="0">
              <a:buNone/>
            </a:pPr>
            <a:r>
              <a:rPr lang="en-US" sz="900" dirty="0">
                <a:solidFill>
                  <a:srgbClr val="5B6B8C"/>
                </a:solidFill>
                <a:latin typeface="Calibri" pitchFamily="34" charset="0"/>
                <a:ea typeface="Calibri" pitchFamily="34" charset="-122"/>
                <a:cs typeface="Calibri" pitchFamily="34" charset="-120"/>
              </a:rPr>
              <a:t>Modül B — Akademik Personel Disiplini (m. 53, 53/A–53/G)</a:t>
            </a:r>
            <a:endParaRPr lang="en-US" sz="900" dirty="0"/>
          </a:p>
        </p:txBody>
      </p:sp>
      <p:sp>
        <p:nvSpPr>
          <p:cNvPr id="28" name="Text 25"/>
          <p:cNvSpPr txBox="1"/>
          <p:nvPr/>
        </p:nvSpPr>
        <p:spPr>
          <a:xfrm>
            <a:off x="10820095" y="6446520"/>
            <a:ext cx="914400" cy="274320"/>
          </a:xfrm>
          <a:prstGeom prst="rect">
            <a:avLst/>
          </a:prstGeom>
          <a:noFill/>
          <a:ln/>
        </p:spPr>
        <p:txBody>
          <a:bodyPr wrap="square" lIns="0" tIns="0" rIns="0" bIns="0" rtlCol="0" anchor="ctr"/>
          <a:lstStyle/>
          <a:p>
            <a:pPr marL="0" indent="0" algn="r">
              <a:buNone/>
            </a:pPr>
            <a:r>
              <a:rPr lang="en-US" sz="900" dirty="0">
                <a:solidFill>
                  <a:srgbClr val="5B6B8C"/>
                </a:solidFill>
                <a:latin typeface="Calibri" pitchFamily="34" charset="0"/>
                <a:ea typeface="Calibri" pitchFamily="34" charset="-122"/>
                <a:cs typeface="Calibri" pitchFamily="34" charset="-120"/>
              </a:rPr>
              <a:t>25</a:t>
            </a:r>
            <a:endParaRPr lang="en-US" sz="9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26">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457200" y="411480"/>
            <a:ext cx="566928" cy="566928"/>
          </a:xfrm>
          <a:prstGeom prst="ellipse">
            <a:avLst/>
          </a:prstGeom>
          <a:solidFill>
            <a:srgbClr val="1E2761"/>
          </a:solidFill>
          <a:ln w="12700">
            <a:solidFill>
              <a:srgbClr val="1E2761"/>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603504" y="557784"/>
            <a:ext cx="274320" cy="274320"/>
          </a:xfrm>
          <a:prstGeom prst="rect">
            <a:avLst/>
          </a:prstGeom>
        </p:spPr>
      </p:pic>
      <p:sp>
        <p:nvSpPr>
          <p:cNvPr id="4" name="Text 1"/>
          <p:cNvSpPr txBox="1"/>
          <p:nvPr/>
        </p:nvSpPr>
        <p:spPr>
          <a:xfrm>
            <a:off x="1188720" y="347472"/>
            <a:ext cx="7315200" cy="274320"/>
          </a:xfrm>
          <a:prstGeom prst="rect">
            <a:avLst/>
          </a:prstGeom>
          <a:noFill/>
          <a:ln/>
        </p:spPr>
        <p:txBody>
          <a:bodyPr wrap="square" lIns="0" tIns="0" rIns="0" bIns="0" rtlCol="0" anchor="ctr"/>
          <a:lstStyle/>
          <a:p>
            <a:pPr marL="0" indent="0">
              <a:buNone/>
            </a:pPr>
            <a:r>
              <a:rPr lang="en-US" sz="1000" kern="0" spc="300" dirty="0">
                <a:solidFill>
                  <a:srgbClr val="5B6B8C"/>
                </a:solidFill>
                <a:latin typeface="Calibri" pitchFamily="34" charset="0"/>
                <a:ea typeface="Calibri" pitchFamily="34" charset="-122"/>
                <a:cs typeface="Calibri" pitchFamily="34" charset="-120"/>
              </a:rPr>
              <a:t>MODÜL B · 04</a:t>
            </a:r>
            <a:endParaRPr lang="en-US" sz="1000" dirty="0"/>
          </a:p>
        </p:txBody>
      </p:sp>
      <p:sp>
        <p:nvSpPr>
          <p:cNvPr id="5" name="Text 2"/>
          <p:cNvSpPr txBox="1"/>
          <p:nvPr/>
        </p:nvSpPr>
        <p:spPr>
          <a:xfrm>
            <a:off x="1188720" y="585216"/>
            <a:ext cx="9144000" cy="502920"/>
          </a:xfrm>
          <a:prstGeom prst="rect">
            <a:avLst/>
          </a:prstGeom>
          <a:noFill/>
          <a:ln/>
        </p:spPr>
        <p:txBody>
          <a:bodyPr wrap="square" lIns="0" tIns="0" rIns="0" bIns="0" rtlCol="0" anchor="t"/>
          <a:lstStyle/>
          <a:p>
            <a:pPr marL="0" indent="0">
              <a:buNone/>
            </a:pPr>
            <a:r>
              <a:rPr lang="en-US" sz="2400" b="1" dirty="0">
                <a:solidFill>
                  <a:srgbClr val="1E2761"/>
                </a:solidFill>
                <a:latin typeface="Cambria" pitchFamily="34" charset="0"/>
                <a:ea typeface="Cambria" pitchFamily="34" charset="-122"/>
                <a:cs typeface="Cambria" pitchFamily="34" charset="-120"/>
              </a:rPr>
              <a:t>Uyarma Cezasını Gerektiren Fiiller</a:t>
            </a:r>
            <a:endParaRPr lang="en-US" sz="2400" dirty="0"/>
          </a:p>
        </p:txBody>
      </p:sp>
      <p:sp>
        <p:nvSpPr>
          <p:cNvPr id="6" name="Text 3"/>
          <p:cNvSpPr txBox="1"/>
          <p:nvPr/>
        </p:nvSpPr>
        <p:spPr>
          <a:xfrm>
            <a:off x="457200" y="1280160"/>
            <a:ext cx="11277295" cy="310896"/>
          </a:xfrm>
          <a:prstGeom prst="rect">
            <a:avLst/>
          </a:prstGeom>
          <a:noFill/>
          <a:ln/>
        </p:spPr>
        <p:txBody>
          <a:bodyPr wrap="square" lIns="0" tIns="0" rIns="0" bIns="0" rtlCol="0" anchor="t"/>
          <a:lstStyle/>
          <a:p>
            <a:pPr marL="0" indent="0">
              <a:buNone/>
            </a:pPr>
            <a:r>
              <a:rPr lang="en-US" sz="1300" dirty="0">
                <a:solidFill>
                  <a:srgbClr val="2A2E45"/>
                </a:solidFill>
                <a:latin typeface="Calibri" pitchFamily="34" charset="0"/>
                <a:ea typeface="Calibri" pitchFamily="34" charset="-122"/>
                <a:cs typeface="Calibri" pitchFamily="34" charset="-120"/>
              </a:rPr>
              <a:t>Uyarma, "öğretim elemanına, görevinde ve davranışlarında daha dikkatli olması gerektiğinin yazı ile bildirilmesidir." Kanun yalnızca dört fiil saymıştır (53/b-1):</a:t>
            </a:r>
            <a:endParaRPr lang="en-US" sz="1300" dirty="0"/>
          </a:p>
        </p:txBody>
      </p:sp>
      <p:sp>
        <p:nvSpPr>
          <p:cNvPr id="7" name="Shape 4"/>
          <p:cNvSpPr/>
          <p:nvPr/>
        </p:nvSpPr>
        <p:spPr>
          <a:xfrm>
            <a:off x="457200" y="5550408"/>
            <a:ext cx="11277295" cy="713232"/>
          </a:xfrm>
          <a:prstGeom prst="rect">
            <a:avLst/>
          </a:prstGeom>
          <a:solidFill>
            <a:srgbClr val="F3F0E6"/>
          </a:solidFill>
          <a:ln w="12700">
            <a:solidFill>
              <a:srgbClr val="F3F0E6"/>
            </a:solidFill>
            <a:prstDash val="solid"/>
          </a:ln>
        </p:spPr>
        <p:txBody>
          <a:bodyPr/>
          <a:lstStyle/>
          <a:p>
            <a:endParaRPr lang="tr-TR"/>
          </a:p>
        </p:txBody>
      </p:sp>
      <p:sp>
        <p:nvSpPr>
          <p:cNvPr id="8" name="Text 5"/>
          <p:cNvSpPr txBox="1"/>
          <p:nvPr/>
        </p:nvSpPr>
        <p:spPr>
          <a:xfrm>
            <a:off x="640080" y="5596128"/>
            <a:ext cx="10911535" cy="621792"/>
          </a:xfrm>
          <a:prstGeom prst="rect">
            <a:avLst/>
          </a:prstGeom>
          <a:noFill/>
          <a:ln/>
        </p:spPr>
        <p:txBody>
          <a:bodyPr wrap="square" lIns="0" tIns="0" rIns="0" bIns="0" rtlCol="0" anchor="ctr"/>
          <a:lstStyle/>
          <a:p>
            <a:pPr marL="0" indent="0">
              <a:buNone/>
            </a:pPr>
            <a:r>
              <a:rPr lang="en-US" sz="1100" i="1" dirty="0">
                <a:solidFill>
                  <a:srgbClr val="4A3F1A"/>
                </a:solidFill>
                <a:latin typeface="Calibri" pitchFamily="34" charset="0"/>
                <a:ea typeface="Calibri" pitchFamily="34" charset="-122"/>
                <a:cs typeface="Calibri" pitchFamily="34" charset="-120"/>
              </a:rPr>
              <a:t>Uyarma: Öğretim elemanına, görevinde ve davranışlarında daha dikkatli olması gerektiğinin yazı ile bildirilmesidir.</a:t>
            </a:r>
            <a:endParaRPr lang="en-US" sz="1100" dirty="0"/>
          </a:p>
          <a:p>
            <a:pPr marL="0" indent="0">
              <a:buNone/>
            </a:pPr>
            <a:r>
              <a:rPr lang="en-US" sz="900" b="1" dirty="0">
                <a:solidFill>
                  <a:srgbClr val="8C7A3D"/>
                </a:solidFill>
                <a:latin typeface="Calibri" pitchFamily="34" charset="0"/>
                <a:ea typeface="Calibri" pitchFamily="34" charset="-122"/>
                <a:cs typeface="Calibri" pitchFamily="34" charset="-120"/>
              </a:rPr>
              <a:t>2547 sayılı Kanun, madde 53/b-(1)</a:t>
            </a:r>
            <a:endParaRPr lang="en-US" sz="1100" dirty="0"/>
          </a:p>
        </p:txBody>
      </p:sp>
      <p:sp>
        <p:nvSpPr>
          <p:cNvPr id="9" name="Text 6"/>
          <p:cNvSpPr txBox="1"/>
          <p:nvPr/>
        </p:nvSpPr>
        <p:spPr>
          <a:xfrm>
            <a:off x="457200" y="1728216"/>
            <a:ext cx="11277295" cy="3685032"/>
          </a:xfrm>
          <a:prstGeom prst="rect">
            <a:avLst/>
          </a:prstGeom>
          <a:noFill/>
          <a:ln/>
        </p:spPr>
        <p:txBody>
          <a:bodyPr wrap="square" lIns="0" tIns="0" rIns="0" bIns="0" rtlCol="0" anchor="t"/>
          <a:lstStyle/>
          <a:p>
            <a:pPr marL="0" indent="0">
              <a:lnSpc>
                <a:spcPct val="105000"/>
              </a:lnSpc>
              <a:buNone/>
            </a:pPr>
            <a:r>
              <a:rPr lang="en-US" sz="1300" b="1" dirty="0">
                <a:solidFill>
                  <a:srgbClr val="1E2761"/>
                </a:solidFill>
                <a:latin typeface="Calibri" pitchFamily="34" charset="0"/>
                <a:ea typeface="Calibri" pitchFamily="34" charset="-122"/>
                <a:cs typeface="Calibri" pitchFamily="34" charset="-120"/>
              </a:rPr>
              <a:t>1.  </a:t>
            </a:r>
            <a:r>
              <a:rPr lang="en-US" sz="1300" dirty="0">
                <a:solidFill>
                  <a:srgbClr val="2A2E45"/>
                </a:solidFill>
                <a:latin typeface="Calibri" pitchFamily="34" charset="0"/>
                <a:ea typeface="Calibri" pitchFamily="34" charset="-122"/>
                <a:cs typeface="Calibri" pitchFamily="34" charset="-120"/>
              </a:rPr>
              <a:t>Maiyetindeki elemanların yetiştirilmesinde özen göstermemek. — Özellikle araştırma görevlilerinin ve doktora öğrencilerinin danışmanlığını yürüten öğretim üyeleri bakımından önem taşır.</a:t>
            </a:r>
            <a:endParaRPr lang="en-US" sz="1300" dirty="0"/>
          </a:p>
          <a:p>
            <a:pPr marL="0" indent="0">
              <a:lnSpc>
                <a:spcPct val="105000"/>
              </a:lnSpc>
              <a:buNone/>
            </a:pPr>
            <a:r>
              <a:rPr lang="en-US" sz="1300" b="1" dirty="0">
                <a:solidFill>
                  <a:srgbClr val="1E2761"/>
                </a:solidFill>
                <a:latin typeface="Calibri" pitchFamily="34" charset="0"/>
                <a:ea typeface="Calibri" pitchFamily="34" charset="-122"/>
                <a:cs typeface="Calibri" pitchFamily="34" charset="-120"/>
              </a:rPr>
              <a:t>2.  </a:t>
            </a:r>
            <a:r>
              <a:rPr lang="en-US" sz="1300" dirty="0">
                <a:solidFill>
                  <a:srgbClr val="2A2E45"/>
                </a:solidFill>
                <a:latin typeface="Calibri" pitchFamily="34" charset="0"/>
                <a:ea typeface="Calibri" pitchFamily="34" charset="-122"/>
                <a:cs typeface="Calibri" pitchFamily="34" charset="-120"/>
              </a:rPr>
              <a:t>Destek alınarak yürütülen araştırmalar sonucu yapılan yayınlarda destek veren kişi, kurum veya kuruluşlar ile bunların katkılarını belirtmemek. — Proje destekli yayınlarda "teşekkür" veya "destek" bölümünün bulunmaması bu kapsamdadır.</a:t>
            </a:r>
            <a:endParaRPr lang="en-US" sz="1300" dirty="0"/>
          </a:p>
          <a:p>
            <a:pPr marL="0" indent="0">
              <a:lnSpc>
                <a:spcPct val="105000"/>
              </a:lnSpc>
              <a:buNone/>
            </a:pPr>
            <a:r>
              <a:rPr lang="en-US" sz="1300" b="1" dirty="0">
                <a:solidFill>
                  <a:srgbClr val="1E2761"/>
                </a:solidFill>
                <a:latin typeface="Calibri" pitchFamily="34" charset="0"/>
                <a:ea typeface="Calibri" pitchFamily="34" charset="-122"/>
                <a:cs typeface="Calibri" pitchFamily="34" charset="-120"/>
              </a:rPr>
              <a:t>3.  </a:t>
            </a:r>
            <a:r>
              <a:rPr lang="en-US" sz="1300" dirty="0">
                <a:solidFill>
                  <a:srgbClr val="2A2E45"/>
                </a:solidFill>
                <a:latin typeface="Calibri" pitchFamily="34" charset="0"/>
                <a:ea typeface="Calibri" pitchFamily="34" charset="-122"/>
                <a:cs typeface="Calibri" pitchFamily="34" charset="-120"/>
              </a:rPr>
              <a:t>Görevin tam ve zamanında yapılmasında, görev mahallinde kurumlarca belirlenen usul ve esasların yerine getirilmesinde, kayıtsızlık göstermek veya düzensiz davranmak. — Aynı davranışın "kusurlu" biçimi kınama, "kasıtlı" biçimi ise aylıktan kesme cezası gerektirir; üç kademe arasındaki fark, ihmalin derecesidir ve soruşturmacının bunu raporda gerekçelendirmesi gerekir.</a:t>
            </a:r>
            <a:endParaRPr lang="en-US" sz="1300" dirty="0"/>
          </a:p>
          <a:p>
            <a:pPr marL="0" indent="0">
              <a:lnSpc>
                <a:spcPct val="105000"/>
              </a:lnSpc>
              <a:buNone/>
            </a:pPr>
            <a:r>
              <a:rPr lang="en-US" sz="1300" b="1" dirty="0">
                <a:solidFill>
                  <a:srgbClr val="1E2761"/>
                </a:solidFill>
                <a:latin typeface="Calibri" pitchFamily="34" charset="0"/>
                <a:ea typeface="Calibri" pitchFamily="34" charset="-122"/>
                <a:cs typeface="Calibri" pitchFamily="34" charset="-120"/>
              </a:rPr>
              <a:t>4.  </a:t>
            </a:r>
            <a:r>
              <a:rPr lang="en-US" sz="1300" dirty="0">
                <a:solidFill>
                  <a:srgbClr val="2A2E45"/>
                </a:solidFill>
                <a:latin typeface="Calibri" pitchFamily="34" charset="0"/>
                <a:ea typeface="Calibri" pitchFamily="34" charset="-122"/>
                <a:cs typeface="Calibri" pitchFamily="34" charset="-120"/>
              </a:rPr>
              <a:t>Usulsüz müracaat veya şikâyette bulunmak. — Hiyerarşik sırayı atlayarak veya mevzuattaki şekil kurallarına uymadan yapılan başvurulardır; şikâyet hakkının kullanılması tek başına disiplin suçu değildir. Dayanaksız, yersiz ve kasıtlı suç isnadı ise ayrı ve daha ağır bir fiildir (aylıktan kesme).</a:t>
            </a:r>
            <a:endParaRPr lang="en-US" sz="1300" dirty="0"/>
          </a:p>
        </p:txBody>
      </p:sp>
      <p:sp>
        <p:nvSpPr>
          <p:cNvPr id="10" name="Text 7"/>
          <p:cNvSpPr txBox="1"/>
          <p:nvPr/>
        </p:nvSpPr>
        <p:spPr>
          <a:xfrm>
            <a:off x="457200" y="6446520"/>
            <a:ext cx="5486400" cy="274320"/>
          </a:xfrm>
          <a:prstGeom prst="rect">
            <a:avLst/>
          </a:prstGeom>
          <a:noFill/>
          <a:ln/>
        </p:spPr>
        <p:txBody>
          <a:bodyPr wrap="square" lIns="0" tIns="0" rIns="0" bIns="0" rtlCol="0" anchor="ctr"/>
          <a:lstStyle/>
          <a:p>
            <a:pPr marL="0" indent="0">
              <a:buNone/>
            </a:pPr>
            <a:r>
              <a:rPr lang="en-US" sz="900" dirty="0">
                <a:solidFill>
                  <a:srgbClr val="5B6B8C"/>
                </a:solidFill>
                <a:latin typeface="Calibri" pitchFamily="34" charset="0"/>
                <a:ea typeface="Calibri" pitchFamily="34" charset="-122"/>
                <a:cs typeface="Calibri" pitchFamily="34" charset="-120"/>
              </a:rPr>
              <a:t>Modül B — Akademik Personel Disiplini (m. 53, 53/A–53/G)</a:t>
            </a:r>
            <a:endParaRPr lang="en-US" sz="900" dirty="0"/>
          </a:p>
        </p:txBody>
      </p:sp>
      <p:sp>
        <p:nvSpPr>
          <p:cNvPr id="11" name="Text 8"/>
          <p:cNvSpPr txBox="1"/>
          <p:nvPr/>
        </p:nvSpPr>
        <p:spPr>
          <a:xfrm>
            <a:off x="10820095" y="6446520"/>
            <a:ext cx="914400" cy="274320"/>
          </a:xfrm>
          <a:prstGeom prst="rect">
            <a:avLst/>
          </a:prstGeom>
          <a:noFill/>
          <a:ln/>
        </p:spPr>
        <p:txBody>
          <a:bodyPr wrap="square" lIns="0" tIns="0" rIns="0" bIns="0" rtlCol="0" anchor="ctr"/>
          <a:lstStyle/>
          <a:p>
            <a:pPr marL="0" indent="0" algn="r">
              <a:buNone/>
            </a:pPr>
            <a:r>
              <a:rPr lang="en-US" sz="900" dirty="0">
                <a:solidFill>
                  <a:srgbClr val="5B6B8C"/>
                </a:solidFill>
                <a:latin typeface="Calibri" pitchFamily="34" charset="0"/>
                <a:ea typeface="Calibri" pitchFamily="34" charset="-122"/>
                <a:cs typeface="Calibri" pitchFamily="34" charset="-120"/>
              </a:rPr>
              <a:t>26</a:t>
            </a:r>
            <a:endParaRPr lang="en-US" sz="9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 27">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457200" y="411480"/>
            <a:ext cx="566928" cy="566928"/>
          </a:xfrm>
          <a:prstGeom prst="ellipse">
            <a:avLst/>
          </a:prstGeom>
          <a:solidFill>
            <a:srgbClr val="1E2761"/>
          </a:solidFill>
          <a:ln w="12700">
            <a:solidFill>
              <a:srgbClr val="1E2761"/>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603504" y="557784"/>
            <a:ext cx="274320" cy="274320"/>
          </a:xfrm>
          <a:prstGeom prst="rect">
            <a:avLst/>
          </a:prstGeom>
        </p:spPr>
      </p:pic>
      <p:sp>
        <p:nvSpPr>
          <p:cNvPr id="4" name="Text 1"/>
          <p:cNvSpPr txBox="1"/>
          <p:nvPr/>
        </p:nvSpPr>
        <p:spPr>
          <a:xfrm>
            <a:off x="1188720" y="347472"/>
            <a:ext cx="7315200" cy="274320"/>
          </a:xfrm>
          <a:prstGeom prst="rect">
            <a:avLst/>
          </a:prstGeom>
          <a:noFill/>
          <a:ln/>
        </p:spPr>
        <p:txBody>
          <a:bodyPr wrap="square" lIns="0" tIns="0" rIns="0" bIns="0" rtlCol="0" anchor="ctr"/>
          <a:lstStyle/>
          <a:p>
            <a:pPr marL="0" indent="0">
              <a:buNone/>
            </a:pPr>
            <a:r>
              <a:rPr lang="en-US" sz="1000" kern="0" spc="300" dirty="0">
                <a:solidFill>
                  <a:srgbClr val="5B6B8C"/>
                </a:solidFill>
                <a:latin typeface="Calibri" pitchFamily="34" charset="0"/>
                <a:ea typeface="Calibri" pitchFamily="34" charset="-122"/>
                <a:cs typeface="Calibri" pitchFamily="34" charset="-120"/>
              </a:rPr>
              <a:t>MODÜL B · 05</a:t>
            </a:r>
            <a:endParaRPr lang="en-US" sz="1000" dirty="0"/>
          </a:p>
        </p:txBody>
      </p:sp>
      <p:sp>
        <p:nvSpPr>
          <p:cNvPr id="5" name="Text 2"/>
          <p:cNvSpPr txBox="1"/>
          <p:nvPr/>
        </p:nvSpPr>
        <p:spPr>
          <a:xfrm>
            <a:off x="1188720" y="585216"/>
            <a:ext cx="9144000" cy="502920"/>
          </a:xfrm>
          <a:prstGeom prst="rect">
            <a:avLst/>
          </a:prstGeom>
          <a:noFill/>
          <a:ln/>
        </p:spPr>
        <p:txBody>
          <a:bodyPr wrap="square" lIns="0" tIns="0" rIns="0" bIns="0" rtlCol="0" anchor="t"/>
          <a:lstStyle/>
          <a:p>
            <a:pPr marL="0" indent="0">
              <a:buNone/>
            </a:pPr>
            <a:r>
              <a:rPr lang="en-US" sz="2400" b="1" dirty="0">
                <a:solidFill>
                  <a:srgbClr val="1E2761"/>
                </a:solidFill>
                <a:latin typeface="Cambria" pitchFamily="34" charset="0"/>
                <a:ea typeface="Cambria" pitchFamily="34" charset="-122"/>
                <a:cs typeface="Cambria" pitchFamily="34" charset="-120"/>
              </a:rPr>
              <a:t>Kınama Cezasını Gerektiren Fiiller</a:t>
            </a:r>
            <a:endParaRPr lang="en-US" sz="2400" dirty="0"/>
          </a:p>
        </p:txBody>
      </p:sp>
      <p:sp>
        <p:nvSpPr>
          <p:cNvPr id="6" name="Text 3"/>
          <p:cNvSpPr txBox="1"/>
          <p:nvPr/>
        </p:nvSpPr>
        <p:spPr>
          <a:xfrm>
            <a:off x="457200" y="1280160"/>
            <a:ext cx="11277295" cy="530352"/>
          </a:xfrm>
          <a:prstGeom prst="rect">
            <a:avLst/>
          </a:prstGeom>
          <a:noFill/>
          <a:ln/>
        </p:spPr>
        <p:txBody>
          <a:bodyPr wrap="square" lIns="0" tIns="0" rIns="0" bIns="0" rtlCol="0" anchor="t"/>
          <a:lstStyle/>
          <a:p>
            <a:pPr marL="0" indent="0">
              <a:buNone/>
            </a:pPr>
            <a:r>
              <a:rPr lang="en-US" sz="1200" dirty="0">
                <a:solidFill>
                  <a:srgbClr val="2A2E45"/>
                </a:solidFill>
                <a:latin typeface="Calibri" pitchFamily="34" charset="0"/>
                <a:ea typeface="Calibri" pitchFamily="34" charset="-122"/>
                <a:cs typeface="Calibri" pitchFamily="34" charset="-120"/>
              </a:rPr>
              <a:t>Kınama, "öğretim elemanına, görevinde ve davranışlarında kusurlu olduğunun yazı ile bildirilmesidir." Madde 53/b-2'de yürürlükte olan fiiller aşağıdadır. (a), (c) ve (l) alt bentleri kaldırılmış, (t) alt bendi Anayasa Mahkemesi'nin 28/12/2023 tarihli kararıyla iptal edilmiştir; bunlar uygulanamaz.</a:t>
            </a:r>
            <a:endParaRPr lang="en-US" sz="1200" dirty="0"/>
          </a:p>
        </p:txBody>
      </p:sp>
      <p:sp>
        <p:nvSpPr>
          <p:cNvPr id="7" name="Text 4"/>
          <p:cNvSpPr txBox="1"/>
          <p:nvPr/>
        </p:nvSpPr>
        <p:spPr>
          <a:xfrm>
            <a:off x="457200" y="1947672"/>
            <a:ext cx="5478628" cy="4315968"/>
          </a:xfrm>
          <a:prstGeom prst="rect">
            <a:avLst/>
          </a:prstGeom>
          <a:noFill/>
          <a:ln/>
        </p:spPr>
        <p:txBody>
          <a:bodyPr wrap="square" lIns="0" tIns="0" rIns="0" bIns="0" rtlCol="0" anchor="t"/>
          <a:lstStyle/>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1.  </a:t>
            </a:r>
            <a:r>
              <a:rPr lang="en-US" sz="1100" dirty="0">
                <a:solidFill>
                  <a:srgbClr val="2A2E45"/>
                </a:solidFill>
                <a:latin typeface="Calibri" pitchFamily="34" charset="0"/>
                <a:ea typeface="Calibri" pitchFamily="34" charset="-122"/>
                <a:cs typeface="Calibri" pitchFamily="34" charset="-120"/>
              </a:rPr>
              <a:t>Resmi olarak ders vermekle yükümlü bulunulan öğrencilere özel ders vermek.</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2.  </a:t>
            </a:r>
            <a:r>
              <a:rPr lang="en-US" sz="1100" dirty="0">
                <a:solidFill>
                  <a:srgbClr val="2A2E45"/>
                </a:solidFill>
                <a:latin typeface="Calibri" pitchFamily="34" charset="0"/>
                <a:ea typeface="Calibri" pitchFamily="34" charset="-122"/>
                <a:cs typeface="Calibri" pitchFamily="34" charset="-120"/>
              </a:rPr>
              <a:t>Üniversite veya bağlı birimlerin sınırları içinde herhangi bir yeri kurumun izni olmadan hizmetin amaçları dışında kullanmak veya kullandırmak.</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3.  </a:t>
            </a:r>
            <a:r>
              <a:rPr lang="en-US" sz="1100" dirty="0">
                <a:solidFill>
                  <a:srgbClr val="2A2E45"/>
                </a:solidFill>
                <a:latin typeface="Calibri" pitchFamily="34" charset="0"/>
                <a:ea typeface="Calibri" pitchFamily="34" charset="-122"/>
                <a:cs typeface="Calibri" pitchFamily="34" charset="-120"/>
              </a:rPr>
              <a:t>Yayınlarında hasta haklarına riayet etmemek.</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4.  </a:t>
            </a:r>
            <a:r>
              <a:rPr lang="en-US" sz="1100" dirty="0">
                <a:solidFill>
                  <a:srgbClr val="2A2E45"/>
                </a:solidFill>
                <a:latin typeface="Calibri" pitchFamily="34" charset="0"/>
                <a:ea typeface="Calibri" pitchFamily="34" charset="-122"/>
                <a:cs typeface="Calibri" pitchFamily="34" charset="-120"/>
              </a:rPr>
              <a:t>İnsanlarla ilgili biyomedikal araştırmalarda veya diğer klinik araştırmalarda ilgili mevzuat hükümlerine aykırı davranmak.</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5.  </a:t>
            </a:r>
            <a:r>
              <a:rPr lang="en-US" sz="1100" dirty="0">
                <a:solidFill>
                  <a:srgbClr val="2A2E45"/>
                </a:solidFill>
                <a:latin typeface="Calibri" pitchFamily="34" charset="0"/>
                <a:ea typeface="Calibri" pitchFamily="34" charset="-122"/>
                <a:cs typeface="Calibri" pitchFamily="34" charset="-120"/>
              </a:rPr>
              <a:t>İncelemek üzere görevlendirildiği bir eserde yer alan bilgileri eser sahibinin açık izni olmaksızın yayımlanmadan önce başkalarıyla paylaşmak.</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6.  </a:t>
            </a:r>
            <a:r>
              <a:rPr lang="en-US" sz="1100" dirty="0">
                <a:solidFill>
                  <a:srgbClr val="2A2E45"/>
                </a:solidFill>
                <a:latin typeface="Calibri" pitchFamily="34" charset="0"/>
                <a:ea typeface="Calibri" pitchFamily="34" charset="-122"/>
                <a:cs typeface="Calibri" pitchFamily="34" charset="-120"/>
              </a:rPr>
              <a:t>Bilimsel bir çalışma kapsamında yapılan anket ve tutum araştırmalarında katılımcıların açık rızasını almadan ya da araştırma bir kurumda yapılacaksa ayrıca kurumun iznini almadan elde edilen verileri yayımlamak.</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7.  </a:t>
            </a:r>
            <a:r>
              <a:rPr lang="en-US" sz="1100" dirty="0">
                <a:solidFill>
                  <a:srgbClr val="2A2E45"/>
                </a:solidFill>
                <a:latin typeface="Calibri" pitchFamily="34" charset="0"/>
                <a:ea typeface="Calibri" pitchFamily="34" charset="-122"/>
                <a:cs typeface="Calibri" pitchFamily="34" charset="-120"/>
              </a:rPr>
              <a:t>Araştırma ve deneylerde, çalışmalara başlamadan önce alınması gereken izinleri yetkili birimlerden yazılı olarak almamak.</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8.  </a:t>
            </a:r>
            <a:r>
              <a:rPr lang="en-US" sz="1100" dirty="0">
                <a:solidFill>
                  <a:srgbClr val="2A2E45"/>
                </a:solidFill>
                <a:latin typeface="Calibri" pitchFamily="34" charset="0"/>
                <a:ea typeface="Calibri" pitchFamily="34" charset="-122"/>
                <a:cs typeface="Calibri" pitchFamily="34" charset="-120"/>
              </a:rPr>
              <a:t>Araştırma ve deneylerde mevzuatın veya Türkiye'nin taraf olduğu uluslararası sözleşmelerin ilgili araştırma ve deneylere dair hükümlerine aykırı çalışmalarda bulunmak.</a:t>
            </a:r>
            <a:endParaRPr lang="en-US" sz="1100" dirty="0"/>
          </a:p>
        </p:txBody>
      </p:sp>
      <p:sp>
        <p:nvSpPr>
          <p:cNvPr id="8" name="Text 5"/>
          <p:cNvSpPr txBox="1"/>
          <p:nvPr/>
        </p:nvSpPr>
        <p:spPr>
          <a:xfrm>
            <a:off x="6255868" y="1947672"/>
            <a:ext cx="5478628" cy="4315968"/>
          </a:xfrm>
          <a:prstGeom prst="rect">
            <a:avLst/>
          </a:prstGeom>
          <a:noFill/>
          <a:ln/>
        </p:spPr>
        <p:txBody>
          <a:bodyPr wrap="square" lIns="0" tIns="0" rIns="0" bIns="0" rtlCol="0" anchor="t"/>
          <a:lstStyle/>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9.  </a:t>
            </a:r>
            <a:r>
              <a:rPr lang="en-US" sz="1100" dirty="0">
                <a:solidFill>
                  <a:srgbClr val="2A2E45"/>
                </a:solidFill>
                <a:latin typeface="Calibri" pitchFamily="34" charset="0"/>
                <a:ea typeface="Calibri" pitchFamily="34" charset="-122"/>
                <a:cs typeface="Calibri" pitchFamily="34" charset="-120"/>
              </a:rPr>
              <a:t>Araştırmacılar veya yetkililerce, yapılan bilimsel araştırma ile ilgili olarak muhtemel zararlı uygulamalar konusunda ilgilileri bilgilendirme ve uyarma yükümlülüğüne uymamak.</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10.  </a:t>
            </a:r>
            <a:r>
              <a:rPr lang="en-US" sz="1100" dirty="0">
                <a:solidFill>
                  <a:srgbClr val="2A2E45"/>
                </a:solidFill>
                <a:latin typeface="Calibri" pitchFamily="34" charset="0"/>
                <a:ea typeface="Calibri" pitchFamily="34" charset="-122"/>
                <a:cs typeface="Calibri" pitchFamily="34" charset="-120"/>
              </a:rPr>
              <a:t>İçeriği itibarıyla şiddet veya nefret amaçlı bildiri, afiş, pankart, bant ve benzerlerini basmak, çoğaltmak, dağıtmak veya bunları teşhir etmek yahut kurumların herhangi bir yerine asmak.</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11.  </a:t>
            </a:r>
            <a:r>
              <a:rPr lang="en-US" sz="1100" dirty="0">
                <a:solidFill>
                  <a:srgbClr val="2A2E45"/>
                </a:solidFill>
                <a:latin typeface="Calibri" pitchFamily="34" charset="0"/>
                <a:ea typeface="Calibri" pitchFamily="34" charset="-122"/>
                <a:cs typeface="Calibri" pitchFamily="34" charset="-120"/>
              </a:rPr>
              <a:t>Yükseköğretim kurumları içinde siyasi parti faaliyetinde bulunmak veya siyasi parti propagandası yapmak.</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12.  </a:t>
            </a:r>
            <a:r>
              <a:rPr lang="en-US" sz="1100" dirty="0">
                <a:solidFill>
                  <a:srgbClr val="2A2E45"/>
                </a:solidFill>
                <a:latin typeface="Calibri" pitchFamily="34" charset="0"/>
                <a:ea typeface="Calibri" pitchFamily="34" charset="-122"/>
                <a:cs typeface="Calibri" pitchFamily="34" charset="-120"/>
              </a:rPr>
              <a:t>Görevin tam ve zamanında yapılmasında, görev mahallinde kurumlarca belirlenen usul ve esasların yerine getirilmesinde, kusurlu davranmak.</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13.  </a:t>
            </a:r>
            <a:r>
              <a:rPr lang="en-US" sz="1100" dirty="0">
                <a:solidFill>
                  <a:srgbClr val="2A2E45"/>
                </a:solidFill>
                <a:latin typeface="Calibri" pitchFamily="34" charset="0"/>
                <a:ea typeface="Calibri" pitchFamily="34" charset="-122"/>
                <a:cs typeface="Calibri" pitchFamily="34" charset="-120"/>
              </a:rPr>
              <a:t>Mevzuatta öngörülen bildirim yükümlülüğünü yerine getirmemek.</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14.  </a:t>
            </a:r>
            <a:r>
              <a:rPr lang="en-US" sz="1100" dirty="0">
                <a:solidFill>
                  <a:srgbClr val="2A2E45"/>
                </a:solidFill>
                <a:latin typeface="Calibri" pitchFamily="34" charset="0"/>
                <a:ea typeface="Calibri" pitchFamily="34" charset="-122"/>
                <a:cs typeface="Calibri" pitchFamily="34" charset="-120"/>
              </a:rPr>
              <a:t>Görevi sırasında amirine sözle saygısızlık etmek.</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15.  </a:t>
            </a:r>
            <a:r>
              <a:rPr lang="en-US" sz="1100" dirty="0">
                <a:solidFill>
                  <a:srgbClr val="2A2E45"/>
                </a:solidFill>
                <a:latin typeface="Calibri" pitchFamily="34" charset="0"/>
                <a:ea typeface="Calibri" pitchFamily="34" charset="-122"/>
                <a:cs typeface="Calibri" pitchFamily="34" charset="-120"/>
              </a:rPr>
              <a:t>Görevle ilgili resmi araç, gereç ve benzeri eşyayı özel işlerinde kullanmak, kaybetmek veya kusurlu davranışlarıyla bunlara zarar vermek.</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16.  </a:t>
            </a:r>
            <a:r>
              <a:rPr lang="en-US" sz="1100" dirty="0">
                <a:solidFill>
                  <a:srgbClr val="2A2E45"/>
                </a:solidFill>
                <a:latin typeface="Calibri" pitchFamily="34" charset="0"/>
                <a:ea typeface="Calibri" pitchFamily="34" charset="-122"/>
                <a:cs typeface="Calibri" pitchFamily="34" charset="-120"/>
              </a:rPr>
              <a:t>Görevi gereği katılmakla yükümlü olduğu kurul ve toplantılara izinsiz veya özürsüz olarak bir yıl içinde birden fazla katılmamak.</a:t>
            </a:r>
            <a:endParaRPr lang="en-US" sz="1100" dirty="0"/>
          </a:p>
        </p:txBody>
      </p:sp>
      <p:sp>
        <p:nvSpPr>
          <p:cNvPr id="9" name="Text 6"/>
          <p:cNvSpPr txBox="1"/>
          <p:nvPr/>
        </p:nvSpPr>
        <p:spPr>
          <a:xfrm>
            <a:off x="457200" y="6446520"/>
            <a:ext cx="5486400" cy="274320"/>
          </a:xfrm>
          <a:prstGeom prst="rect">
            <a:avLst/>
          </a:prstGeom>
          <a:noFill/>
          <a:ln/>
        </p:spPr>
        <p:txBody>
          <a:bodyPr wrap="square" lIns="0" tIns="0" rIns="0" bIns="0" rtlCol="0" anchor="ctr"/>
          <a:lstStyle/>
          <a:p>
            <a:pPr marL="0" indent="0">
              <a:buNone/>
            </a:pPr>
            <a:r>
              <a:rPr lang="en-US" sz="900" dirty="0">
                <a:solidFill>
                  <a:srgbClr val="5B6B8C"/>
                </a:solidFill>
                <a:latin typeface="Calibri" pitchFamily="34" charset="0"/>
                <a:ea typeface="Calibri" pitchFamily="34" charset="-122"/>
                <a:cs typeface="Calibri" pitchFamily="34" charset="-120"/>
              </a:rPr>
              <a:t>Modül B — Akademik Personel Disiplini (m. 53, 53/A–53/G)</a:t>
            </a:r>
            <a:endParaRPr lang="en-US" sz="900" dirty="0"/>
          </a:p>
        </p:txBody>
      </p:sp>
      <p:sp>
        <p:nvSpPr>
          <p:cNvPr id="10" name="Text 7"/>
          <p:cNvSpPr txBox="1"/>
          <p:nvPr/>
        </p:nvSpPr>
        <p:spPr>
          <a:xfrm>
            <a:off x="10820095" y="6446520"/>
            <a:ext cx="914400" cy="274320"/>
          </a:xfrm>
          <a:prstGeom prst="rect">
            <a:avLst/>
          </a:prstGeom>
          <a:noFill/>
          <a:ln/>
        </p:spPr>
        <p:txBody>
          <a:bodyPr wrap="square" lIns="0" tIns="0" rIns="0" bIns="0" rtlCol="0" anchor="ctr"/>
          <a:lstStyle/>
          <a:p>
            <a:pPr marL="0" indent="0" algn="r">
              <a:buNone/>
            </a:pPr>
            <a:r>
              <a:rPr lang="en-US" sz="900" dirty="0">
                <a:solidFill>
                  <a:srgbClr val="5B6B8C"/>
                </a:solidFill>
                <a:latin typeface="Calibri" pitchFamily="34" charset="0"/>
                <a:ea typeface="Calibri" pitchFamily="34" charset="-122"/>
                <a:cs typeface="Calibri" pitchFamily="34" charset="-120"/>
              </a:rPr>
              <a:t>27</a:t>
            </a:r>
            <a:endParaRPr lang="en-US" sz="9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 28">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457200" y="411480"/>
            <a:ext cx="566928" cy="566928"/>
          </a:xfrm>
          <a:prstGeom prst="ellipse">
            <a:avLst/>
          </a:prstGeom>
          <a:solidFill>
            <a:srgbClr val="1E2761"/>
          </a:solidFill>
          <a:ln w="12700">
            <a:solidFill>
              <a:srgbClr val="1E2761"/>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603504" y="557784"/>
            <a:ext cx="274320" cy="274320"/>
          </a:xfrm>
          <a:prstGeom prst="rect">
            <a:avLst/>
          </a:prstGeom>
        </p:spPr>
      </p:pic>
      <p:sp>
        <p:nvSpPr>
          <p:cNvPr id="4" name="Text 1"/>
          <p:cNvSpPr txBox="1"/>
          <p:nvPr/>
        </p:nvSpPr>
        <p:spPr>
          <a:xfrm>
            <a:off x="1188720" y="347472"/>
            <a:ext cx="7315200" cy="274320"/>
          </a:xfrm>
          <a:prstGeom prst="rect">
            <a:avLst/>
          </a:prstGeom>
          <a:noFill/>
          <a:ln/>
        </p:spPr>
        <p:txBody>
          <a:bodyPr wrap="square" lIns="0" tIns="0" rIns="0" bIns="0" rtlCol="0" anchor="ctr"/>
          <a:lstStyle/>
          <a:p>
            <a:pPr marL="0" indent="0">
              <a:buNone/>
            </a:pPr>
            <a:r>
              <a:rPr lang="en-US" sz="1000" kern="0" spc="300" dirty="0">
                <a:solidFill>
                  <a:srgbClr val="5B6B8C"/>
                </a:solidFill>
                <a:latin typeface="Calibri" pitchFamily="34" charset="0"/>
                <a:ea typeface="Calibri" pitchFamily="34" charset="-122"/>
                <a:cs typeface="Calibri" pitchFamily="34" charset="-120"/>
              </a:rPr>
              <a:t>MODÜL B · 06</a:t>
            </a:r>
            <a:endParaRPr lang="en-US" sz="1000" dirty="0"/>
          </a:p>
        </p:txBody>
      </p:sp>
      <p:sp>
        <p:nvSpPr>
          <p:cNvPr id="5" name="Text 2"/>
          <p:cNvSpPr txBox="1"/>
          <p:nvPr/>
        </p:nvSpPr>
        <p:spPr>
          <a:xfrm>
            <a:off x="1188720" y="585216"/>
            <a:ext cx="9144000" cy="502920"/>
          </a:xfrm>
          <a:prstGeom prst="rect">
            <a:avLst/>
          </a:prstGeom>
          <a:noFill/>
          <a:ln/>
        </p:spPr>
        <p:txBody>
          <a:bodyPr wrap="square" lIns="0" tIns="0" rIns="0" bIns="0" rtlCol="0" anchor="t"/>
          <a:lstStyle/>
          <a:p>
            <a:pPr marL="0" indent="0">
              <a:buNone/>
            </a:pPr>
            <a:r>
              <a:rPr lang="en-US" sz="2400" b="1" dirty="0">
                <a:solidFill>
                  <a:srgbClr val="1E2761"/>
                </a:solidFill>
                <a:latin typeface="Cambria" pitchFamily="34" charset="0"/>
                <a:ea typeface="Cambria" pitchFamily="34" charset="-122"/>
                <a:cs typeface="Cambria" pitchFamily="34" charset="-120"/>
              </a:rPr>
              <a:t>Aylıktan veya Ücretten Kesme Cezasını Gerektiren Fiiller</a:t>
            </a:r>
            <a:endParaRPr lang="en-US" sz="2400" dirty="0"/>
          </a:p>
        </p:txBody>
      </p:sp>
      <p:sp>
        <p:nvSpPr>
          <p:cNvPr id="6" name="Text 3"/>
          <p:cNvSpPr txBox="1"/>
          <p:nvPr/>
        </p:nvSpPr>
        <p:spPr>
          <a:xfrm>
            <a:off x="457200" y="1280160"/>
            <a:ext cx="11277295" cy="530352"/>
          </a:xfrm>
          <a:prstGeom prst="rect">
            <a:avLst/>
          </a:prstGeom>
          <a:noFill/>
          <a:ln/>
        </p:spPr>
        <p:txBody>
          <a:bodyPr wrap="square" lIns="0" tIns="0" rIns="0" bIns="0" rtlCol="0" anchor="t"/>
          <a:lstStyle/>
          <a:p>
            <a:pPr marL="0" indent="0">
              <a:buNone/>
            </a:pPr>
            <a:r>
              <a:rPr lang="en-US" sz="1200" dirty="0">
                <a:solidFill>
                  <a:srgbClr val="2A2E45"/>
                </a:solidFill>
                <a:latin typeface="Calibri" pitchFamily="34" charset="0"/>
                <a:ea typeface="Calibri" pitchFamily="34" charset="-122"/>
                <a:cs typeface="Calibri" pitchFamily="34" charset="-120"/>
              </a:rPr>
              <a:t>Aylıktan veya ücretten kesme, "brüt aylıktan; veya ücretten bir defaya mahsus olmak üzere 1/30 ila 1/8 arasında kesinti yapılmasıdır." Kesinti oranı disiplin kurulu kararında açıkça yazılır ve ceza, kararı izleyen aybaşında uygulanır. Madde 53/b-3'te yürürlükte olan fiiller ((f) alt bendi kaldırılmıştır):</a:t>
            </a:r>
            <a:endParaRPr lang="en-US" sz="1200" dirty="0"/>
          </a:p>
        </p:txBody>
      </p:sp>
      <p:sp>
        <p:nvSpPr>
          <p:cNvPr id="7" name="Text 4"/>
          <p:cNvSpPr txBox="1"/>
          <p:nvPr/>
        </p:nvSpPr>
        <p:spPr>
          <a:xfrm>
            <a:off x="457200" y="1947672"/>
            <a:ext cx="5478628" cy="4315968"/>
          </a:xfrm>
          <a:prstGeom prst="rect">
            <a:avLst/>
          </a:prstGeom>
          <a:noFill/>
          <a:ln/>
        </p:spPr>
        <p:txBody>
          <a:bodyPr wrap="square" lIns="0" tIns="0" rIns="0" bIns="0" rtlCol="0" anchor="t"/>
          <a:lstStyle/>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1.  </a:t>
            </a:r>
            <a:r>
              <a:rPr lang="en-US" sz="1100" dirty="0">
                <a:solidFill>
                  <a:srgbClr val="2A2E45"/>
                </a:solidFill>
                <a:latin typeface="Calibri" pitchFamily="34" charset="0"/>
                <a:ea typeface="Calibri" pitchFamily="34" charset="-122"/>
                <a:cs typeface="Calibri" pitchFamily="34" charset="-120"/>
              </a:rPr>
              <a:t>Yükseköğretim üst kuruluşları ile yükseköğretim kurumlarının organlarında yapılan konuşma ve alınan kararları, yetkili olmadığı halde organ veya üyelerinin aleyhinde davranışlara yol açmak maksadıyla dışarı yaymak.</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2.  </a:t>
            </a:r>
            <a:r>
              <a:rPr lang="en-US" sz="1100" dirty="0">
                <a:solidFill>
                  <a:srgbClr val="2A2E45"/>
                </a:solidFill>
                <a:latin typeface="Calibri" pitchFamily="34" charset="0"/>
                <a:ea typeface="Calibri" pitchFamily="34" charset="-122"/>
                <a:cs typeface="Calibri" pitchFamily="34" charset="-120"/>
              </a:rPr>
              <a:t>Kuruma ait araç, gereç, belge ve benzeri eşyayı görevin sona ermesine ve kurumca yazı ile istenmesine rağmen belirlenen süre içinde geri vermemek.</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3.  </a:t>
            </a:r>
            <a:r>
              <a:rPr lang="en-US" sz="1100" dirty="0">
                <a:solidFill>
                  <a:srgbClr val="2A2E45"/>
                </a:solidFill>
                <a:latin typeface="Calibri" pitchFamily="34" charset="0"/>
                <a:ea typeface="Calibri" pitchFamily="34" charset="-122"/>
                <a:cs typeface="Calibri" pitchFamily="34" charset="-120"/>
              </a:rPr>
              <a:t>Araştırma ve deneylerde, hayvanlara ve ekolojik dengeye zarar vermek.</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4.  </a:t>
            </a:r>
            <a:r>
              <a:rPr lang="en-US" sz="1100" dirty="0">
                <a:solidFill>
                  <a:srgbClr val="2A2E45"/>
                </a:solidFill>
                <a:latin typeface="Calibri" pitchFamily="34" charset="0"/>
                <a:ea typeface="Calibri" pitchFamily="34" charset="-122"/>
                <a:cs typeface="Calibri" pitchFamily="34" charset="-120"/>
              </a:rPr>
              <a:t>Bilimsel çalışmalarda, diğer kişi ve kurumlardan temin edilen veri ve bilgileri, izin verildiği ölçüde ve şekilde kullanmamak, bu bilgilerin gizliliğine riayet etmemek ve korunmasını sağlamamak.</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5.  </a:t>
            </a:r>
            <a:r>
              <a:rPr lang="en-US" sz="1100" dirty="0">
                <a:solidFill>
                  <a:srgbClr val="2A2E45"/>
                </a:solidFill>
                <a:latin typeface="Calibri" pitchFamily="34" charset="0"/>
                <a:ea typeface="Calibri" pitchFamily="34" charset="-122"/>
                <a:cs typeface="Calibri" pitchFamily="34" charset="-120"/>
              </a:rPr>
              <a:t>Bilimsel araştırma için sağlanan veya ayrılan kaynakları, mekânları, imkânları ve cihazları amaç dışı kullanmak.</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6.  </a:t>
            </a:r>
            <a:r>
              <a:rPr lang="en-US" sz="1100" dirty="0">
                <a:solidFill>
                  <a:srgbClr val="2A2E45"/>
                </a:solidFill>
                <a:latin typeface="Calibri" pitchFamily="34" charset="0"/>
                <a:ea typeface="Calibri" pitchFamily="34" charset="-122"/>
                <a:cs typeface="Calibri" pitchFamily="34" charset="-120"/>
              </a:rPr>
              <a:t>Bir araştırmanın sonuçlarını, araştırmanın bütünlüğünü bozacak şekilde ve uygun olmayan biçimde parçalara ayırıp birden fazla sayıda yayımlayarak bu yayınları akademik atama ve yükselmelerde ayrı yayınlar olarak sunmak (dilimleme).</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7.  </a:t>
            </a:r>
            <a:r>
              <a:rPr lang="en-US" sz="1100" dirty="0">
                <a:solidFill>
                  <a:srgbClr val="2A2E45"/>
                </a:solidFill>
                <a:latin typeface="Calibri" pitchFamily="34" charset="0"/>
                <a:ea typeface="Calibri" pitchFamily="34" charset="-122"/>
                <a:cs typeface="Calibri" pitchFamily="34" charset="-120"/>
              </a:rPr>
              <a:t>Aktif katkısı olmayan kişileri yazarlar arasına dâhil etmek veya olan kişileri dâhil etmemek, yazar sıralamasını gerekçesiz ve uygun olmayan bir biçimde değiştirmek, aktif katkısı olanların isimlerini sonraki baskılarda eserden çıkartmak, aktif katkısı olmadığı hâlde nüfuzunu kullanarak ismini yazarlar arasına dâhil ettirmek.</a:t>
            </a:r>
            <a:endParaRPr lang="en-US" sz="1100" dirty="0"/>
          </a:p>
        </p:txBody>
      </p:sp>
      <p:sp>
        <p:nvSpPr>
          <p:cNvPr id="8" name="Text 5"/>
          <p:cNvSpPr txBox="1"/>
          <p:nvPr/>
        </p:nvSpPr>
        <p:spPr>
          <a:xfrm>
            <a:off x="6255868" y="1947672"/>
            <a:ext cx="5478628" cy="4315968"/>
          </a:xfrm>
          <a:prstGeom prst="rect">
            <a:avLst/>
          </a:prstGeom>
          <a:noFill/>
          <a:ln/>
        </p:spPr>
        <p:txBody>
          <a:bodyPr wrap="square" lIns="0" tIns="0" rIns="0" bIns="0" rtlCol="0" anchor="t"/>
          <a:lstStyle/>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8.  </a:t>
            </a:r>
            <a:r>
              <a:rPr lang="en-US" sz="1100" dirty="0">
                <a:solidFill>
                  <a:srgbClr val="2A2E45"/>
                </a:solidFill>
                <a:latin typeface="Calibri" pitchFamily="34" charset="0"/>
                <a:ea typeface="Calibri" pitchFamily="34" charset="-122"/>
                <a:cs typeface="Calibri" pitchFamily="34" charset="-120"/>
              </a:rPr>
              <a:t>Dayanaksız, yersiz ve kasıtlı olarak suç isnadında bulunmak.</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9.  </a:t>
            </a:r>
            <a:r>
              <a:rPr lang="en-US" sz="1100" dirty="0">
                <a:solidFill>
                  <a:srgbClr val="2A2E45"/>
                </a:solidFill>
                <a:latin typeface="Calibri" pitchFamily="34" charset="0"/>
                <a:ea typeface="Calibri" pitchFamily="34" charset="-122"/>
                <a:cs typeface="Calibri" pitchFamily="34" charset="-120"/>
              </a:rPr>
              <a:t>Hukuka aykırı olarak kurumun bilişim sisteminin bütününe veya bir kısmına kasten girmek veya orada kalmak.</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10.  </a:t>
            </a:r>
            <a:r>
              <a:rPr lang="en-US" sz="1100" dirty="0">
                <a:solidFill>
                  <a:srgbClr val="2A2E45"/>
                </a:solidFill>
                <a:latin typeface="Calibri" pitchFamily="34" charset="0"/>
                <a:ea typeface="Calibri" pitchFamily="34" charset="-122"/>
                <a:cs typeface="Calibri" pitchFamily="34" charset="-120"/>
              </a:rPr>
              <a:t>Akademik atama ve yükseltmelere ilişkin başvurularda bilimsel araştırma ve yayınlara ilişkin yanlış veya yanıltıcı beyanda bulunmak.</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11.  </a:t>
            </a:r>
            <a:r>
              <a:rPr lang="en-US" sz="1100" dirty="0">
                <a:solidFill>
                  <a:srgbClr val="2A2E45"/>
                </a:solidFill>
                <a:latin typeface="Calibri" pitchFamily="34" charset="0"/>
                <a:ea typeface="Calibri" pitchFamily="34" charset="-122"/>
                <a:cs typeface="Calibri" pitchFamily="34" charset="-120"/>
              </a:rPr>
              <a:t>Kasıtlı olarak; görevi tam ve zamanında yapmamak, görev mahallinde kurumlarca belirlenen usul ve esasları yerine getirmemek.</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12.  </a:t>
            </a:r>
            <a:r>
              <a:rPr lang="en-US" sz="1100" dirty="0">
                <a:solidFill>
                  <a:srgbClr val="2A2E45"/>
                </a:solidFill>
                <a:latin typeface="Calibri" pitchFamily="34" charset="0"/>
                <a:ea typeface="Calibri" pitchFamily="34" charset="-122"/>
                <a:cs typeface="Calibri" pitchFamily="34" charset="-120"/>
              </a:rPr>
              <a:t>Özürsüz ve kesintisiz 3 - 9 gün göreve gelmemek.</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13.  </a:t>
            </a:r>
            <a:r>
              <a:rPr lang="en-US" sz="1100" dirty="0">
                <a:solidFill>
                  <a:srgbClr val="2A2E45"/>
                </a:solidFill>
                <a:latin typeface="Calibri" pitchFamily="34" charset="0"/>
                <a:ea typeface="Calibri" pitchFamily="34" charset="-122"/>
                <a:cs typeface="Calibri" pitchFamily="34" charset="-120"/>
              </a:rPr>
              <a:t>Görev yeri sınırları içerisinde herhangi bir yerin toplantı, tören ve benzeri amaçlarla izinsiz olarak kullanılmasına yardımcı olmak, bu yeri kullanmak veya kullandırmak.</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14.  </a:t>
            </a:r>
            <a:r>
              <a:rPr lang="en-US" sz="1100" dirty="0">
                <a:solidFill>
                  <a:srgbClr val="2A2E45"/>
                </a:solidFill>
                <a:latin typeface="Calibri" pitchFamily="34" charset="0"/>
                <a:ea typeface="Calibri" pitchFamily="34" charset="-122"/>
                <a:cs typeface="Calibri" pitchFamily="34" charset="-120"/>
              </a:rPr>
              <a:t>Yasaklanmış her türlü yayını basmak, çoğaltmak, dağıtmak veya teşhir etmek.</a:t>
            </a:r>
            <a:endParaRPr lang="en-US" sz="1100" dirty="0"/>
          </a:p>
        </p:txBody>
      </p:sp>
      <p:sp>
        <p:nvSpPr>
          <p:cNvPr id="9" name="Text 6"/>
          <p:cNvSpPr txBox="1"/>
          <p:nvPr/>
        </p:nvSpPr>
        <p:spPr>
          <a:xfrm>
            <a:off x="457200" y="6446520"/>
            <a:ext cx="5486400" cy="274320"/>
          </a:xfrm>
          <a:prstGeom prst="rect">
            <a:avLst/>
          </a:prstGeom>
          <a:noFill/>
          <a:ln/>
        </p:spPr>
        <p:txBody>
          <a:bodyPr wrap="square" lIns="0" tIns="0" rIns="0" bIns="0" rtlCol="0" anchor="ctr"/>
          <a:lstStyle/>
          <a:p>
            <a:pPr marL="0" indent="0">
              <a:buNone/>
            </a:pPr>
            <a:r>
              <a:rPr lang="en-US" sz="900" dirty="0">
                <a:solidFill>
                  <a:srgbClr val="5B6B8C"/>
                </a:solidFill>
                <a:latin typeface="Calibri" pitchFamily="34" charset="0"/>
                <a:ea typeface="Calibri" pitchFamily="34" charset="-122"/>
                <a:cs typeface="Calibri" pitchFamily="34" charset="-120"/>
              </a:rPr>
              <a:t>Modül B — Akademik Personel Disiplini (m. 53, 53/A–53/G)</a:t>
            </a:r>
            <a:endParaRPr lang="en-US" sz="900" dirty="0"/>
          </a:p>
        </p:txBody>
      </p:sp>
      <p:sp>
        <p:nvSpPr>
          <p:cNvPr id="10" name="Text 7"/>
          <p:cNvSpPr txBox="1"/>
          <p:nvPr/>
        </p:nvSpPr>
        <p:spPr>
          <a:xfrm>
            <a:off x="10820095" y="6446520"/>
            <a:ext cx="914400" cy="274320"/>
          </a:xfrm>
          <a:prstGeom prst="rect">
            <a:avLst/>
          </a:prstGeom>
          <a:noFill/>
          <a:ln/>
        </p:spPr>
        <p:txBody>
          <a:bodyPr wrap="square" lIns="0" tIns="0" rIns="0" bIns="0" rtlCol="0" anchor="ctr"/>
          <a:lstStyle/>
          <a:p>
            <a:pPr marL="0" indent="0" algn="r">
              <a:buNone/>
            </a:pPr>
            <a:r>
              <a:rPr lang="en-US" sz="900" dirty="0">
                <a:solidFill>
                  <a:srgbClr val="5B6B8C"/>
                </a:solidFill>
                <a:latin typeface="Calibri" pitchFamily="34" charset="0"/>
                <a:ea typeface="Calibri" pitchFamily="34" charset="-122"/>
                <a:cs typeface="Calibri" pitchFamily="34" charset="-120"/>
              </a:rPr>
              <a:t>28</a:t>
            </a:r>
            <a:endParaRPr lang="en-US" sz="90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 29">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457200" y="411480"/>
            <a:ext cx="566928" cy="566928"/>
          </a:xfrm>
          <a:prstGeom prst="ellipse">
            <a:avLst/>
          </a:prstGeom>
          <a:solidFill>
            <a:srgbClr val="1E2761"/>
          </a:solidFill>
          <a:ln w="12700">
            <a:solidFill>
              <a:srgbClr val="1E2761"/>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603504" y="557784"/>
            <a:ext cx="274320" cy="274320"/>
          </a:xfrm>
          <a:prstGeom prst="rect">
            <a:avLst/>
          </a:prstGeom>
        </p:spPr>
      </p:pic>
      <p:sp>
        <p:nvSpPr>
          <p:cNvPr id="4" name="Text 1"/>
          <p:cNvSpPr txBox="1"/>
          <p:nvPr/>
        </p:nvSpPr>
        <p:spPr>
          <a:xfrm>
            <a:off x="1188720" y="347472"/>
            <a:ext cx="7315200" cy="274320"/>
          </a:xfrm>
          <a:prstGeom prst="rect">
            <a:avLst/>
          </a:prstGeom>
          <a:noFill/>
          <a:ln/>
        </p:spPr>
        <p:txBody>
          <a:bodyPr wrap="square" lIns="0" tIns="0" rIns="0" bIns="0" rtlCol="0" anchor="ctr"/>
          <a:lstStyle/>
          <a:p>
            <a:pPr marL="0" indent="0">
              <a:buNone/>
            </a:pPr>
            <a:r>
              <a:rPr lang="en-US" sz="1000" kern="0" spc="300" dirty="0">
                <a:solidFill>
                  <a:srgbClr val="5B6B8C"/>
                </a:solidFill>
                <a:latin typeface="Calibri" pitchFamily="34" charset="0"/>
                <a:ea typeface="Calibri" pitchFamily="34" charset="-122"/>
                <a:cs typeface="Calibri" pitchFamily="34" charset="-120"/>
              </a:rPr>
              <a:t>MODÜL B · 07</a:t>
            </a:r>
            <a:endParaRPr lang="en-US" sz="1000" dirty="0"/>
          </a:p>
        </p:txBody>
      </p:sp>
      <p:sp>
        <p:nvSpPr>
          <p:cNvPr id="5" name="Text 2"/>
          <p:cNvSpPr txBox="1"/>
          <p:nvPr/>
        </p:nvSpPr>
        <p:spPr>
          <a:xfrm>
            <a:off x="1188720" y="585216"/>
            <a:ext cx="9144000" cy="502920"/>
          </a:xfrm>
          <a:prstGeom prst="rect">
            <a:avLst/>
          </a:prstGeom>
          <a:noFill/>
          <a:ln/>
        </p:spPr>
        <p:txBody>
          <a:bodyPr wrap="square" lIns="0" tIns="0" rIns="0" bIns="0" rtlCol="0" anchor="t"/>
          <a:lstStyle/>
          <a:p>
            <a:pPr marL="0" indent="0">
              <a:buNone/>
            </a:pPr>
            <a:r>
              <a:rPr lang="en-US" sz="2400" b="1" dirty="0">
                <a:solidFill>
                  <a:srgbClr val="1E2761"/>
                </a:solidFill>
                <a:latin typeface="Cambria" pitchFamily="34" charset="0"/>
                <a:ea typeface="Cambria" pitchFamily="34" charset="-122"/>
                <a:cs typeface="Cambria" pitchFamily="34" charset="-120"/>
              </a:rPr>
              <a:t>Kademe İlerlemesinin Durdurulması Cezasını Gerektiren Fiiller</a:t>
            </a:r>
            <a:endParaRPr lang="en-US" sz="2400" dirty="0"/>
          </a:p>
        </p:txBody>
      </p:sp>
      <p:sp>
        <p:nvSpPr>
          <p:cNvPr id="6" name="Text 3"/>
          <p:cNvSpPr txBox="1"/>
          <p:nvPr/>
        </p:nvSpPr>
        <p:spPr>
          <a:xfrm>
            <a:off x="457200" y="1280160"/>
            <a:ext cx="11277295" cy="749808"/>
          </a:xfrm>
          <a:prstGeom prst="rect">
            <a:avLst/>
          </a:prstGeom>
          <a:noFill/>
          <a:ln/>
        </p:spPr>
        <p:txBody>
          <a:bodyPr wrap="square" lIns="0" tIns="0" rIns="0" bIns="0" rtlCol="0" anchor="t"/>
          <a:lstStyle/>
          <a:p>
            <a:pPr marL="0" indent="0">
              <a:buNone/>
            </a:pPr>
            <a:r>
              <a:rPr lang="en-US" sz="1200" dirty="0">
                <a:solidFill>
                  <a:srgbClr val="2A2E45"/>
                </a:solidFill>
                <a:latin typeface="Calibri" pitchFamily="34" charset="0"/>
                <a:ea typeface="Calibri" pitchFamily="34" charset="-122"/>
                <a:cs typeface="Calibri" pitchFamily="34" charset="-120"/>
              </a:rPr>
              <a:t>Bu ceza, devlet yükseköğretim kurumlarında aylıklı öğretim elemanlarının bulundukları kademedeki ilerlemelerinin fiilin ağırlık derecesine göre bir ila üç yıl arasında durdurulması; vakıf kurumlarında ise fiilin ağırlık derecesine göre üç ila altı ay süreyle brüt ücretinden 1/30 ila 1/8 arasında kesintiye gidilmesidir. Süre ve oran kurul kararında belirtilir. Madde 53/b-4'te yürürlükte olan fiiller ((ı) alt bendi kaldırılmıştır):</a:t>
            </a:r>
            <a:endParaRPr lang="en-US" sz="1200" dirty="0"/>
          </a:p>
        </p:txBody>
      </p:sp>
      <p:sp>
        <p:nvSpPr>
          <p:cNvPr id="7" name="Text 4"/>
          <p:cNvSpPr txBox="1"/>
          <p:nvPr/>
        </p:nvSpPr>
        <p:spPr>
          <a:xfrm>
            <a:off x="457200" y="2167128"/>
            <a:ext cx="5478628" cy="4096512"/>
          </a:xfrm>
          <a:prstGeom prst="rect">
            <a:avLst/>
          </a:prstGeom>
          <a:noFill/>
          <a:ln/>
        </p:spPr>
        <p:txBody>
          <a:bodyPr wrap="square" lIns="0" tIns="0" rIns="0" bIns="0" rtlCol="0" anchor="t"/>
          <a:lstStyle/>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1.  </a:t>
            </a:r>
            <a:r>
              <a:rPr lang="en-US" sz="1100" dirty="0">
                <a:solidFill>
                  <a:srgbClr val="2A2E45"/>
                </a:solidFill>
                <a:latin typeface="Calibri" pitchFamily="34" charset="0"/>
                <a:ea typeface="Calibri" pitchFamily="34" charset="-122"/>
                <a:cs typeface="Calibri" pitchFamily="34" charset="-120"/>
              </a:rPr>
              <a:t>Hizmet içinde resmi bir belgeyi tahrif etmek, yok etmek, gizlemek veya sahte olarak düzenlemek, sahte belgeyi bilerek kullanmak, kullandırmak.</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2.  </a:t>
            </a:r>
            <a:r>
              <a:rPr lang="en-US" sz="1100" dirty="0">
                <a:solidFill>
                  <a:srgbClr val="2A2E45"/>
                </a:solidFill>
                <a:latin typeface="Calibri" pitchFamily="34" charset="0"/>
                <a:ea typeface="Calibri" pitchFamily="34" charset="-122"/>
                <a:cs typeface="Calibri" pitchFamily="34" charset="-120"/>
              </a:rPr>
              <a:t>Görevi sebebiyle veya görevi sırasında doğrudan veya dolaylı olarak her ne ad altında olursa olsun menfaat sağlamak, iş sahiplerinden veya öğrencilerden borç para istemek veya almak.</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3.  </a:t>
            </a:r>
            <a:r>
              <a:rPr lang="en-US" sz="1100" dirty="0">
                <a:solidFill>
                  <a:srgbClr val="2A2E45"/>
                </a:solidFill>
                <a:latin typeface="Calibri" pitchFamily="34" charset="0"/>
                <a:ea typeface="Calibri" pitchFamily="34" charset="-122"/>
                <a:cs typeface="Calibri" pitchFamily="34" charset="-120"/>
              </a:rPr>
              <a:t>Kamu hizmetlerinin yürütülmesini engellemek, boykot ve işgal eyleminde bulunmak.</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4.  </a:t>
            </a:r>
            <a:r>
              <a:rPr lang="en-US" sz="1100" dirty="0">
                <a:solidFill>
                  <a:srgbClr val="2A2E45"/>
                </a:solidFill>
                <a:latin typeface="Calibri" pitchFamily="34" charset="0"/>
                <a:ea typeface="Calibri" pitchFamily="34" charset="-122"/>
                <a:cs typeface="Calibri" pitchFamily="34" charset="-120"/>
              </a:rPr>
              <a:t>Ders, seminer, konferans, laboratuvar, grafik çalışma ve sınav gibi öğretim çalışmalarının yapılmasına engel olmak; görevlileri, öğrencileri eğitim-öğretim alanı dışına çıkartmak; görev yapılmasına engel olmak; öğrencileri bu tür davranışlara teşvik etmek veya zorlamak ya da bu maksatla yapılacak hareketlere iştirak etmek.</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5.  </a:t>
            </a:r>
            <a:r>
              <a:rPr lang="en-US" sz="1100" dirty="0">
                <a:solidFill>
                  <a:srgbClr val="2A2E45"/>
                </a:solidFill>
                <a:latin typeface="Calibri" pitchFamily="34" charset="0"/>
                <a:ea typeface="Calibri" pitchFamily="34" charset="-122"/>
                <a:cs typeface="Calibri" pitchFamily="34" charset="-120"/>
              </a:rPr>
              <a:t>Basın-yayın veya bilişim sistemlerini kullanarak amiri, iş arkadaşları, personeli, hizmetten yararlananlar veya öğrencileri hakkında gerçeğe aykırı açıklamada veya haksız isnatta bulunmak veya rızaları olmaksızın özel hayatlarıyla ilgili açıklama yapmak.</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6.  </a:t>
            </a:r>
            <a:r>
              <a:rPr lang="en-US" sz="1100" dirty="0">
                <a:solidFill>
                  <a:srgbClr val="2A2E45"/>
                </a:solidFill>
                <a:latin typeface="Calibri" pitchFamily="34" charset="0"/>
                <a:ea typeface="Calibri" pitchFamily="34" charset="-122"/>
                <a:cs typeface="Calibri" pitchFamily="34" charset="-120"/>
              </a:rPr>
              <a:t>İnsanlarla ilgili biyomedikal araştırmalarda ve diğer klinik araştırmalarda ilgili mevzuat hükümlerine aykırı davranmak suretiyle kişilere zarar vermek.</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7.  </a:t>
            </a:r>
            <a:r>
              <a:rPr lang="en-US" sz="1100" dirty="0">
                <a:solidFill>
                  <a:srgbClr val="2A2E45"/>
                </a:solidFill>
                <a:latin typeface="Calibri" pitchFamily="34" charset="0"/>
                <a:ea typeface="Calibri" pitchFamily="34" charset="-122"/>
                <a:cs typeface="Calibri" pitchFamily="34" charset="-120"/>
              </a:rPr>
              <a:t>Bilimsel araştırmalarda gerçekte var olmayan veya tahrif edilmiş verileri kullanmak, araştırma kayıtları veya elde edilen verileri tahrif etmek, araştırmada kullanılmayan cihaz veya materyalleri kullanılmış gibi göstermek, destek alınan kişi ve kuruluşların çıkarları doğrultusunda araştırma sonuçlarını tahrif etmek veya şekillendirmek.</a:t>
            </a:r>
            <a:endParaRPr lang="en-US" sz="1100" dirty="0"/>
          </a:p>
        </p:txBody>
      </p:sp>
      <p:sp>
        <p:nvSpPr>
          <p:cNvPr id="8" name="Text 5"/>
          <p:cNvSpPr txBox="1"/>
          <p:nvPr/>
        </p:nvSpPr>
        <p:spPr>
          <a:xfrm>
            <a:off x="6255868" y="2167128"/>
            <a:ext cx="5478628" cy="4096512"/>
          </a:xfrm>
          <a:prstGeom prst="rect">
            <a:avLst/>
          </a:prstGeom>
          <a:noFill/>
          <a:ln/>
        </p:spPr>
        <p:txBody>
          <a:bodyPr wrap="square" lIns="0" tIns="0" rIns="0" bIns="0" rtlCol="0" anchor="t"/>
          <a:lstStyle/>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8.  </a:t>
            </a:r>
            <a:r>
              <a:rPr lang="en-US" sz="1100" dirty="0">
                <a:solidFill>
                  <a:srgbClr val="2A2E45"/>
                </a:solidFill>
                <a:latin typeface="Calibri" pitchFamily="34" charset="0"/>
                <a:ea typeface="Calibri" pitchFamily="34" charset="-122"/>
                <a:cs typeface="Calibri" pitchFamily="34" charset="-120"/>
              </a:rPr>
              <a:t>Görevin yerine getirilmesinde dil, ırk, renk, cinsiyet, siyasi düşünce, felsefi inanç, din ve mezhep ayrımı yapmak, görevin gereklerine aykırı davranmak suretiyle kişilerin yarar veya zararını hedef tutan davranışlarda bulunmak.</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9.  </a:t>
            </a:r>
            <a:r>
              <a:rPr lang="en-US" sz="1100" dirty="0">
                <a:solidFill>
                  <a:srgbClr val="2A2E45"/>
                </a:solidFill>
                <a:latin typeface="Calibri" pitchFamily="34" charset="0"/>
                <a:ea typeface="Calibri" pitchFamily="34" charset="-122"/>
                <a:cs typeface="Calibri" pitchFamily="34" charset="-120"/>
              </a:rPr>
              <a:t>Mükerrer yayınlarını akademik atama ve yükselmelerde ayrı yayınlar olarak sunmak.</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10.  </a:t>
            </a:r>
            <a:r>
              <a:rPr lang="en-US" sz="1100" dirty="0">
                <a:solidFill>
                  <a:srgbClr val="2A2E45"/>
                </a:solidFill>
                <a:latin typeface="Calibri" pitchFamily="34" charset="0"/>
                <a:ea typeface="Calibri" pitchFamily="34" charset="-122"/>
                <a:cs typeface="Calibri" pitchFamily="34" charset="-120"/>
              </a:rPr>
              <a:t>Göreve sarhoş gelmek, görev yerinde alkollü içki içmek.</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11.  </a:t>
            </a:r>
            <a:r>
              <a:rPr lang="en-US" sz="1100" dirty="0">
                <a:solidFill>
                  <a:srgbClr val="2A2E45"/>
                </a:solidFill>
                <a:latin typeface="Calibri" pitchFamily="34" charset="0"/>
                <a:ea typeface="Calibri" pitchFamily="34" charset="-122"/>
                <a:cs typeface="Calibri" pitchFamily="34" charset="-120"/>
              </a:rPr>
              <a:t>Gerçeğe aykırı rapor ve belge düzenlemek.</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12.  </a:t>
            </a:r>
            <a:r>
              <a:rPr lang="en-US" sz="1100" dirty="0">
                <a:solidFill>
                  <a:srgbClr val="2A2E45"/>
                </a:solidFill>
                <a:latin typeface="Calibri" pitchFamily="34" charset="0"/>
                <a:ea typeface="Calibri" pitchFamily="34" charset="-122"/>
                <a:cs typeface="Calibri" pitchFamily="34" charset="-120"/>
              </a:rPr>
              <a:t>İlgili kanunların tanıdığı istisnalar dışında ticaret yapmak, yasaklanan diğer kazanç getirici faaliyetlerde bulunmak.</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13.  </a:t>
            </a:r>
            <a:r>
              <a:rPr lang="en-US" sz="1100" dirty="0">
                <a:solidFill>
                  <a:srgbClr val="2A2E45"/>
                </a:solidFill>
                <a:latin typeface="Calibri" pitchFamily="34" charset="0"/>
                <a:ea typeface="Calibri" pitchFamily="34" charset="-122"/>
                <a:cs typeface="Calibri" pitchFamily="34" charset="-120"/>
              </a:rPr>
              <a:t>Görevi gereği öğrendiği ve gizli kalması gereken bilgi ve belgeleri açıklamak.</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14.  </a:t>
            </a:r>
            <a:r>
              <a:rPr lang="en-US" sz="1100" dirty="0">
                <a:solidFill>
                  <a:srgbClr val="2A2E45"/>
                </a:solidFill>
                <a:latin typeface="Calibri" pitchFamily="34" charset="0"/>
                <a:ea typeface="Calibri" pitchFamily="34" charset="-122"/>
                <a:cs typeface="Calibri" pitchFamily="34" charset="-120"/>
              </a:rPr>
              <a:t>Amirine, maiyetindekilere, iş arkadaşları veya hizmetten yararlananlara hakarette bulunmak veya bunları tehdit etmek.</a:t>
            </a:r>
            <a:endParaRPr lang="en-US" sz="1100" dirty="0"/>
          </a:p>
        </p:txBody>
      </p:sp>
      <p:sp>
        <p:nvSpPr>
          <p:cNvPr id="9" name="Text 6"/>
          <p:cNvSpPr txBox="1"/>
          <p:nvPr/>
        </p:nvSpPr>
        <p:spPr>
          <a:xfrm>
            <a:off x="457200" y="6446520"/>
            <a:ext cx="5486400" cy="274320"/>
          </a:xfrm>
          <a:prstGeom prst="rect">
            <a:avLst/>
          </a:prstGeom>
          <a:noFill/>
          <a:ln/>
        </p:spPr>
        <p:txBody>
          <a:bodyPr wrap="square" lIns="0" tIns="0" rIns="0" bIns="0" rtlCol="0" anchor="ctr"/>
          <a:lstStyle/>
          <a:p>
            <a:pPr marL="0" indent="0">
              <a:buNone/>
            </a:pPr>
            <a:r>
              <a:rPr lang="en-US" sz="900" dirty="0">
                <a:solidFill>
                  <a:srgbClr val="5B6B8C"/>
                </a:solidFill>
                <a:latin typeface="Calibri" pitchFamily="34" charset="0"/>
                <a:ea typeface="Calibri" pitchFamily="34" charset="-122"/>
                <a:cs typeface="Calibri" pitchFamily="34" charset="-120"/>
              </a:rPr>
              <a:t>Modül B — Akademik Personel Disiplini (m. 53, 53/A–53/G)</a:t>
            </a:r>
            <a:endParaRPr lang="en-US" sz="900" dirty="0"/>
          </a:p>
        </p:txBody>
      </p:sp>
      <p:sp>
        <p:nvSpPr>
          <p:cNvPr id="10" name="Text 7"/>
          <p:cNvSpPr txBox="1"/>
          <p:nvPr/>
        </p:nvSpPr>
        <p:spPr>
          <a:xfrm>
            <a:off x="10820095" y="6446520"/>
            <a:ext cx="914400" cy="274320"/>
          </a:xfrm>
          <a:prstGeom prst="rect">
            <a:avLst/>
          </a:prstGeom>
          <a:noFill/>
          <a:ln/>
        </p:spPr>
        <p:txBody>
          <a:bodyPr wrap="square" lIns="0" tIns="0" rIns="0" bIns="0" rtlCol="0" anchor="ctr"/>
          <a:lstStyle/>
          <a:p>
            <a:pPr marL="0" indent="0" algn="r">
              <a:buNone/>
            </a:pPr>
            <a:r>
              <a:rPr lang="en-US" sz="900" dirty="0">
                <a:solidFill>
                  <a:srgbClr val="5B6B8C"/>
                </a:solidFill>
                <a:latin typeface="Calibri" pitchFamily="34" charset="0"/>
                <a:ea typeface="Calibri" pitchFamily="34" charset="-122"/>
                <a:cs typeface="Calibri" pitchFamily="34" charset="-120"/>
              </a:rPr>
              <a:t>29</a:t>
            </a:r>
            <a:endParaRPr lang="en-US" sz="900"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 30">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457200" y="411480"/>
            <a:ext cx="566928" cy="566928"/>
          </a:xfrm>
          <a:prstGeom prst="ellipse">
            <a:avLst/>
          </a:prstGeom>
          <a:solidFill>
            <a:srgbClr val="1E2761"/>
          </a:solidFill>
          <a:ln w="12700">
            <a:solidFill>
              <a:srgbClr val="1E2761"/>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603504" y="557784"/>
            <a:ext cx="274320" cy="274320"/>
          </a:xfrm>
          <a:prstGeom prst="rect">
            <a:avLst/>
          </a:prstGeom>
        </p:spPr>
      </p:pic>
      <p:sp>
        <p:nvSpPr>
          <p:cNvPr id="4" name="Text 1"/>
          <p:cNvSpPr txBox="1"/>
          <p:nvPr/>
        </p:nvSpPr>
        <p:spPr>
          <a:xfrm>
            <a:off x="1188720" y="347472"/>
            <a:ext cx="7315200" cy="274320"/>
          </a:xfrm>
          <a:prstGeom prst="rect">
            <a:avLst/>
          </a:prstGeom>
          <a:noFill/>
          <a:ln/>
        </p:spPr>
        <p:txBody>
          <a:bodyPr wrap="square" lIns="0" tIns="0" rIns="0" bIns="0" rtlCol="0" anchor="ctr"/>
          <a:lstStyle/>
          <a:p>
            <a:pPr marL="0" indent="0">
              <a:buNone/>
            </a:pPr>
            <a:r>
              <a:rPr lang="en-US" sz="1000" kern="0" spc="300" dirty="0">
                <a:solidFill>
                  <a:srgbClr val="5B6B8C"/>
                </a:solidFill>
                <a:latin typeface="Calibri" pitchFamily="34" charset="0"/>
                <a:ea typeface="Calibri" pitchFamily="34" charset="-122"/>
                <a:cs typeface="Calibri" pitchFamily="34" charset="-120"/>
              </a:rPr>
              <a:t>MODÜL B · 08</a:t>
            </a:r>
            <a:endParaRPr lang="en-US" sz="1000" dirty="0"/>
          </a:p>
        </p:txBody>
      </p:sp>
      <p:sp>
        <p:nvSpPr>
          <p:cNvPr id="5" name="Text 2"/>
          <p:cNvSpPr txBox="1"/>
          <p:nvPr/>
        </p:nvSpPr>
        <p:spPr>
          <a:xfrm>
            <a:off x="1188720" y="585216"/>
            <a:ext cx="9144000" cy="502920"/>
          </a:xfrm>
          <a:prstGeom prst="rect">
            <a:avLst/>
          </a:prstGeom>
          <a:noFill/>
          <a:ln/>
        </p:spPr>
        <p:txBody>
          <a:bodyPr wrap="square" lIns="0" tIns="0" rIns="0" bIns="0" rtlCol="0" anchor="t"/>
          <a:lstStyle/>
          <a:p>
            <a:pPr marL="0" indent="0">
              <a:buNone/>
            </a:pPr>
            <a:r>
              <a:rPr lang="en-US" sz="2400" b="1" dirty="0">
                <a:solidFill>
                  <a:srgbClr val="1E2761"/>
                </a:solidFill>
                <a:latin typeface="Cambria" pitchFamily="34" charset="0"/>
                <a:ea typeface="Cambria" pitchFamily="34" charset="-122"/>
                <a:cs typeface="Cambria" pitchFamily="34" charset="-120"/>
              </a:rPr>
              <a:t>Üniversite Öğretim Mesleğinden Çıkarma</a:t>
            </a:r>
            <a:endParaRPr lang="en-US" sz="2400" dirty="0"/>
          </a:p>
        </p:txBody>
      </p:sp>
      <p:sp>
        <p:nvSpPr>
          <p:cNvPr id="6" name="Shape 3"/>
          <p:cNvSpPr/>
          <p:nvPr/>
        </p:nvSpPr>
        <p:spPr>
          <a:xfrm>
            <a:off x="10591495" y="457200"/>
            <a:ext cx="1143000" cy="329184"/>
          </a:xfrm>
          <a:prstGeom prst="roundRect">
            <a:avLst>
              <a:gd name="adj" fmla="val 16667"/>
            </a:avLst>
          </a:prstGeom>
          <a:solidFill>
            <a:srgbClr val="FBE9E9"/>
          </a:solidFill>
          <a:ln w="12700">
            <a:solidFill>
              <a:srgbClr val="FBE9E9"/>
            </a:solidFill>
            <a:prstDash val="solid"/>
          </a:ln>
        </p:spPr>
        <p:txBody>
          <a:bodyPr/>
          <a:lstStyle/>
          <a:p>
            <a:endParaRPr lang="tr-TR"/>
          </a:p>
        </p:txBody>
      </p:sp>
      <p:sp>
        <p:nvSpPr>
          <p:cNvPr id="7" name="Text 4"/>
          <p:cNvSpPr txBox="1"/>
          <p:nvPr/>
        </p:nvSpPr>
        <p:spPr>
          <a:xfrm>
            <a:off x="10591495" y="457200"/>
            <a:ext cx="1143000" cy="329184"/>
          </a:xfrm>
          <a:prstGeom prst="rect">
            <a:avLst/>
          </a:prstGeom>
          <a:noFill/>
          <a:ln/>
        </p:spPr>
        <p:txBody>
          <a:bodyPr wrap="square" lIns="0" tIns="0" rIns="0" bIns="0" rtlCol="0" anchor="ctr"/>
          <a:lstStyle/>
          <a:p>
            <a:pPr marL="0" indent="0" algn="ctr">
              <a:buNone/>
            </a:pPr>
            <a:r>
              <a:rPr lang="en-US" sz="900" b="1" kern="0" spc="200" dirty="0">
                <a:solidFill>
                  <a:srgbClr val="A63A3A"/>
                </a:solidFill>
                <a:latin typeface="Calibri" pitchFamily="34" charset="0"/>
                <a:ea typeface="Calibri" pitchFamily="34" charset="-122"/>
                <a:cs typeface="Calibri" pitchFamily="34" charset="-120"/>
              </a:rPr>
              <a:t>ÖNEMLİ</a:t>
            </a:r>
            <a:endParaRPr lang="en-US" sz="900" dirty="0"/>
          </a:p>
        </p:txBody>
      </p:sp>
      <p:sp>
        <p:nvSpPr>
          <p:cNvPr id="8" name="Text 5"/>
          <p:cNvSpPr txBox="1"/>
          <p:nvPr/>
        </p:nvSpPr>
        <p:spPr>
          <a:xfrm>
            <a:off x="457200" y="1280160"/>
            <a:ext cx="11277295" cy="749808"/>
          </a:xfrm>
          <a:prstGeom prst="rect">
            <a:avLst/>
          </a:prstGeom>
          <a:noFill/>
          <a:ln/>
        </p:spPr>
        <p:txBody>
          <a:bodyPr wrap="square" lIns="0" tIns="0" rIns="0" bIns="0" rtlCol="0" anchor="t"/>
          <a:lstStyle/>
          <a:p>
            <a:pPr marL="0" indent="0">
              <a:buNone/>
            </a:pPr>
            <a:r>
              <a:rPr lang="en-US" sz="1300" dirty="0">
                <a:solidFill>
                  <a:srgbClr val="2A2E45"/>
                </a:solidFill>
                <a:latin typeface="Calibri" pitchFamily="34" charset="0"/>
                <a:ea typeface="Calibri" pitchFamily="34" charset="-122"/>
                <a:cs typeface="Calibri" pitchFamily="34" charset="-120"/>
              </a:rPr>
              <a:t>Bu ceza, "akademik bir kadroya bir daha atanmamak üzere üniversite öğretim mesleğinden çıkarmadır." Kişi kamu görevinden çıkarılmaz; başka bir kamu görevinde çalışabilir ancak bir daha akademik kadroya atanamaz. Ceza, atamaya yetkili amirin teklifi üzerine Yüksek Disiplin Kurulu kararıyla verilir ve yalnızca üç fiile bağlıdır (53/b-5):</a:t>
            </a:r>
            <a:endParaRPr lang="en-US" sz="1300" dirty="0"/>
          </a:p>
        </p:txBody>
      </p:sp>
      <p:sp>
        <p:nvSpPr>
          <p:cNvPr id="9" name="Shape 6"/>
          <p:cNvSpPr/>
          <p:nvPr/>
        </p:nvSpPr>
        <p:spPr>
          <a:xfrm>
            <a:off x="457200" y="5367528"/>
            <a:ext cx="11277295" cy="896112"/>
          </a:xfrm>
          <a:prstGeom prst="rect">
            <a:avLst/>
          </a:prstGeom>
          <a:solidFill>
            <a:srgbClr val="FBE9E9"/>
          </a:solidFill>
          <a:ln w="12700">
            <a:solidFill>
              <a:srgbClr val="FBE9E9"/>
            </a:solidFill>
            <a:prstDash val="solid"/>
          </a:ln>
        </p:spPr>
        <p:txBody>
          <a:bodyPr/>
          <a:lstStyle/>
          <a:p>
            <a:endParaRPr lang="tr-TR"/>
          </a:p>
        </p:txBody>
      </p:sp>
      <p:sp>
        <p:nvSpPr>
          <p:cNvPr id="10" name="Text 7"/>
          <p:cNvSpPr txBox="1"/>
          <p:nvPr/>
        </p:nvSpPr>
        <p:spPr>
          <a:xfrm>
            <a:off x="640080" y="5413248"/>
            <a:ext cx="10911535" cy="804672"/>
          </a:xfrm>
          <a:prstGeom prst="rect">
            <a:avLst/>
          </a:prstGeom>
          <a:noFill/>
          <a:ln/>
        </p:spPr>
        <p:txBody>
          <a:bodyPr wrap="square" lIns="0" tIns="0" rIns="0" bIns="0" rtlCol="0" anchor="ctr"/>
          <a:lstStyle/>
          <a:p>
            <a:pPr marL="0" indent="0">
              <a:buNone/>
            </a:pPr>
            <a:r>
              <a:rPr lang="en-US" sz="1100" i="1" dirty="0">
                <a:solidFill>
                  <a:srgbClr val="A63A3A"/>
                </a:solidFill>
                <a:latin typeface="Calibri" pitchFamily="34" charset="0"/>
                <a:ea typeface="Calibri" pitchFamily="34" charset="-122"/>
                <a:cs typeface="Calibri" pitchFamily="34" charset="-120"/>
              </a:rPr>
              <a:t>Bu cezayı gerektiren bir fiil için zamanaşımı diğer cezalardan farklıdır: soruşturmaya başlama süresi öğrenmeden itibaren altı ay, ceza verme üst sınırı fiil tarihinden itibaren altı yıldır. Ayrıca eser akademik atama veya terfide yeniden kullanılırsa ya da yeniden yayımlanırsa süre yeniden işlemeye başlar (53/C).</a:t>
            </a:r>
            <a:endParaRPr lang="en-US" sz="1100" dirty="0"/>
          </a:p>
          <a:p>
            <a:pPr marL="0" indent="0">
              <a:buNone/>
            </a:pPr>
            <a:endParaRPr lang="en-US" sz="1100" dirty="0"/>
          </a:p>
        </p:txBody>
      </p:sp>
      <p:sp>
        <p:nvSpPr>
          <p:cNvPr id="11" name="Shape 8"/>
          <p:cNvSpPr/>
          <p:nvPr/>
        </p:nvSpPr>
        <p:spPr>
          <a:xfrm>
            <a:off x="457200" y="4517136"/>
            <a:ext cx="11277295" cy="713232"/>
          </a:xfrm>
          <a:prstGeom prst="rect">
            <a:avLst/>
          </a:prstGeom>
          <a:solidFill>
            <a:srgbClr val="F3F0E6"/>
          </a:solidFill>
          <a:ln w="12700">
            <a:solidFill>
              <a:srgbClr val="F3F0E6"/>
            </a:solidFill>
            <a:prstDash val="solid"/>
          </a:ln>
        </p:spPr>
        <p:txBody>
          <a:bodyPr/>
          <a:lstStyle/>
          <a:p>
            <a:endParaRPr lang="tr-TR"/>
          </a:p>
        </p:txBody>
      </p:sp>
      <p:sp>
        <p:nvSpPr>
          <p:cNvPr id="12" name="Text 9"/>
          <p:cNvSpPr txBox="1"/>
          <p:nvPr/>
        </p:nvSpPr>
        <p:spPr>
          <a:xfrm>
            <a:off x="640080" y="4562856"/>
            <a:ext cx="10911535" cy="621792"/>
          </a:xfrm>
          <a:prstGeom prst="rect">
            <a:avLst/>
          </a:prstGeom>
          <a:noFill/>
          <a:ln/>
        </p:spPr>
        <p:txBody>
          <a:bodyPr wrap="square" lIns="0" tIns="0" rIns="0" bIns="0" rtlCol="0" anchor="ctr"/>
          <a:lstStyle/>
          <a:p>
            <a:pPr marL="0" indent="0">
              <a:buNone/>
            </a:pPr>
            <a:r>
              <a:rPr lang="en-US" sz="1100" i="1" dirty="0">
                <a:solidFill>
                  <a:srgbClr val="4A3F1A"/>
                </a:solidFill>
                <a:latin typeface="Calibri" pitchFamily="34" charset="0"/>
                <a:ea typeface="Calibri" pitchFamily="34" charset="-122"/>
                <a:cs typeface="Calibri" pitchFamily="34" charset="-120"/>
              </a:rPr>
              <a:t>Başkalarına ait özgün fikir, metot, veri veya eserleri bilimsel kurallara uygun biçimde atıf yapmadan kısmen veya tamamen kendisine ait gibi göstermek.</a:t>
            </a:r>
            <a:endParaRPr lang="en-US" sz="1100" dirty="0"/>
          </a:p>
          <a:p>
            <a:pPr marL="0" indent="0">
              <a:buNone/>
            </a:pPr>
            <a:r>
              <a:rPr lang="en-US" sz="900" b="1" dirty="0">
                <a:solidFill>
                  <a:srgbClr val="8C7A3D"/>
                </a:solidFill>
                <a:latin typeface="Calibri" pitchFamily="34" charset="0"/>
                <a:ea typeface="Calibri" pitchFamily="34" charset="-122"/>
                <a:cs typeface="Calibri" pitchFamily="34" charset="-120"/>
              </a:rPr>
              <a:t>2547 sayılı Kanun, madde 53/b-(5)/a</a:t>
            </a:r>
            <a:endParaRPr lang="en-US" sz="1100" dirty="0"/>
          </a:p>
        </p:txBody>
      </p:sp>
      <p:sp>
        <p:nvSpPr>
          <p:cNvPr id="13" name="Text 10"/>
          <p:cNvSpPr txBox="1"/>
          <p:nvPr/>
        </p:nvSpPr>
        <p:spPr>
          <a:xfrm>
            <a:off x="457200" y="2167128"/>
            <a:ext cx="11277295" cy="2212848"/>
          </a:xfrm>
          <a:prstGeom prst="rect">
            <a:avLst/>
          </a:prstGeom>
          <a:noFill/>
          <a:ln/>
        </p:spPr>
        <p:txBody>
          <a:bodyPr wrap="square" lIns="0" tIns="0" rIns="0" bIns="0" rtlCol="0" anchor="t"/>
          <a:lstStyle/>
          <a:p>
            <a:pPr marL="0" indent="0">
              <a:lnSpc>
                <a:spcPct val="105000"/>
              </a:lnSpc>
              <a:buNone/>
            </a:pPr>
            <a:r>
              <a:rPr lang="en-US" sz="1300" b="1" dirty="0">
                <a:solidFill>
                  <a:srgbClr val="1E2761"/>
                </a:solidFill>
                <a:latin typeface="Calibri" pitchFamily="34" charset="0"/>
                <a:ea typeface="Calibri" pitchFamily="34" charset="-122"/>
                <a:cs typeface="Calibri" pitchFamily="34" charset="-120"/>
              </a:rPr>
              <a:t>1.  </a:t>
            </a:r>
            <a:r>
              <a:rPr lang="en-US" sz="1300" dirty="0">
                <a:solidFill>
                  <a:srgbClr val="2A2E45"/>
                </a:solidFill>
                <a:latin typeface="Calibri" pitchFamily="34" charset="0"/>
                <a:ea typeface="Calibri" pitchFamily="34" charset="-122"/>
                <a:cs typeface="Calibri" pitchFamily="34" charset="-120"/>
              </a:rPr>
              <a:t>Başkalarına ait özgün fikir, metot, veri veya eserleri bilimsel kurallara uygun biçimde atıf yapmadan kısmen veya tamamen kendisine ait gibi göstermek. — İntihal. Bu fiil bilimsel araştırma ve yayın etiğine ilişkin olduğundan, disiplin soruşturması açılmadan önce etik kurul incelemesi zorunludur (53/A-b).</a:t>
            </a:r>
            <a:endParaRPr lang="en-US" sz="1300" dirty="0"/>
          </a:p>
          <a:p>
            <a:pPr marL="0" indent="0">
              <a:lnSpc>
                <a:spcPct val="105000"/>
              </a:lnSpc>
              <a:buNone/>
            </a:pPr>
            <a:r>
              <a:rPr lang="en-US" sz="1300" b="1" dirty="0">
                <a:solidFill>
                  <a:srgbClr val="1E2761"/>
                </a:solidFill>
                <a:latin typeface="Calibri" pitchFamily="34" charset="0"/>
                <a:ea typeface="Calibri" pitchFamily="34" charset="-122"/>
                <a:cs typeface="Calibri" pitchFamily="34" charset="-120"/>
              </a:rPr>
              <a:t>2.  </a:t>
            </a:r>
            <a:r>
              <a:rPr lang="en-US" sz="1300" dirty="0">
                <a:solidFill>
                  <a:srgbClr val="2A2E45"/>
                </a:solidFill>
                <a:latin typeface="Calibri" pitchFamily="34" charset="0"/>
                <a:ea typeface="Calibri" pitchFamily="34" charset="-122"/>
                <a:cs typeface="Calibri" pitchFamily="34" charset="-120"/>
              </a:rPr>
              <a:t>Atama ve yükselmelerde, unvan veya derece kazanılmasında; anket uygulama, veri toplama gibi akademik değerlendirme içermeyen katkılar dışında kişisel emek ve birikimine dayanmayan, başkaları tarafından ücret karşılığında veya ücretsiz olarak üretilmiş yayın ve çalışmalar kullanmak, bu kapsamdaki yayın veya çalışmaları ücretli ya da ücretsiz olarak, kısmen yahut tamamen başkaları adına yapmak veya bunlara aracılık etmek. — 7592 sayılı Kanun'la yalnızca "kullanan" değil, bu çalışmaları başkası adına "yapan" ve "aracılık eden" öğretim elemanı da bu ceza kapsamına alınmıştır.</a:t>
            </a:r>
            <a:endParaRPr lang="en-US" sz="1300" dirty="0"/>
          </a:p>
          <a:p>
            <a:pPr marL="0" indent="0">
              <a:lnSpc>
                <a:spcPct val="105000"/>
              </a:lnSpc>
              <a:buNone/>
            </a:pPr>
            <a:r>
              <a:rPr lang="en-US" sz="1300" b="1" dirty="0">
                <a:solidFill>
                  <a:srgbClr val="1E2761"/>
                </a:solidFill>
                <a:latin typeface="Calibri" pitchFamily="34" charset="0"/>
                <a:ea typeface="Calibri" pitchFamily="34" charset="-122"/>
                <a:cs typeface="Calibri" pitchFamily="34" charset="-120"/>
              </a:rPr>
              <a:t>3.  </a:t>
            </a:r>
            <a:r>
              <a:rPr lang="en-US" sz="1300" dirty="0">
                <a:solidFill>
                  <a:srgbClr val="2A2E45"/>
                </a:solidFill>
                <a:latin typeface="Calibri" pitchFamily="34" charset="0"/>
                <a:ea typeface="Calibri" pitchFamily="34" charset="-122"/>
                <a:cs typeface="Calibri" pitchFamily="34" charset="-120"/>
              </a:rPr>
              <a:t>Özürsüz veya izinsiz olarak bir yılda toplam 20 gün göreve </a:t>
            </a:r>
            <a:r>
              <a:rPr lang="en-US" sz="1300" dirty="0" err="1">
                <a:solidFill>
                  <a:srgbClr val="2A2E45"/>
                </a:solidFill>
                <a:latin typeface="Calibri" pitchFamily="34" charset="0"/>
                <a:ea typeface="Calibri" pitchFamily="34" charset="-122"/>
                <a:cs typeface="Calibri" pitchFamily="34" charset="-120"/>
              </a:rPr>
              <a:t>gelmemek</a:t>
            </a:r>
            <a:r>
              <a:rPr lang="en-US" sz="1300" dirty="0">
                <a:solidFill>
                  <a:srgbClr val="2A2E45"/>
                </a:solidFill>
                <a:latin typeface="Calibri" pitchFamily="34" charset="0"/>
                <a:ea typeface="Calibri" pitchFamily="34" charset="-122"/>
                <a:cs typeface="Calibri" pitchFamily="34" charset="-120"/>
              </a:rPr>
              <a:t>. Kesintisiz olması gerekmez; bir yıl içinde toplam yirmi gün yeterlidir. Kesintisiz 3–9 gün ise aylıktan kesme cezası gerektirir.</a:t>
            </a:r>
            <a:endParaRPr lang="en-US" sz="1300" dirty="0"/>
          </a:p>
        </p:txBody>
      </p:sp>
      <p:sp>
        <p:nvSpPr>
          <p:cNvPr id="14" name="Text 11"/>
          <p:cNvSpPr txBox="1"/>
          <p:nvPr/>
        </p:nvSpPr>
        <p:spPr>
          <a:xfrm>
            <a:off x="457200" y="6446520"/>
            <a:ext cx="5486400" cy="274320"/>
          </a:xfrm>
          <a:prstGeom prst="rect">
            <a:avLst/>
          </a:prstGeom>
          <a:noFill/>
          <a:ln/>
        </p:spPr>
        <p:txBody>
          <a:bodyPr wrap="square" lIns="0" tIns="0" rIns="0" bIns="0" rtlCol="0" anchor="ctr"/>
          <a:lstStyle/>
          <a:p>
            <a:pPr marL="0" indent="0">
              <a:buNone/>
            </a:pPr>
            <a:r>
              <a:rPr lang="en-US" sz="900" dirty="0">
                <a:solidFill>
                  <a:srgbClr val="5B6B8C"/>
                </a:solidFill>
                <a:latin typeface="Calibri" pitchFamily="34" charset="0"/>
                <a:ea typeface="Calibri" pitchFamily="34" charset="-122"/>
                <a:cs typeface="Calibri" pitchFamily="34" charset="-120"/>
              </a:rPr>
              <a:t>Modül B — Akademik Personel Disiplini (m. 53, 53/A–53/G)</a:t>
            </a:r>
            <a:endParaRPr lang="en-US" sz="900" dirty="0"/>
          </a:p>
        </p:txBody>
      </p:sp>
      <p:sp>
        <p:nvSpPr>
          <p:cNvPr id="15" name="Text 12"/>
          <p:cNvSpPr txBox="1"/>
          <p:nvPr/>
        </p:nvSpPr>
        <p:spPr>
          <a:xfrm>
            <a:off x="10820095" y="6446520"/>
            <a:ext cx="914400" cy="274320"/>
          </a:xfrm>
          <a:prstGeom prst="rect">
            <a:avLst/>
          </a:prstGeom>
          <a:noFill/>
          <a:ln/>
        </p:spPr>
        <p:txBody>
          <a:bodyPr wrap="square" lIns="0" tIns="0" rIns="0" bIns="0" rtlCol="0" anchor="ctr"/>
          <a:lstStyle/>
          <a:p>
            <a:pPr marL="0" indent="0" algn="r">
              <a:buNone/>
            </a:pPr>
            <a:r>
              <a:rPr lang="en-US" sz="900" dirty="0">
                <a:solidFill>
                  <a:srgbClr val="5B6B8C"/>
                </a:solidFill>
                <a:latin typeface="Calibri" pitchFamily="34" charset="0"/>
                <a:ea typeface="Calibri" pitchFamily="34" charset="-122"/>
                <a:cs typeface="Calibri" pitchFamily="34" charset="-120"/>
              </a:rPr>
              <a:t>30</a:t>
            </a:r>
            <a:endParaRPr lang="en-US" sz="900"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 31">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457200" y="411480"/>
            <a:ext cx="566928" cy="566928"/>
          </a:xfrm>
          <a:prstGeom prst="ellipse">
            <a:avLst/>
          </a:prstGeom>
          <a:solidFill>
            <a:srgbClr val="1E2761"/>
          </a:solidFill>
          <a:ln w="12700">
            <a:solidFill>
              <a:srgbClr val="1E2761"/>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603504" y="557784"/>
            <a:ext cx="274320" cy="274320"/>
          </a:xfrm>
          <a:prstGeom prst="rect">
            <a:avLst/>
          </a:prstGeom>
        </p:spPr>
      </p:pic>
      <p:sp>
        <p:nvSpPr>
          <p:cNvPr id="4" name="Text 1"/>
          <p:cNvSpPr txBox="1"/>
          <p:nvPr/>
        </p:nvSpPr>
        <p:spPr>
          <a:xfrm>
            <a:off x="1188720" y="347472"/>
            <a:ext cx="7315200" cy="274320"/>
          </a:xfrm>
          <a:prstGeom prst="rect">
            <a:avLst/>
          </a:prstGeom>
          <a:noFill/>
          <a:ln/>
        </p:spPr>
        <p:txBody>
          <a:bodyPr wrap="square" lIns="0" tIns="0" rIns="0" bIns="0" rtlCol="0" anchor="ctr"/>
          <a:lstStyle/>
          <a:p>
            <a:pPr marL="0" indent="0">
              <a:buNone/>
            </a:pPr>
            <a:r>
              <a:rPr lang="en-US" sz="1000" kern="0" spc="300" dirty="0">
                <a:solidFill>
                  <a:srgbClr val="5B6B8C"/>
                </a:solidFill>
                <a:latin typeface="Calibri" pitchFamily="34" charset="0"/>
                <a:ea typeface="Calibri" pitchFamily="34" charset="-122"/>
                <a:cs typeface="Calibri" pitchFamily="34" charset="-120"/>
              </a:rPr>
              <a:t>MODÜL B · 09</a:t>
            </a:r>
            <a:endParaRPr lang="en-US" sz="1000" dirty="0"/>
          </a:p>
        </p:txBody>
      </p:sp>
      <p:sp>
        <p:nvSpPr>
          <p:cNvPr id="5" name="Text 2"/>
          <p:cNvSpPr txBox="1"/>
          <p:nvPr/>
        </p:nvSpPr>
        <p:spPr>
          <a:xfrm>
            <a:off x="1188720" y="585216"/>
            <a:ext cx="9144000" cy="502920"/>
          </a:xfrm>
          <a:prstGeom prst="rect">
            <a:avLst/>
          </a:prstGeom>
          <a:noFill/>
          <a:ln/>
        </p:spPr>
        <p:txBody>
          <a:bodyPr wrap="square" lIns="0" tIns="0" rIns="0" bIns="0" rtlCol="0" anchor="t"/>
          <a:lstStyle/>
          <a:p>
            <a:pPr marL="0" indent="0">
              <a:buNone/>
            </a:pPr>
            <a:r>
              <a:rPr lang="en-US" sz="2400" b="1" dirty="0">
                <a:solidFill>
                  <a:srgbClr val="1E2761"/>
                </a:solidFill>
                <a:latin typeface="Cambria" pitchFamily="34" charset="0"/>
                <a:ea typeface="Cambria" pitchFamily="34" charset="-122"/>
                <a:cs typeface="Cambria" pitchFamily="34" charset="-120"/>
              </a:rPr>
              <a:t>Kamu Görevinden Çıkarma</a:t>
            </a:r>
            <a:endParaRPr lang="en-US" sz="2400" dirty="0"/>
          </a:p>
        </p:txBody>
      </p:sp>
      <p:sp>
        <p:nvSpPr>
          <p:cNvPr id="6" name="Shape 3"/>
          <p:cNvSpPr/>
          <p:nvPr/>
        </p:nvSpPr>
        <p:spPr>
          <a:xfrm>
            <a:off x="10591495" y="457200"/>
            <a:ext cx="1143000" cy="329184"/>
          </a:xfrm>
          <a:prstGeom prst="roundRect">
            <a:avLst>
              <a:gd name="adj" fmla="val 16667"/>
            </a:avLst>
          </a:prstGeom>
          <a:solidFill>
            <a:srgbClr val="FBE9E9"/>
          </a:solidFill>
          <a:ln w="12700">
            <a:solidFill>
              <a:srgbClr val="FBE9E9"/>
            </a:solidFill>
            <a:prstDash val="solid"/>
          </a:ln>
        </p:spPr>
        <p:txBody>
          <a:bodyPr/>
          <a:lstStyle/>
          <a:p>
            <a:endParaRPr lang="tr-TR"/>
          </a:p>
        </p:txBody>
      </p:sp>
      <p:sp>
        <p:nvSpPr>
          <p:cNvPr id="7" name="Text 4"/>
          <p:cNvSpPr txBox="1"/>
          <p:nvPr/>
        </p:nvSpPr>
        <p:spPr>
          <a:xfrm>
            <a:off x="10591495" y="457200"/>
            <a:ext cx="1143000" cy="329184"/>
          </a:xfrm>
          <a:prstGeom prst="rect">
            <a:avLst/>
          </a:prstGeom>
          <a:noFill/>
          <a:ln/>
        </p:spPr>
        <p:txBody>
          <a:bodyPr wrap="square" lIns="0" tIns="0" rIns="0" bIns="0" rtlCol="0" anchor="ctr"/>
          <a:lstStyle/>
          <a:p>
            <a:pPr marL="0" indent="0" algn="ctr">
              <a:buNone/>
            </a:pPr>
            <a:r>
              <a:rPr lang="en-US" sz="900" b="1" kern="0" spc="200" dirty="0">
                <a:solidFill>
                  <a:srgbClr val="A63A3A"/>
                </a:solidFill>
                <a:latin typeface="Calibri" pitchFamily="34" charset="0"/>
                <a:ea typeface="Calibri" pitchFamily="34" charset="-122"/>
                <a:cs typeface="Calibri" pitchFamily="34" charset="-120"/>
              </a:rPr>
              <a:t>ÖNEMLİ</a:t>
            </a:r>
            <a:endParaRPr lang="en-US" sz="900" dirty="0"/>
          </a:p>
        </p:txBody>
      </p:sp>
      <p:sp>
        <p:nvSpPr>
          <p:cNvPr id="8" name="Text 5"/>
          <p:cNvSpPr txBox="1"/>
          <p:nvPr/>
        </p:nvSpPr>
        <p:spPr>
          <a:xfrm>
            <a:off x="457200" y="1280160"/>
            <a:ext cx="11277295" cy="530352"/>
          </a:xfrm>
          <a:prstGeom prst="rect">
            <a:avLst/>
          </a:prstGeom>
          <a:noFill/>
          <a:ln/>
        </p:spPr>
        <p:txBody>
          <a:bodyPr wrap="square" lIns="0" tIns="0" rIns="0" bIns="0" rtlCol="0" anchor="t"/>
          <a:lstStyle/>
          <a:p>
            <a:pPr marL="0" indent="0">
              <a:buNone/>
            </a:pPr>
            <a:r>
              <a:rPr lang="en-US" sz="1300" dirty="0">
                <a:solidFill>
                  <a:srgbClr val="2A2E45"/>
                </a:solidFill>
                <a:latin typeface="Calibri" pitchFamily="34" charset="0"/>
                <a:ea typeface="Calibri" pitchFamily="34" charset="-122"/>
                <a:cs typeface="Calibri" pitchFamily="34" charset="-120"/>
              </a:rPr>
              <a:t>En ağır ceza, "kamu kurum ve kuruluşları ile vakıf yükseköğretim kurumlarında öğretim elemanı ve memur olarak bir daha atanmamak üzere kamu görevinden çıkarmadır." Atamaya yetkili amirin teklifi üzerine Yüksek Disiplin Kurulu kararıyla verilir. Madde 53/b-6'da sayılan fiiller:</a:t>
            </a:r>
            <a:endParaRPr lang="en-US" sz="1300" dirty="0"/>
          </a:p>
        </p:txBody>
      </p:sp>
      <p:sp>
        <p:nvSpPr>
          <p:cNvPr id="9" name="Shape 6"/>
          <p:cNvSpPr/>
          <p:nvPr/>
        </p:nvSpPr>
        <p:spPr>
          <a:xfrm>
            <a:off x="457200" y="5184648"/>
            <a:ext cx="11277295" cy="1078992"/>
          </a:xfrm>
          <a:prstGeom prst="rect">
            <a:avLst/>
          </a:prstGeom>
          <a:solidFill>
            <a:srgbClr val="FBE9E9"/>
          </a:solidFill>
          <a:ln w="12700">
            <a:solidFill>
              <a:srgbClr val="FBE9E9"/>
            </a:solidFill>
            <a:prstDash val="solid"/>
          </a:ln>
        </p:spPr>
        <p:txBody>
          <a:bodyPr/>
          <a:lstStyle/>
          <a:p>
            <a:endParaRPr lang="tr-TR"/>
          </a:p>
        </p:txBody>
      </p:sp>
      <p:sp>
        <p:nvSpPr>
          <p:cNvPr id="10" name="Text 7"/>
          <p:cNvSpPr txBox="1"/>
          <p:nvPr/>
        </p:nvSpPr>
        <p:spPr>
          <a:xfrm>
            <a:off x="640080" y="5230368"/>
            <a:ext cx="10911535" cy="987552"/>
          </a:xfrm>
          <a:prstGeom prst="rect">
            <a:avLst/>
          </a:prstGeom>
          <a:noFill/>
          <a:ln/>
        </p:spPr>
        <p:txBody>
          <a:bodyPr wrap="square" lIns="0" tIns="0" rIns="0" bIns="0" rtlCol="0" anchor="ctr"/>
          <a:lstStyle/>
          <a:p>
            <a:pPr marL="0" indent="0">
              <a:buNone/>
            </a:pPr>
            <a:r>
              <a:rPr lang="en-US" sz="1100" i="1" dirty="0">
                <a:solidFill>
                  <a:srgbClr val="A63A3A"/>
                </a:solidFill>
                <a:latin typeface="Calibri" pitchFamily="34" charset="0"/>
                <a:ea typeface="Calibri" pitchFamily="34" charset="-122"/>
                <a:cs typeface="Calibri" pitchFamily="34" charset="-120"/>
              </a:rPr>
              <a:t>Hakkında öğretim mesleğinden veya kamu görevinden çıkarma cezası istenenler, diğer cezalardan farklı olarak soruşturma evrakını inceleme, tanık dinletme ve disiplin kurulunda sözlü veya yazılı olarak kendisi veya vekili vasıtasıyla savunma yapma hakkına sahiptir (53/A). Soruşturma sonunda kamu görevinden çıkarma önerilmesi hâli dışında görevden uzaklaştırma tedbiri derhal kaldırılır (53/B).</a:t>
            </a:r>
            <a:endParaRPr lang="en-US" sz="1100" dirty="0"/>
          </a:p>
          <a:p>
            <a:pPr marL="0" indent="0">
              <a:buNone/>
            </a:pPr>
            <a:endParaRPr lang="en-US" sz="1100" dirty="0"/>
          </a:p>
        </p:txBody>
      </p:sp>
      <p:sp>
        <p:nvSpPr>
          <p:cNvPr id="11" name="Text 8"/>
          <p:cNvSpPr txBox="1"/>
          <p:nvPr/>
        </p:nvSpPr>
        <p:spPr>
          <a:xfrm>
            <a:off x="457200" y="1947672"/>
            <a:ext cx="11277295" cy="3099816"/>
          </a:xfrm>
          <a:prstGeom prst="rect">
            <a:avLst/>
          </a:prstGeom>
          <a:noFill/>
          <a:ln/>
        </p:spPr>
        <p:txBody>
          <a:bodyPr wrap="square" lIns="0" tIns="0" rIns="0" bIns="0" rtlCol="0" anchor="t"/>
          <a:lstStyle/>
          <a:p>
            <a:pPr marL="0" indent="0">
              <a:lnSpc>
                <a:spcPct val="105000"/>
              </a:lnSpc>
              <a:buNone/>
            </a:pPr>
            <a:r>
              <a:rPr lang="en-US" sz="1300" b="1" dirty="0">
                <a:solidFill>
                  <a:srgbClr val="1E2761"/>
                </a:solidFill>
                <a:latin typeface="Calibri" pitchFamily="34" charset="0"/>
                <a:ea typeface="Calibri" pitchFamily="34" charset="-122"/>
                <a:cs typeface="Calibri" pitchFamily="34" charset="-120"/>
              </a:rPr>
              <a:t>1.  </a:t>
            </a:r>
            <a:r>
              <a:rPr lang="en-US" sz="1300" dirty="0">
                <a:solidFill>
                  <a:srgbClr val="2A2E45"/>
                </a:solidFill>
                <a:latin typeface="Calibri" pitchFamily="34" charset="0"/>
                <a:ea typeface="Calibri" pitchFamily="34" charset="-122"/>
                <a:cs typeface="Calibri" pitchFamily="34" charset="-120"/>
              </a:rPr>
              <a:t>Terör niteliğinde eylemlerde bulunmak veya bu eylemleri desteklemek, kamu imkân ve kaynaklarını bu örgütler için kullanmak ya da kullandırmak.</a:t>
            </a:r>
            <a:endParaRPr lang="en-US" sz="1300" dirty="0"/>
          </a:p>
          <a:p>
            <a:pPr marL="0" indent="0">
              <a:lnSpc>
                <a:spcPct val="105000"/>
              </a:lnSpc>
              <a:buNone/>
            </a:pPr>
            <a:r>
              <a:rPr lang="en-US" sz="1300" b="1" dirty="0">
                <a:solidFill>
                  <a:srgbClr val="1E2761"/>
                </a:solidFill>
                <a:latin typeface="Calibri" pitchFamily="34" charset="0"/>
                <a:ea typeface="Calibri" pitchFamily="34" charset="-122"/>
                <a:cs typeface="Calibri" pitchFamily="34" charset="-120"/>
              </a:rPr>
              <a:t>2.  </a:t>
            </a:r>
            <a:r>
              <a:rPr lang="en-US" sz="1300" dirty="0">
                <a:solidFill>
                  <a:srgbClr val="2A2E45"/>
                </a:solidFill>
                <a:latin typeface="Calibri" pitchFamily="34" charset="0"/>
                <a:ea typeface="Calibri" pitchFamily="34" charset="-122"/>
                <a:cs typeface="Calibri" pitchFamily="34" charset="-120"/>
              </a:rPr>
              <a:t>Amire, iş arkadaşlarına, personeline, hizmetten yararlananlara veya öğrencilerine fiili saldırıda veya cinsel tacizde bulunmak. — Öğrenciye yönelik cinsel taciz, öğretim elemanı bakımından doğrudan en ağır cezayı gerektirir; bu fiillerin aynı zamanda suç oluşturması nedeniyle 53/c uyarınca ceza soruşturması da açılır.</a:t>
            </a:r>
            <a:endParaRPr lang="en-US" sz="1300" dirty="0"/>
          </a:p>
          <a:p>
            <a:pPr marL="0" indent="0">
              <a:lnSpc>
                <a:spcPct val="105000"/>
              </a:lnSpc>
              <a:buNone/>
            </a:pPr>
            <a:r>
              <a:rPr lang="en-US" sz="1300" b="1" dirty="0">
                <a:solidFill>
                  <a:srgbClr val="1E2761"/>
                </a:solidFill>
                <a:latin typeface="Calibri" pitchFamily="34" charset="0"/>
                <a:ea typeface="Calibri" pitchFamily="34" charset="-122"/>
                <a:cs typeface="Calibri" pitchFamily="34" charset="-120"/>
              </a:rPr>
              <a:t>3.  </a:t>
            </a:r>
            <a:r>
              <a:rPr lang="en-US" sz="1300" dirty="0">
                <a:solidFill>
                  <a:srgbClr val="2A2E45"/>
                </a:solidFill>
                <a:latin typeface="Calibri" pitchFamily="34" charset="0"/>
                <a:ea typeface="Calibri" pitchFamily="34" charset="-122"/>
                <a:cs typeface="Calibri" pitchFamily="34" charset="-120"/>
              </a:rPr>
              <a:t>Kamu hizmeti veya öğretim elemanı sıfatı ile bağdaşmayacak nitelik ve derecede yüz kızartıcı ve utanç verici hareketlerde bulunmak.</a:t>
            </a:r>
            <a:endParaRPr lang="en-US" sz="1300" dirty="0"/>
          </a:p>
          <a:p>
            <a:pPr marL="0" indent="0">
              <a:lnSpc>
                <a:spcPct val="105000"/>
              </a:lnSpc>
              <a:buNone/>
            </a:pPr>
            <a:r>
              <a:rPr lang="en-US" sz="1300" b="1" dirty="0">
                <a:solidFill>
                  <a:srgbClr val="1E2761"/>
                </a:solidFill>
                <a:latin typeface="Calibri" pitchFamily="34" charset="0"/>
                <a:ea typeface="Calibri" pitchFamily="34" charset="-122"/>
                <a:cs typeface="Calibri" pitchFamily="34" charset="-120"/>
              </a:rPr>
              <a:t>4.  </a:t>
            </a:r>
            <a:r>
              <a:rPr lang="en-US" sz="1300" dirty="0">
                <a:solidFill>
                  <a:srgbClr val="2A2E45"/>
                </a:solidFill>
                <a:latin typeface="Calibri" pitchFamily="34" charset="0"/>
                <a:ea typeface="Calibri" pitchFamily="34" charset="-122"/>
                <a:cs typeface="Calibri" pitchFamily="34" charset="-120"/>
              </a:rPr>
              <a:t>Uyuşturucu veya uyuşturucu olarak kabul edilen diğer uyarıcı maddeleri kullanmak, bulundurmak, başkalarına vermek, kullanılmasını özendirmek, satmak, imal etmek.</a:t>
            </a:r>
            <a:endParaRPr lang="en-US" sz="1300" dirty="0"/>
          </a:p>
          <a:p>
            <a:pPr marL="0" indent="0">
              <a:lnSpc>
                <a:spcPct val="105000"/>
              </a:lnSpc>
              <a:buNone/>
            </a:pPr>
            <a:r>
              <a:rPr lang="en-US" sz="1300" b="1" dirty="0">
                <a:solidFill>
                  <a:srgbClr val="1E2761"/>
                </a:solidFill>
                <a:latin typeface="Calibri" pitchFamily="34" charset="0"/>
                <a:ea typeface="Calibri" pitchFamily="34" charset="-122"/>
                <a:cs typeface="Calibri" pitchFamily="34" charset="-120"/>
              </a:rPr>
              <a:t>5.  </a:t>
            </a:r>
            <a:r>
              <a:rPr lang="en-US" sz="1300" dirty="0">
                <a:solidFill>
                  <a:srgbClr val="2A2E45"/>
                </a:solidFill>
                <a:latin typeface="Calibri" pitchFamily="34" charset="0"/>
                <a:ea typeface="Calibri" pitchFamily="34" charset="-122"/>
                <a:cs typeface="Calibri" pitchFamily="34" charset="-120"/>
              </a:rPr>
              <a:t>Hukuka aykırı olarak kurumun verilerini elde etmek, kaydetmek, kullanmak, depolamak, dağıtmak, değiştirmek veya yok etmek.</a:t>
            </a:r>
            <a:endParaRPr lang="en-US" sz="1300" dirty="0"/>
          </a:p>
          <a:p>
            <a:pPr marL="0" indent="0">
              <a:lnSpc>
                <a:spcPct val="105000"/>
              </a:lnSpc>
              <a:buNone/>
            </a:pPr>
            <a:r>
              <a:rPr lang="en-US" sz="1300" b="1" dirty="0">
                <a:solidFill>
                  <a:srgbClr val="1E2761"/>
                </a:solidFill>
                <a:latin typeface="Calibri" pitchFamily="34" charset="0"/>
                <a:ea typeface="Calibri" pitchFamily="34" charset="-122"/>
                <a:cs typeface="Calibri" pitchFamily="34" charset="-120"/>
              </a:rPr>
              <a:t>6.  </a:t>
            </a:r>
            <a:r>
              <a:rPr lang="en-US" sz="1300" dirty="0">
                <a:solidFill>
                  <a:srgbClr val="2A2E45"/>
                </a:solidFill>
                <a:latin typeface="Calibri" pitchFamily="34" charset="0"/>
                <a:ea typeface="Calibri" pitchFamily="34" charset="-122"/>
                <a:cs typeface="Calibri" pitchFamily="34" charset="-120"/>
              </a:rPr>
              <a:t>Kurumun bilişim sistemlerinin işleyişini kasten engellemek veya bozmak.</a:t>
            </a:r>
            <a:endParaRPr lang="en-US" sz="1300" dirty="0"/>
          </a:p>
        </p:txBody>
      </p:sp>
      <p:sp>
        <p:nvSpPr>
          <p:cNvPr id="12" name="Text 9"/>
          <p:cNvSpPr txBox="1"/>
          <p:nvPr/>
        </p:nvSpPr>
        <p:spPr>
          <a:xfrm>
            <a:off x="457200" y="6446520"/>
            <a:ext cx="5486400" cy="274320"/>
          </a:xfrm>
          <a:prstGeom prst="rect">
            <a:avLst/>
          </a:prstGeom>
          <a:noFill/>
          <a:ln/>
        </p:spPr>
        <p:txBody>
          <a:bodyPr wrap="square" lIns="0" tIns="0" rIns="0" bIns="0" rtlCol="0" anchor="ctr"/>
          <a:lstStyle/>
          <a:p>
            <a:pPr marL="0" indent="0">
              <a:buNone/>
            </a:pPr>
            <a:r>
              <a:rPr lang="en-US" sz="900" dirty="0">
                <a:solidFill>
                  <a:srgbClr val="5B6B8C"/>
                </a:solidFill>
                <a:latin typeface="Calibri" pitchFamily="34" charset="0"/>
                <a:ea typeface="Calibri" pitchFamily="34" charset="-122"/>
                <a:cs typeface="Calibri" pitchFamily="34" charset="-120"/>
              </a:rPr>
              <a:t>Modül B — Akademik Personel Disiplini (m. 53, 53/A–53/G)</a:t>
            </a:r>
            <a:endParaRPr lang="en-US" sz="900" dirty="0"/>
          </a:p>
        </p:txBody>
      </p:sp>
      <p:sp>
        <p:nvSpPr>
          <p:cNvPr id="13" name="Text 10"/>
          <p:cNvSpPr txBox="1"/>
          <p:nvPr/>
        </p:nvSpPr>
        <p:spPr>
          <a:xfrm>
            <a:off x="10820095" y="6446520"/>
            <a:ext cx="914400" cy="274320"/>
          </a:xfrm>
          <a:prstGeom prst="rect">
            <a:avLst/>
          </a:prstGeom>
          <a:noFill/>
          <a:ln/>
        </p:spPr>
        <p:txBody>
          <a:bodyPr wrap="square" lIns="0" tIns="0" rIns="0" bIns="0" rtlCol="0" anchor="ctr"/>
          <a:lstStyle/>
          <a:p>
            <a:pPr marL="0" indent="0" algn="r">
              <a:buNone/>
            </a:pPr>
            <a:r>
              <a:rPr lang="en-US" sz="900" dirty="0">
                <a:solidFill>
                  <a:srgbClr val="5B6B8C"/>
                </a:solidFill>
                <a:latin typeface="Calibri" pitchFamily="34" charset="0"/>
                <a:ea typeface="Calibri" pitchFamily="34" charset="-122"/>
                <a:cs typeface="Calibri" pitchFamily="34" charset="-120"/>
              </a:rPr>
              <a:t>31</a:t>
            </a:r>
            <a:endParaRPr lang="en-US" sz="900"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 32">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457200" y="411480"/>
            <a:ext cx="566928" cy="566928"/>
          </a:xfrm>
          <a:prstGeom prst="ellipse">
            <a:avLst/>
          </a:prstGeom>
          <a:solidFill>
            <a:srgbClr val="1E2761"/>
          </a:solidFill>
          <a:ln w="12700">
            <a:solidFill>
              <a:srgbClr val="1E2761"/>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603504" y="557784"/>
            <a:ext cx="274320" cy="274320"/>
          </a:xfrm>
          <a:prstGeom prst="rect">
            <a:avLst/>
          </a:prstGeom>
        </p:spPr>
      </p:pic>
      <p:sp>
        <p:nvSpPr>
          <p:cNvPr id="4" name="Text 1"/>
          <p:cNvSpPr txBox="1"/>
          <p:nvPr/>
        </p:nvSpPr>
        <p:spPr>
          <a:xfrm>
            <a:off x="1188720" y="347472"/>
            <a:ext cx="7315200" cy="274320"/>
          </a:xfrm>
          <a:prstGeom prst="rect">
            <a:avLst/>
          </a:prstGeom>
          <a:noFill/>
          <a:ln/>
        </p:spPr>
        <p:txBody>
          <a:bodyPr wrap="square" lIns="0" tIns="0" rIns="0" bIns="0" rtlCol="0" anchor="ctr"/>
          <a:lstStyle/>
          <a:p>
            <a:pPr marL="0" indent="0">
              <a:buNone/>
            </a:pPr>
            <a:r>
              <a:rPr lang="en-US" sz="1000" kern="0" spc="300" dirty="0">
                <a:solidFill>
                  <a:srgbClr val="5B6B8C"/>
                </a:solidFill>
                <a:latin typeface="Calibri" pitchFamily="34" charset="0"/>
                <a:ea typeface="Calibri" pitchFamily="34" charset="-122"/>
                <a:cs typeface="Calibri" pitchFamily="34" charset="-120"/>
              </a:rPr>
              <a:t>MODÜL B · 10</a:t>
            </a:r>
            <a:endParaRPr lang="en-US" sz="1000" dirty="0"/>
          </a:p>
        </p:txBody>
      </p:sp>
      <p:sp>
        <p:nvSpPr>
          <p:cNvPr id="5" name="Text 2"/>
          <p:cNvSpPr txBox="1"/>
          <p:nvPr/>
        </p:nvSpPr>
        <p:spPr>
          <a:xfrm>
            <a:off x="1188720" y="585216"/>
            <a:ext cx="9144000" cy="502920"/>
          </a:xfrm>
          <a:prstGeom prst="rect">
            <a:avLst/>
          </a:prstGeom>
          <a:noFill/>
          <a:ln/>
        </p:spPr>
        <p:txBody>
          <a:bodyPr wrap="square" lIns="0" tIns="0" rIns="0" bIns="0" rtlCol="0" anchor="t"/>
          <a:lstStyle/>
          <a:p>
            <a:pPr marL="0" indent="0">
              <a:buNone/>
            </a:pPr>
            <a:r>
              <a:rPr lang="en-US" sz="2400" b="1" dirty="0">
                <a:solidFill>
                  <a:srgbClr val="1E2761"/>
                </a:solidFill>
                <a:latin typeface="Cambria" pitchFamily="34" charset="0"/>
                <a:ea typeface="Cambria" pitchFamily="34" charset="-122"/>
                <a:cs typeface="Cambria" pitchFamily="34" charset="-120"/>
              </a:rPr>
              <a:t>Benzer Fiiller Kuralı ve Kanunilik</a:t>
            </a:r>
            <a:endParaRPr lang="en-US" sz="2400" dirty="0"/>
          </a:p>
        </p:txBody>
      </p:sp>
      <p:sp>
        <p:nvSpPr>
          <p:cNvPr id="6" name="Shape 3"/>
          <p:cNvSpPr/>
          <p:nvPr/>
        </p:nvSpPr>
        <p:spPr>
          <a:xfrm>
            <a:off x="457200" y="5367528"/>
            <a:ext cx="11277295" cy="896112"/>
          </a:xfrm>
          <a:prstGeom prst="rect">
            <a:avLst/>
          </a:prstGeom>
          <a:solidFill>
            <a:srgbClr val="F3F0E6"/>
          </a:solidFill>
          <a:ln w="12700">
            <a:solidFill>
              <a:srgbClr val="F3F0E6"/>
            </a:solidFill>
            <a:prstDash val="solid"/>
          </a:ln>
        </p:spPr>
        <p:txBody>
          <a:bodyPr/>
          <a:lstStyle/>
          <a:p>
            <a:endParaRPr lang="tr-TR"/>
          </a:p>
        </p:txBody>
      </p:sp>
      <p:sp>
        <p:nvSpPr>
          <p:cNvPr id="7" name="Text 4"/>
          <p:cNvSpPr txBox="1"/>
          <p:nvPr/>
        </p:nvSpPr>
        <p:spPr>
          <a:xfrm>
            <a:off x="640080" y="5413248"/>
            <a:ext cx="10911535" cy="804672"/>
          </a:xfrm>
          <a:prstGeom prst="rect">
            <a:avLst/>
          </a:prstGeom>
          <a:noFill/>
          <a:ln/>
        </p:spPr>
        <p:txBody>
          <a:bodyPr wrap="square" lIns="0" tIns="0" rIns="0" bIns="0" rtlCol="0" anchor="ctr"/>
          <a:lstStyle/>
          <a:p>
            <a:pPr marL="0" indent="0">
              <a:buNone/>
            </a:pPr>
            <a:r>
              <a:rPr lang="en-US" sz="1100" i="1" dirty="0">
                <a:solidFill>
                  <a:srgbClr val="4A3F1A"/>
                </a:solidFill>
                <a:latin typeface="Calibri" pitchFamily="34" charset="0"/>
                <a:ea typeface="Calibri" pitchFamily="34" charset="-122"/>
                <a:cs typeface="Calibri" pitchFamily="34" charset="-120"/>
              </a:rPr>
              <a:t>Bu Kanunda sayılan ve disiplin cezası verilmesini gerektiren fiillere nitelik ve ağırlıkları itibarıyla benzer fiilleri işleyenlere de hangi disiplin fiiline benzediği belirtilerek aynı türden disiplin cezaları verilir.</a:t>
            </a:r>
            <a:endParaRPr lang="en-US" sz="1100" dirty="0"/>
          </a:p>
          <a:p>
            <a:pPr marL="0" indent="0">
              <a:buNone/>
            </a:pPr>
            <a:r>
              <a:rPr lang="en-US" sz="900" b="1" dirty="0">
                <a:solidFill>
                  <a:srgbClr val="8C7A3D"/>
                </a:solidFill>
                <a:latin typeface="Calibri" pitchFamily="34" charset="0"/>
                <a:ea typeface="Calibri" pitchFamily="34" charset="-122"/>
                <a:cs typeface="Calibri" pitchFamily="34" charset="-120"/>
              </a:rPr>
              <a:t>2547 sayılı Kanun, madde 53/D</a:t>
            </a:r>
            <a:endParaRPr lang="en-US" sz="1100" dirty="0"/>
          </a:p>
        </p:txBody>
      </p:sp>
      <p:sp>
        <p:nvSpPr>
          <p:cNvPr id="8" name="Text 5"/>
          <p:cNvSpPr txBox="1"/>
          <p:nvPr/>
        </p:nvSpPr>
        <p:spPr>
          <a:xfrm>
            <a:off x="457200" y="1280160"/>
            <a:ext cx="11277295" cy="3950208"/>
          </a:xfrm>
          <a:prstGeom prst="rect">
            <a:avLst/>
          </a:prstGeom>
          <a:noFill/>
          <a:ln/>
        </p:spPr>
        <p:txBody>
          <a:bodyPr wrap="square" lIns="0" tIns="0" rIns="0" bIns="0" rtlCol="0" anchor="t"/>
          <a:lstStyle/>
          <a:p>
            <a:pPr marL="0" indent="0">
              <a:lnSpc>
                <a:spcPct val="108000"/>
              </a:lnSpc>
              <a:spcAft>
                <a:spcPts val="700"/>
              </a:spcAft>
              <a:buNone/>
            </a:pPr>
            <a:r>
              <a:rPr lang="en-US" sz="1400" dirty="0">
                <a:solidFill>
                  <a:srgbClr val="2A2E45"/>
                </a:solidFill>
                <a:latin typeface="Calibri" pitchFamily="34" charset="0"/>
                <a:ea typeface="Calibri" pitchFamily="34" charset="-122"/>
                <a:cs typeface="Calibri" pitchFamily="34" charset="-120"/>
              </a:rPr>
              <a:t>Öğrenci disiplininden farklı olarak personel disiplininde kanun, listede birebir yer almayan fiiller için bir köprü kurmuştur: 53/D maddesine göre, kanunda sayılan ve disiplin cezası gerektiren fiillere nitelik ve ağırlıkları itibarıyla benzer fiilleri işleyenlere de, hangi disiplin fiiline benzediği belirtilerek aynı türden disiplin cezaları verilir. Bu hüküm, kanun koyucunun her olası davranışı öngörememesinden doğan boşluğu kapatır.</a:t>
            </a:r>
            <a:endParaRPr lang="en-US" sz="1400" dirty="0"/>
          </a:p>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Kuralın sınırları. </a:t>
            </a:r>
            <a:r>
              <a:rPr lang="en-US" sz="1400" dirty="0">
                <a:solidFill>
                  <a:srgbClr val="2A2E45"/>
                </a:solidFill>
                <a:latin typeface="Calibri" pitchFamily="34" charset="0"/>
                <a:ea typeface="Calibri" pitchFamily="34" charset="-122"/>
                <a:cs typeface="Calibri" pitchFamily="34" charset="-120"/>
              </a:rPr>
              <a:t>Benzerlik kuralı serbest bir kıyas yetkisi değildir. Üç şart aranır: fiil, kanundaki bir fiile hem nitelik hem ağırlık bakımından benzemeli; soruşturma raporunda ve cezada hangi fiile benzediği açıkça belirtilmeli; verilen ceza, benzetilen fiilin kanundaki cezasıyla aynı türden olmalıdır. Hangi fiile benzetildiği yazılmayan bir ceza, sebep unsuru yönünden hukuka aykırıdır.</a:t>
            </a:r>
            <a:endParaRPr lang="en-US" sz="1400" dirty="0"/>
          </a:p>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Kanunilik ve masumiyet. </a:t>
            </a:r>
            <a:r>
              <a:rPr lang="en-US" sz="1400" dirty="0">
                <a:solidFill>
                  <a:srgbClr val="2A2E45"/>
                </a:solidFill>
                <a:latin typeface="Calibri" pitchFamily="34" charset="0"/>
                <a:ea typeface="Calibri" pitchFamily="34" charset="-122"/>
                <a:cs typeface="Calibri" pitchFamily="34" charset="-120"/>
              </a:rPr>
              <a:t>Bu esnekliğe rağmen kanunsuz suç ve ceza olmaz ilkesi geçerlidir: kanunda öngörülen ceza türü dışında bir ceza verilemez, kanunun saymadığı bir yaptırım (örneğin ders yükünün alınması, idari görevden alma) disiplin cezası olarak uygulanamaz. Disiplin cezası, fiilin işlendiğinin kuşkuya yer bırakmayacak biçimde ortaya konması hâlinde verilir; şüpheden sanık yararlanır ilkesi disiplin hukukunda da geçerlidir.</a:t>
            </a:r>
            <a:endParaRPr lang="en-US" sz="1400" dirty="0"/>
          </a:p>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Diğer yaptırımlarla ilişki. </a:t>
            </a:r>
            <a:r>
              <a:rPr lang="en-US" sz="1400" dirty="0">
                <a:solidFill>
                  <a:srgbClr val="2A2E45"/>
                </a:solidFill>
                <a:latin typeface="Calibri" pitchFamily="34" charset="0"/>
                <a:ea typeface="Calibri" pitchFamily="34" charset="-122"/>
                <a:cs typeface="Calibri" pitchFamily="34" charset="-120"/>
              </a:rPr>
              <a:t>Bir fiilin diğer kanunlar uyarınca idari yaptırıma bağlanmış olması, aynı fiile 2547 sayılı Kanun kapsamında disiplin cezası verilmesine engel değildir (53/A-o). Aynı şekilde, fiil hakkında ceza soruşturması veya kovuşturması yapılıyor olması disiplin soruşturması yapılmasına, ceza verilmesine ve cezanın yerine getirilmesine engel değildir (53/A-n).</a:t>
            </a:r>
            <a:endParaRPr lang="en-US" sz="1400" dirty="0"/>
          </a:p>
        </p:txBody>
      </p:sp>
      <p:sp>
        <p:nvSpPr>
          <p:cNvPr id="9" name="Text 6"/>
          <p:cNvSpPr txBox="1"/>
          <p:nvPr/>
        </p:nvSpPr>
        <p:spPr>
          <a:xfrm>
            <a:off x="457200" y="6446520"/>
            <a:ext cx="5486400" cy="274320"/>
          </a:xfrm>
          <a:prstGeom prst="rect">
            <a:avLst/>
          </a:prstGeom>
          <a:noFill/>
          <a:ln/>
        </p:spPr>
        <p:txBody>
          <a:bodyPr wrap="square" lIns="0" tIns="0" rIns="0" bIns="0" rtlCol="0" anchor="ctr"/>
          <a:lstStyle/>
          <a:p>
            <a:pPr marL="0" indent="0">
              <a:buNone/>
            </a:pPr>
            <a:r>
              <a:rPr lang="en-US" sz="900" dirty="0">
                <a:solidFill>
                  <a:srgbClr val="5B6B8C"/>
                </a:solidFill>
                <a:latin typeface="Calibri" pitchFamily="34" charset="0"/>
                <a:ea typeface="Calibri" pitchFamily="34" charset="-122"/>
                <a:cs typeface="Calibri" pitchFamily="34" charset="-120"/>
              </a:rPr>
              <a:t>Modül B — Akademik Personel Disiplini (m. 53, 53/A–53/G)</a:t>
            </a:r>
            <a:endParaRPr lang="en-US" sz="900" dirty="0"/>
          </a:p>
        </p:txBody>
      </p:sp>
      <p:sp>
        <p:nvSpPr>
          <p:cNvPr id="10" name="Text 7"/>
          <p:cNvSpPr txBox="1"/>
          <p:nvPr/>
        </p:nvSpPr>
        <p:spPr>
          <a:xfrm>
            <a:off x="10820095" y="6446520"/>
            <a:ext cx="914400" cy="274320"/>
          </a:xfrm>
          <a:prstGeom prst="rect">
            <a:avLst/>
          </a:prstGeom>
          <a:noFill/>
          <a:ln/>
        </p:spPr>
        <p:txBody>
          <a:bodyPr wrap="square" lIns="0" tIns="0" rIns="0" bIns="0" rtlCol="0" anchor="ctr"/>
          <a:lstStyle/>
          <a:p>
            <a:pPr marL="0" indent="0" algn="r">
              <a:buNone/>
            </a:pPr>
            <a:r>
              <a:rPr lang="en-US" sz="900" dirty="0">
                <a:solidFill>
                  <a:srgbClr val="5B6B8C"/>
                </a:solidFill>
                <a:latin typeface="Calibri" pitchFamily="34" charset="0"/>
                <a:ea typeface="Calibri" pitchFamily="34" charset="-122"/>
                <a:cs typeface="Calibri" pitchFamily="34" charset="-120"/>
              </a:rPr>
              <a:t>32</a:t>
            </a:r>
            <a:endParaRPr lang="en-US" sz="900"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 33">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457200" y="411480"/>
            <a:ext cx="566928" cy="566928"/>
          </a:xfrm>
          <a:prstGeom prst="ellipse">
            <a:avLst/>
          </a:prstGeom>
          <a:solidFill>
            <a:srgbClr val="1E2761"/>
          </a:solidFill>
          <a:ln w="12700">
            <a:solidFill>
              <a:srgbClr val="1E2761"/>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603504" y="557784"/>
            <a:ext cx="274320" cy="274320"/>
          </a:xfrm>
          <a:prstGeom prst="rect">
            <a:avLst/>
          </a:prstGeom>
        </p:spPr>
      </p:pic>
      <p:sp>
        <p:nvSpPr>
          <p:cNvPr id="4" name="Text 1"/>
          <p:cNvSpPr txBox="1"/>
          <p:nvPr/>
        </p:nvSpPr>
        <p:spPr>
          <a:xfrm>
            <a:off x="1188720" y="347472"/>
            <a:ext cx="7315200" cy="274320"/>
          </a:xfrm>
          <a:prstGeom prst="rect">
            <a:avLst/>
          </a:prstGeom>
          <a:noFill/>
          <a:ln/>
        </p:spPr>
        <p:txBody>
          <a:bodyPr wrap="square" lIns="0" tIns="0" rIns="0" bIns="0" rtlCol="0" anchor="ctr"/>
          <a:lstStyle/>
          <a:p>
            <a:pPr marL="0" indent="0">
              <a:buNone/>
            </a:pPr>
            <a:r>
              <a:rPr lang="en-US" sz="1000" kern="0" spc="300" dirty="0">
                <a:solidFill>
                  <a:srgbClr val="5B6B8C"/>
                </a:solidFill>
                <a:latin typeface="Calibri" pitchFamily="34" charset="0"/>
                <a:ea typeface="Calibri" pitchFamily="34" charset="-122"/>
                <a:cs typeface="Calibri" pitchFamily="34" charset="-120"/>
              </a:rPr>
              <a:t>MODÜL B · 11</a:t>
            </a:r>
            <a:endParaRPr lang="en-US" sz="1000" dirty="0"/>
          </a:p>
        </p:txBody>
      </p:sp>
      <p:sp>
        <p:nvSpPr>
          <p:cNvPr id="5" name="Text 2"/>
          <p:cNvSpPr txBox="1"/>
          <p:nvPr/>
        </p:nvSpPr>
        <p:spPr>
          <a:xfrm>
            <a:off x="1188720" y="585216"/>
            <a:ext cx="9144000" cy="502920"/>
          </a:xfrm>
          <a:prstGeom prst="rect">
            <a:avLst/>
          </a:prstGeom>
          <a:noFill/>
          <a:ln/>
        </p:spPr>
        <p:txBody>
          <a:bodyPr wrap="square" lIns="0" tIns="0" rIns="0" bIns="0" rtlCol="0" anchor="t"/>
          <a:lstStyle/>
          <a:p>
            <a:pPr marL="0" indent="0">
              <a:buNone/>
            </a:pPr>
            <a:r>
              <a:rPr lang="en-US" sz="2400" b="1" dirty="0">
                <a:solidFill>
                  <a:srgbClr val="1E2761"/>
                </a:solidFill>
                <a:latin typeface="Cambria" pitchFamily="34" charset="0"/>
                <a:ea typeface="Cambria" pitchFamily="34" charset="-122"/>
                <a:cs typeface="Cambria" pitchFamily="34" charset="-120"/>
              </a:rPr>
              <a:t>Soruşturmanın Başlatılması</a:t>
            </a:r>
            <a:endParaRPr lang="en-US" sz="2400" dirty="0"/>
          </a:p>
        </p:txBody>
      </p:sp>
      <p:sp>
        <p:nvSpPr>
          <p:cNvPr id="6" name="Text 3"/>
          <p:cNvSpPr txBox="1"/>
          <p:nvPr/>
        </p:nvSpPr>
        <p:spPr>
          <a:xfrm>
            <a:off x="457200" y="1280160"/>
            <a:ext cx="11277295" cy="4983480"/>
          </a:xfrm>
          <a:prstGeom prst="rect">
            <a:avLst/>
          </a:prstGeom>
          <a:noFill/>
          <a:ln/>
        </p:spPr>
        <p:txBody>
          <a:bodyPr wrap="square" lIns="0" tIns="0" rIns="0" bIns="0" rtlCol="0" anchor="t"/>
          <a:lstStyle/>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Yazılı soruşturma emri. </a:t>
            </a:r>
            <a:r>
              <a:rPr lang="en-US" sz="1300" dirty="0">
                <a:solidFill>
                  <a:srgbClr val="2A2E45"/>
                </a:solidFill>
                <a:latin typeface="Calibri" pitchFamily="34" charset="0"/>
                <a:ea typeface="Calibri" pitchFamily="34" charset="-122"/>
                <a:cs typeface="Calibri" pitchFamily="34" charset="-120"/>
              </a:rPr>
              <a:t>Disiplin cezası verilmesini gerektiren bir fiilin işlendiğini öğrenen disiplin amiri yazılı olarak disiplin soruşturması başlatır (53/A-a). Öğrenme; şikâyet, ihbar, basın-yayın, denetim raporu veya doğrudan tanık olma yoluyla gerçekleşebilir. Soruşturma emrinde kimin hakkında soruşturma açıldığı ismen yazılır, fail bilinmiyorsa soruşturmacıdan failin belirlenmesi istenir ve soruşturma konusu fiilin nelerden ibaret olduğu açıkça belirtilir. Fiil aynı zamanda suç oluşturuyorsa ayrıca 53/c uyarınca ceza soruşturması emri verilir.</a:t>
            </a:r>
            <a:endParaRPr lang="en-US" sz="1300" dirty="0"/>
          </a:p>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Etik kurul ön şartı. </a:t>
            </a:r>
            <a:r>
              <a:rPr lang="en-US" sz="1300" dirty="0">
                <a:solidFill>
                  <a:srgbClr val="2A2E45"/>
                </a:solidFill>
                <a:latin typeface="Calibri" pitchFamily="34" charset="0"/>
                <a:ea typeface="Calibri" pitchFamily="34" charset="-122"/>
                <a:cs typeface="Calibri" pitchFamily="34" charset="-120"/>
              </a:rPr>
              <a:t>Bilimsel araştırma ve yayın etiğine ilişkin disiplin cezası verilmesini gerektiren fiiller açısından soruşturma başlatılmadan önce bilimsel araştırma ve yayın etiği kurullarınca inceleme yapılması zorunludur (53/A-b). İntihal, dilimleme, sahte veri, haksız yazarlık gibi iddialarda etik kurul incelemesi yapılmadan açılan soruşturma usul yönünden sakattır. Zamanaşımı bakımından öğrenme tarihi, etik kurul raporunun disiplin amirine ulaştığı tarih olarak değerlendirilir.</a:t>
            </a:r>
            <a:endParaRPr lang="en-US" sz="1300" dirty="0"/>
          </a:p>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Soruşturmayı kim yürütür? </a:t>
            </a:r>
            <a:r>
              <a:rPr lang="en-US" sz="1300" dirty="0">
                <a:solidFill>
                  <a:srgbClr val="2A2E45"/>
                </a:solidFill>
                <a:latin typeface="Calibri" pitchFamily="34" charset="0"/>
                <a:ea typeface="Calibri" pitchFamily="34" charset="-122"/>
                <a:cs typeface="Calibri" pitchFamily="34" charset="-120"/>
              </a:rPr>
              <a:t>Disiplin amiri soruşturmayı kendisi yapabileceği gibi soruşturmayı yapmak üzere birim içerisinden soruşturmacı veya komisyon görevlendirebilir; zorunlu hâllerde rektörlük aracılığıyla diğer birimlerden soruşturmacı talep edilebilir (53/A-c). Yerleşik yargı uygulaması soruşturmanın tarafsızlığı için soruşturmacı eliyle yürütülmesini bekler; amirin soruşturmayı bizzat yapması yasal olsa da tarafsızlık tartışmasına açıktır.</a:t>
            </a:r>
            <a:endParaRPr lang="en-US" sz="1300" dirty="0"/>
          </a:p>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Soruşturmacının unvanı. </a:t>
            </a:r>
            <a:r>
              <a:rPr lang="en-US" sz="1300" dirty="0">
                <a:solidFill>
                  <a:srgbClr val="2A2E45"/>
                </a:solidFill>
                <a:latin typeface="Calibri" pitchFamily="34" charset="0"/>
                <a:ea typeface="Calibri" pitchFamily="34" charset="-122"/>
                <a:cs typeface="Calibri" pitchFamily="34" charset="-120"/>
              </a:rPr>
              <a:t>Soruşturmacının görev ve unvanı, soruşturulanın görev ve unvanının üstünde veya onunla aynı düzeyde olmalıdır (53/A-d). Bir profesör hakkındaki soruşturmayı doçent yürütemez. Komisyon görevlendirilmişse bu şart komisyon başkanı için aranır; üyelerin de aynı şartı taşıması tartışmayı önler. Olayda taraf olan veya soruşturulanla husumeti bulunan kişiler görevlendirilmez; soruşturmacı olarak görev alan kişi sonradan disiplin kurulunda oy kullanamaz.</a:t>
            </a:r>
            <a:endParaRPr lang="en-US" sz="1300" dirty="0"/>
          </a:p>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Statü ve unvan değişikliği. </a:t>
            </a:r>
            <a:r>
              <a:rPr lang="en-US" sz="1300" dirty="0">
                <a:solidFill>
                  <a:srgbClr val="2A2E45"/>
                </a:solidFill>
                <a:latin typeface="Calibri" pitchFamily="34" charset="0"/>
                <a:ea typeface="Calibri" pitchFamily="34" charset="-122"/>
                <a:cs typeface="Calibri" pitchFamily="34" charset="-120"/>
              </a:rPr>
              <a:t>Soruşturulanın fiili işlediği tarihteki ve soruşturmanın başlatıldığı tarihteki görev veya unvanı farklıysa soruşturma üst görev veya unvan esas alınarak yürütülür; disiplin amirinin belirlenmesi ve uygulanacak diğer hükümler, görev yapılan kurumun tabi olduğu mevzuata göre belirlenir (53/A-f).</a:t>
            </a:r>
            <a:endParaRPr lang="en-US" sz="1300" dirty="0"/>
          </a:p>
        </p:txBody>
      </p:sp>
      <p:sp>
        <p:nvSpPr>
          <p:cNvPr id="7" name="Text 4"/>
          <p:cNvSpPr txBox="1"/>
          <p:nvPr/>
        </p:nvSpPr>
        <p:spPr>
          <a:xfrm>
            <a:off x="457200" y="6446520"/>
            <a:ext cx="5486400" cy="274320"/>
          </a:xfrm>
          <a:prstGeom prst="rect">
            <a:avLst/>
          </a:prstGeom>
          <a:noFill/>
          <a:ln/>
        </p:spPr>
        <p:txBody>
          <a:bodyPr wrap="square" lIns="0" tIns="0" rIns="0" bIns="0" rtlCol="0" anchor="ctr"/>
          <a:lstStyle/>
          <a:p>
            <a:pPr marL="0" indent="0">
              <a:buNone/>
            </a:pPr>
            <a:r>
              <a:rPr lang="en-US" sz="900" dirty="0">
                <a:solidFill>
                  <a:srgbClr val="5B6B8C"/>
                </a:solidFill>
                <a:latin typeface="Calibri" pitchFamily="34" charset="0"/>
                <a:ea typeface="Calibri" pitchFamily="34" charset="-122"/>
                <a:cs typeface="Calibri" pitchFamily="34" charset="-120"/>
              </a:rPr>
              <a:t>Modül B — Akademik Personel Disiplini (m. 53, 53/A–53/G)</a:t>
            </a:r>
            <a:endParaRPr lang="en-US" sz="900" dirty="0"/>
          </a:p>
        </p:txBody>
      </p:sp>
      <p:sp>
        <p:nvSpPr>
          <p:cNvPr id="8" name="Text 5"/>
          <p:cNvSpPr txBox="1"/>
          <p:nvPr/>
        </p:nvSpPr>
        <p:spPr>
          <a:xfrm>
            <a:off x="10820095" y="6446520"/>
            <a:ext cx="914400" cy="274320"/>
          </a:xfrm>
          <a:prstGeom prst="rect">
            <a:avLst/>
          </a:prstGeom>
          <a:noFill/>
          <a:ln/>
        </p:spPr>
        <p:txBody>
          <a:bodyPr wrap="square" lIns="0" tIns="0" rIns="0" bIns="0" rtlCol="0" anchor="ctr"/>
          <a:lstStyle/>
          <a:p>
            <a:pPr marL="0" indent="0" algn="r">
              <a:buNone/>
            </a:pPr>
            <a:r>
              <a:rPr lang="en-US" sz="900" dirty="0">
                <a:solidFill>
                  <a:srgbClr val="5B6B8C"/>
                </a:solidFill>
                <a:latin typeface="Calibri" pitchFamily="34" charset="0"/>
                <a:ea typeface="Calibri" pitchFamily="34" charset="-122"/>
                <a:cs typeface="Calibri" pitchFamily="34" charset="-120"/>
              </a:rPr>
              <a:t>33</a:t>
            </a:r>
            <a:endParaRPr lang="en-US" sz="900"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 34">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457200" y="411480"/>
            <a:ext cx="566928" cy="566928"/>
          </a:xfrm>
          <a:prstGeom prst="ellipse">
            <a:avLst/>
          </a:prstGeom>
          <a:solidFill>
            <a:srgbClr val="1E2761"/>
          </a:solidFill>
          <a:ln w="12700">
            <a:solidFill>
              <a:srgbClr val="1E2761"/>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603504" y="557784"/>
            <a:ext cx="274320" cy="274320"/>
          </a:xfrm>
          <a:prstGeom prst="rect">
            <a:avLst/>
          </a:prstGeom>
        </p:spPr>
      </p:pic>
      <p:sp>
        <p:nvSpPr>
          <p:cNvPr id="4" name="Text 1"/>
          <p:cNvSpPr txBox="1"/>
          <p:nvPr/>
        </p:nvSpPr>
        <p:spPr>
          <a:xfrm>
            <a:off x="1188720" y="347472"/>
            <a:ext cx="7315200" cy="274320"/>
          </a:xfrm>
          <a:prstGeom prst="rect">
            <a:avLst/>
          </a:prstGeom>
          <a:noFill/>
          <a:ln/>
        </p:spPr>
        <p:txBody>
          <a:bodyPr wrap="square" lIns="0" tIns="0" rIns="0" bIns="0" rtlCol="0" anchor="ctr"/>
          <a:lstStyle/>
          <a:p>
            <a:pPr marL="0" indent="0">
              <a:buNone/>
            </a:pPr>
            <a:r>
              <a:rPr lang="en-US" sz="1000" kern="0" spc="300" dirty="0">
                <a:solidFill>
                  <a:srgbClr val="5B6B8C"/>
                </a:solidFill>
                <a:latin typeface="Calibri" pitchFamily="34" charset="0"/>
                <a:ea typeface="Calibri" pitchFamily="34" charset="-122"/>
                <a:cs typeface="Calibri" pitchFamily="34" charset="-120"/>
              </a:rPr>
              <a:t>MODÜL B · 12</a:t>
            </a:r>
            <a:endParaRPr lang="en-US" sz="1000" dirty="0"/>
          </a:p>
        </p:txBody>
      </p:sp>
      <p:sp>
        <p:nvSpPr>
          <p:cNvPr id="5" name="Text 2"/>
          <p:cNvSpPr txBox="1"/>
          <p:nvPr/>
        </p:nvSpPr>
        <p:spPr>
          <a:xfrm>
            <a:off x="1188720" y="585216"/>
            <a:ext cx="9144000" cy="502920"/>
          </a:xfrm>
          <a:prstGeom prst="rect">
            <a:avLst/>
          </a:prstGeom>
          <a:noFill/>
          <a:ln/>
        </p:spPr>
        <p:txBody>
          <a:bodyPr wrap="square" lIns="0" tIns="0" rIns="0" bIns="0" rtlCol="0" anchor="t"/>
          <a:lstStyle/>
          <a:p>
            <a:pPr marL="0" indent="0">
              <a:buNone/>
            </a:pPr>
            <a:r>
              <a:rPr lang="en-US" sz="2400" b="1" dirty="0">
                <a:solidFill>
                  <a:srgbClr val="1E2761"/>
                </a:solidFill>
                <a:latin typeface="Cambria" pitchFamily="34" charset="0"/>
                <a:ea typeface="Cambria" pitchFamily="34" charset="-122"/>
                <a:cs typeface="Cambria" pitchFamily="34" charset="-120"/>
              </a:rPr>
              <a:t>Soruşturmacının Yetkileri, Süre ve Uyulacak Esaslar</a:t>
            </a:r>
            <a:endParaRPr lang="en-US" sz="2400" dirty="0"/>
          </a:p>
        </p:txBody>
      </p:sp>
      <p:sp>
        <p:nvSpPr>
          <p:cNvPr id="6" name="Text 3"/>
          <p:cNvSpPr txBox="1"/>
          <p:nvPr/>
        </p:nvSpPr>
        <p:spPr>
          <a:xfrm>
            <a:off x="457200" y="1280160"/>
            <a:ext cx="11277295" cy="4983480"/>
          </a:xfrm>
          <a:prstGeom prst="rect">
            <a:avLst/>
          </a:prstGeom>
          <a:noFill/>
          <a:ln/>
        </p:spPr>
        <p:txBody>
          <a:bodyPr wrap="square" lIns="0" tIns="0" rIns="0" bIns="0" rtlCol="0" anchor="t"/>
          <a:lstStyle/>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Yetkiler. </a:t>
            </a:r>
            <a:r>
              <a:rPr lang="en-US" sz="1300" dirty="0">
                <a:solidFill>
                  <a:srgbClr val="2A2E45"/>
                </a:solidFill>
                <a:latin typeface="Calibri" pitchFamily="34" charset="0"/>
                <a:ea typeface="Calibri" pitchFamily="34" charset="-122"/>
                <a:cs typeface="Calibri" pitchFamily="34" charset="-120"/>
              </a:rPr>
              <a:t>Soruşturmacı, disiplin soruşturmasıyla ilgili bilgi ve belgeleri toplama, ifade alma, tanık dinleme, bilirkişiye başvurma, keşif yapma, inceleme yapma ve ilgili makamlarla yazışma yetkisini haizdir (53/A-g). Görevlendirme kapsamında talep ettiği bilgi ve belgeler gecikmeksizin kendisine verilir (53/A-h); bu yükümlülük yalnızca birim personelini değil kurumun tüm personelini bağlar.</a:t>
            </a:r>
            <a:endParaRPr lang="en-US" sz="1300" dirty="0"/>
          </a:p>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Görevin sınırı ve yeni fiiller. </a:t>
            </a:r>
            <a:r>
              <a:rPr lang="en-US" sz="1300" dirty="0">
                <a:solidFill>
                  <a:srgbClr val="2A2E45"/>
                </a:solidFill>
                <a:latin typeface="Calibri" pitchFamily="34" charset="0"/>
                <a:ea typeface="Calibri" pitchFamily="34" charset="-122"/>
                <a:cs typeface="Calibri" pitchFamily="34" charset="-120"/>
              </a:rPr>
              <a:t>Soruşturmacı yalnızca görevlendirildiği konuda soruşturma yürütür. Soruşturma sırasında disiplin soruşturmasına konu olabilecek başka fiillerin ortaya çıkması durumunda bunları gecikmeksizin disiplin amirine bildirir (53/A-ı); soruşturmayı kendiliğinden genişletemez. Disiplin amiri bunun üzerine ek soruşturma onayı verir veya yeni bir soruşturma açar. Ek onayla soruşturmaya dâhil edilen her yeni fiil için soruşturulana ayrıca ifade ve savunma hakkı tanınır.</a:t>
            </a:r>
            <a:endParaRPr lang="en-US" sz="1300" dirty="0"/>
          </a:p>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Tutanak ve gizlilik. </a:t>
            </a:r>
            <a:r>
              <a:rPr lang="en-US" sz="1300" dirty="0">
                <a:solidFill>
                  <a:srgbClr val="2A2E45"/>
                </a:solidFill>
                <a:latin typeface="Calibri" pitchFamily="34" charset="0"/>
                <a:ea typeface="Calibri" pitchFamily="34" charset="-122"/>
                <a:cs typeface="Calibri" pitchFamily="34" charset="-120"/>
              </a:rPr>
              <a:t>Soruşturma işlemleri bir tutanakla tespit olunur (53/A-j) ve soruşturmanın gizliliği esastır (53/A-k). İfade sırasında soruşturmacı, kâtip ve ifade sahibi (şüpheli ise varsa avukatı) dışında kimse bulunmaz. Yazışmalar gizli kaydıyla yapılır.</a:t>
            </a:r>
            <a:endParaRPr lang="en-US" sz="1300" dirty="0"/>
          </a:p>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Süre. </a:t>
            </a:r>
            <a:r>
              <a:rPr lang="en-US" sz="1300" dirty="0">
                <a:solidFill>
                  <a:srgbClr val="2A2E45"/>
                </a:solidFill>
                <a:latin typeface="Calibri" pitchFamily="34" charset="0"/>
                <a:ea typeface="Calibri" pitchFamily="34" charset="-122"/>
                <a:cs typeface="Calibri" pitchFamily="34" charset="-120"/>
              </a:rPr>
              <a:t>Soruşturma, görevlendirme yazısının tebliğ tarihinden itibaren iki ay içinde tamamlanır. Bu süre içinde tamamlanamazsa soruşturmacı gerekçeli olarak ek süre talep edebilir; disiplin amiri gerekçeyi değerlendirerek ve zamanaşımı sürelerini dikkate alarak karar verir (53/A-l). Ek süre talebi iki aylık süre dolmadan yapılmalıdır. Öğrenci soruşturmalarındaki otuz gün ile karıştırılmamalıdır.</a:t>
            </a:r>
            <a:endParaRPr lang="en-US" sz="1300" dirty="0"/>
          </a:p>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Emeklilik ve ayrılma. </a:t>
            </a:r>
            <a:r>
              <a:rPr lang="en-US" sz="1300" dirty="0">
                <a:solidFill>
                  <a:srgbClr val="2A2E45"/>
                </a:solidFill>
                <a:latin typeface="Calibri" pitchFamily="34" charset="0"/>
                <a:ea typeface="Calibri" pitchFamily="34" charset="-122"/>
                <a:cs typeface="Calibri" pitchFamily="34" charset="-120"/>
              </a:rPr>
              <a:t>Fiili işleyenin emeklilik veya başka nedenlerle görevinin sona ermesi, soruşturma açılmasına ve devamına engel olmaz. Verilen ceza özlük dosyasında saklanır; aylıktan kesme ve kademe durdurma cezaları, ilgilinin kamu görevine dönmesi ya da bir vakıf yükseköğretim kurumunda göreve başlaması hâlinde uygulanır (53/A-m).</a:t>
            </a:r>
            <a:endParaRPr lang="en-US" sz="1300" dirty="0"/>
          </a:p>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Ceza kovuşturması ile ilişki. </a:t>
            </a:r>
            <a:r>
              <a:rPr lang="en-US" sz="1300" dirty="0">
                <a:solidFill>
                  <a:srgbClr val="2A2E45"/>
                </a:solidFill>
                <a:latin typeface="Calibri" pitchFamily="34" charset="0"/>
                <a:ea typeface="Calibri" pitchFamily="34" charset="-122"/>
                <a:cs typeface="Calibri" pitchFamily="34" charset="-120"/>
              </a:rPr>
              <a:t>Ceza soruşturması veya kovuşturması disiplin soruşturmasına engel değildir; gerektiğinde ceza kovuşturması bekletici mesele yapılabilir ve bu durumda disiplin zamanaşımı süreleri durur (53/A-n). Bekletici mesele kararı yazılı ve gerekçeli olmalıdır.</a:t>
            </a:r>
            <a:endParaRPr lang="en-US" sz="1300" dirty="0"/>
          </a:p>
        </p:txBody>
      </p:sp>
      <p:sp>
        <p:nvSpPr>
          <p:cNvPr id="7" name="Text 4"/>
          <p:cNvSpPr txBox="1"/>
          <p:nvPr/>
        </p:nvSpPr>
        <p:spPr>
          <a:xfrm>
            <a:off x="457200" y="6446520"/>
            <a:ext cx="5486400" cy="274320"/>
          </a:xfrm>
          <a:prstGeom prst="rect">
            <a:avLst/>
          </a:prstGeom>
          <a:noFill/>
          <a:ln/>
        </p:spPr>
        <p:txBody>
          <a:bodyPr wrap="square" lIns="0" tIns="0" rIns="0" bIns="0" rtlCol="0" anchor="ctr"/>
          <a:lstStyle/>
          <a:p>
            <a:pPr marL="0" indent="0">
              <a:buNone/>
            </a:pPr>
            <a:r>
              <a:rPr lang="en-US" sz="900" dirty="0">
                <a:solidFill>
                  <a:srgbClr val="5B6B8C"/>
                </a:solidFill>
                <a:latin typeface="Calibri" pitchFamily="34" charset="0"/>
                <a:ea typeface="Calibri" pitchFamily="34" charset="-122"/>
                <a:cs typeface="Calibri" pitchFamily="34" charset="-120"/>
              </a:rPr>
              <a:t>Modül B — Akademik Personel Disiplini (m. 53, 53/A–53/G)</a:t>
            </a:r>
            <a:endParaRPr lang="en-US" sz="900" dirty="0"/>
          </a:p>
        </p:txBody>
      </p:sp>
      <p:sp>
        <p:nvSpPr>
          <p:cNvPr id="8" name="Text 5"/>
          <p:cNvSpPr txBox="1"/>
          <p:nvPr/>
        </p:nvSpPr>
        <p:spPr>
          <a:xfrm>
            <a:off x="10820095" y="6446520"/>
            <a:ext cx="914400" cy="274320"/>
          </a:xfrm>
          <a:prstGeom prst="rect">
            <a:avLst/>
          </a:prstGeom>
          <a:noFill/>
          <a:ln/>
        </p:spPr>
        <p:txBody>
          <a:bodyPr wrap="square" lIns="0" tIns="0" rIns="0" bIns="0" rtlCol="0" anchor="ctr"/>
          <a:lstStyle/>
          <a:p>
            <a:pPr marL="0" indent="0" algn="r">
              <a:buNone/>
            </a:pPr>
            <a:r>
              <a:rPr lang="en-US" sz="900" dirty="0">
                <a:solidFill>
                  <a:srgbClr val="5B6B8C"/>
                </a:solidFill>
                <a:latin typeface="Calibri" pitchFamily="34" charset="0"/>
                <a:ea typeface="Calibri" pitchFamily="34" charset="-122"/>
                <a:cs typeface="Calibri" pitchFamily="34" charset="-120"/>
              </a:rPr>
              <a:t>34</a:t>
            </a:r>
            <a:endParaRPr lang="en-US" sz="900"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 35">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457200" y="411480"/>
            <a:ext cx="566928" cy="566928"/>
          </a:xfrm>
          <a:prstGeom prst="ellipse">
            <a:avLst/>
          </a:prstGeom>
          <a:solidFill>
            <a:srgbClr val="1E2761"/>
          </a:solidFill>
          <a:ln w="12700">
            <a:solidFill>
              <a:srgbClr val="1E2761"/>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603504" y="557784"/>
            <a:ext cx="274320" cy="274320"/>
          </a:xfrm>
          <a:prstGeom prst="rect">
            <a:avLst/>
          </a:prstGeom>
        </p:spPr>
      </p:pic>
      <p:sp>
        <p:nvSpPr>
          <p:cNvPr id="4" name="Text 1"/>
          <p:cNvSpPr txBox="1"/>
          <p:nvPr/>
        </p:nvSpPr>
        <p:spPr>
          <a:xfrm>
            <a:off x="1188720" y="347472"/>
            <a:ext cx="7315200" cy="274320"/>
          </a:xfrm>
          <a:prstGeom prst="rect">
            <a:avLst/>
          </a:prstGeom>
          <a:noFill/>
          <a:ln/>
        </p:spPr>
        <p:txBody>
          <a:bodyPr wrap="square" lIns="0" tIns="0" rIns="0" bIns="0" rtlCol="0" anchor="ctr"/>
          <a:lstStyle/>
          <a:p>
            <a:pPr marL="0" indent="0">
              <a:buNone/>
            </a:pPr>
            <a:r>
              <a:rPr lang="en-US" sz="1000" kern="0" spc="300" dirty="0">
                <a:solidFill>
                  <a:srgbClr val="5B6B8C"/>
                </a:solidFill>
                <a:latin typeface="Calibri" pitchFamily="34" charset="0"/>
                <a:ea typeface="Calibri" pitchFamily="34" charset="-122"/>
                <a:cs typeface="Calibri" pitchFamily="34" charset="-120"/>
              </a:rPr>
              <a:t>MODÜL B · 13</a:t>
            </a:r>
            <a:endParaRPr lang="en-US" sz="1000" dirty="0"/>
          </a:p>
        </p:txBody>
      </p:sp>
      <p:sp>
        <p:nvSpPr>
          <p:cNvPr id="5" name="Text 2"/>
          <p:cNvSpPr txBox="1"/>
          <p:nvPr/>
        </p:nvSpPr>
        <p:spPr>
          <a:xfrm>
            <a:off x="1188720" y="585216"/>
            <a:ext cx="9144000" cy="502920"/>
          </a:xfrm>
          <a:prstGeom prst="rect">
            <a:avLst/>
          </a:prstGeom>
          <a:noFill/>
          <a:ln/>
        </p:spPr>
        <p:txBody>
          <a:bodyPr wrap="square" lIns="0" tIns="0" rIns="0" bIns="0" rtlCol="0" anchor="t"/>
          <a:lstStyle/>
          <a:p>
            <a:pPr marL="0" indent="0">
              <a:buNone/>
            </a:pPr>
            <a:r>
              <a:rPr lang="en-US" sz="2400" b="1" dirty="0">
                <a:solidFill>
                  <a:srgbClr val="1E2761"/>
                </a:solidFill>
                <a:latin typeface="Cambria" pitchFamily="34" charset="0"/>
                <a:ea typeface="Cambria" pitchFamily="34" charset="-122"/>
                <a:cs typeface="Cambria" pitchFamily="34" charset="-120"/>
              </a:rPr>
              <a:t>İfade Alma ve Tebligat: Uygulama Esasları</a:t>
            </a:r>
            <a:endParaRPr lang="en-US" sz="2400" dirty="0"/>
          </a:p>
        </p:txBody>
      </p:sp>
      <p:sp>
        <p:nvSpPr>
          <p:cNvPr id="6" name="Text 3"/>
          <p:cNvSpPr txBox="1"/>
          <p:nvPr/>
        </p:nvSpPr>
        <p:spPr>
          <a:xfrm>
            <a:off x="457200" y="1280160"/>
            <a:ext cx="11277295" cy="4983480"/>
          </a:xfrm>
          <a:prstGeom prst="rect">
            <a:avLst/>
          </a:prstGeom>
          <a:noFill/>
          <a:ln/>
        </p:spPr>
        <p:txBody>
          <a:bodyPr wrap="square" lIns="0" tIns="0" rIns="0" bIns="0" rtlCol="0" anchor="t"/>
          <a:lstStyle/>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Tebligat. </a:t>
            </a:r>
            <a:r>
              <a:rPr lang="en-US" sz="1300" dirty="0">
                <a:solidFill>
                  <a:srgbClr val="2A2E45"/>
                </a:solidFill>
                <a:latin typeface="Calibri" pitchFamily="34" charset="0"/>
                <a:ea typeface="Calibri" pitchFamily="34" charset="-122"/>
                <a:cs typeface="Calibri" pitchFamily="34" charset="-120"/>
              </a:rPr>
              <a:t>Soruşturma kapsamındaki yazışmalar iadeli taahhütlü posta ile ya da imza karşılığı elden yapılır; elden tebliğde tarih de yazılarak imzalı tebellüğ belgesi alınır. Diğer hususlarda 7201 sayılı Tebligat Kanunu uygulanır. Kişinin davet yazısını hangi tarihte tebellüğ ettiğini gösteren belge, yedi günlük sürenin hesabında tek dayanaktır ve mutlaka dosyaya eklenir; süre hesabında tebliğ günü sayılmaz.</a:t>
            </a:r>
            <a:endParaRPr lang="en-US" sz="1300" dirty="0"/>
          </a:p>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İfade sırası. </a:t>
            </a:r>
            <a:r>
              <a:rPr lang="en-US" sz="1300" dirty="0">
                <a:solidFill>
                  <a:srgbClr val="2A2E45"/>
                </a:solidFill>
                <a:latin typeface="Calibri" pitchFamily="34" charset="0"/>
                <a:ea typeface="Calibri" pitchFamily="34" charset="-122"/>
                <a:cs typeface="Calibri" pitchFamily="34" charset="-120"/>
              </a:rPr>
              <a:t>Varsa şikâyetçinin ifadesi önce, tanıkların ifadesi sonra, soruşturulanın ifadesi en son alınır; böylece soruşturulana yöneltilecek sorular somutlaşır. Şikâyetçiye dilekçesindeki imzanın kendisine ait olup olmadığı sorulur. Olayda husumet varsa tarafların ifadeleri aynı gün ve saatte alınmaz.</a:t>
            </a:r>
            <a:endParaRPr lang="en-US" sz="1300" dirty="0"/>
          </a:p>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Yemin. </a:t>
            </a:r>
            <a:r>
              <a:rPr lang="en-US" sz="1300" dirty="0">
                <a:solidFill>
                  <a:srgbClr val="2A2E45"/>
                </a:solidFill>
                <a:latin typeface="Calibri" pitchFamily="34" charset="0"/>
                <a:ea typeface="Calibri" pitchFamily="34" charset="-122"/>
                <a:cs typeface="Calibri" pitchFamily="34" charset="-120"/>
              </a:rPr>
              <a:t>Tanıklara ve bilirkişilere yemin ettirilir; yeminden kaçınma tutanağa geçirilir. Şikâyetçiye ve soruşturulana ise kesinlikle yemin ettirilmez.</a:t>
            </a:r>
            <a:endParaRPr lang="en-US" sz="1300" dirty="0"/>
          </a:p>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Tutanak. </a:t>
            </a:r>
            <a:r>
              <a:rPr lang="en-US" sz="1300" dirty="0">
                <a:solidFill>
                  <a:srgbClr val="2A2E45"/>
                </a:solidFill>
                <a:latin typeface="Calibri" pitchFamily="34" charset="0"/>
                <a:ea typeface="Calibri" pitchFamily="34" charset="-122"/>
                <a:cs typeface="Calibri" pitchFamily="34" charset="-120"/>
              </a:rPr>
              <a:t>Tutanakta işlemin yeri, tarihi ve saati, mahiyeti, katılanlar, sorulan sorular ve alınan cevaplar yer alır; soruşturmacı, kâtip ve ifade sahibi tarafından imzalanır. İki nüsha düzenlenir; talep hâlinde bir nüshası ifade sahibine verilir ve teslim aldığına dair imzası alınır. Kâtip olarak güvenilir bir personel görevlendirilir.</a:t>
            </a:r>
            <a:endParaRPr lang="en-US" sz="1300" dirty="0"/>
          </a:p>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Yazılı ifade ve istinabe. </a:t>
            </a:r>
            <a:r>
              <a:rPr lang="en-US" sz="1300" dirty="0">
                <a:solidFill>
                  <a:srgbClr val="2A2E45"/>
                </a:solidFill>
                <a:latin typeface="Calibri" pitchFamily="34" charset="0"/>
                <a:ea typeface="Calibri" pitchFamily="34" charset="-122"/>
                <a:cs typeface="Calibri" pitchFamily="34" charset="-120"/>
              </a:rPr>
              <a:t>İfade sahibi dilerse ifadesini yazılı olarak sunabilir; bu durumda kimlik tespiti yapılır, yazılı ifade için verilen süre tutanağa yazılır ve ifade sahibinin bu süreyi onayladığı belirtilir. Şehir dışında, askerde veya tutuklu olup gelemeyen kişilerin ifadesi, bağlı oldukları amir veya cezaevi savcısı aracılığıyla (istinabe) alınabilir; talimatta sorular ve yemin şekli ayrıntılı yazılır.</a:t>
            </a:r>
            <a:endParaRPr lang="en-US" sz="1300" dirty="0"/>
          </a:p>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Çelişkilerin giderilmesi. </a:t>
            </a:r>
            <a:r>
              <a:rPr lang="en-US" sz="1300" dirty="0">
                <a:solidFill>
                  <a:srgbClr val="2A2E45"/>
                </a:solidFill>
                <a:latin typeface="Calibri" pitchFamily="34" charset="0"/>
                <a:ea typeface="Calibri" pitchFamily="34" charset="-122"/>
                <a:cs typeface="Calibri" pitchFamily="34" charset="-120"/>
              </a:rPr>
              <a:t>"Evet/hayır" cevapları çoğu zaman olayı aydınlatmaz; ayrıntı istenir, ayrıntı vermekten ısrarla kaçınılıyorsa bu husus tutanağa geçirilir. İfadeler arasında çelişki varsa aynı kişilerden yeniden ifade alınarak çelişki giderilir. Çağrıya mazeretsiz gelmeyen personel hakkında disiplin işlemi yapılması için durum yetkili makama yazılı olarak bildirilir.</a:t>
            </a:r>
            <a:endParaRPr lang="en-US" sz="1300" dirty="0"/>
          </a:p>
        </p:txBody>
      </p:sp>
      <p:sp>
        <p:nvSpPr>
          <p:cNvPr id="7" name="Text 4"/>
          <p:cNvSpPr txBox="1"/>
          <p:nvPr/>
        </p:nvSpPr>
        <p:spPr>
          <a:xfrm>
            <a:off x="457200" y="6446520"/>
            <a:ext cx="5486400" cy="274320"/>
          </a:xfrm>
          <a:prstGeom prst="rect">
            <a:avLst/>
          </a:prstGeom>
          <a:noFill/>
          <a:ln/>
        </p:spPr>
        <p:txBody>
          <a:bodyPr wrap="square" lIns="0" tIns="0" rIns="0" bIns="0" rtlCol="0" anchor="ctr"/>
          <a:lstStyle/>
          <a:p>
            <a:pPr marL="0" indent="0">
              <a:buNone/>
            </a:pPr>
            <a:r>
              <a:rPr lang="en-US" sz="900" dirty="0">
                <a:solidFill>
                  <a:srgbClr val="5B6B8C"/>
                </a:solidFill>
                <a:latin typeface="Calibri" pitchFamily="34" charset="0"/>
                <a:ea typeface="Calibri" pitchFamily="34" charset="-122"/>
                <a:cs typeface="Calibri" pitchFamily="34" charset="-120"/>
              </a:rPr>
              <a:t>Modül B — Akademik Personel Disiplini (m. 53, 53/A–53/G)</a:t>
            </a:r>
            <a:endParaRPr lang="en-US" sz="900" dirty="0"/>
          </a:p>
        </p:txBody>
      </p:sp>
      <p:sp>
        <p:nvSpPr>
          <p:cNvPr id="8" name="Text 5"/>
          <p:cNvSpPr txBox="1"/>
          <p:nvPr/>
        </p:nvSpPr>
        <p:spPr>
          <a:xfrm>
            <a:off x="10820095" y="6446520"/>
            <a:ext cx="914400" cy="274320"/>
          </a:xfrm>
          <a:prstGeom prst="rect">
            <a:avLst/>
          </a:prstGeom>
          <a:noFill/>
          <a:ln/>
        </p:spPr>
        <p:txBody>
          <a:bodyPr wrap="square" lIns="0" tIns="0" rIns="0" bIns="0" rtlCol="0" anchor="ctr"/>
          <a:lstStyle/>
          <a:p>
            <a:pPr marL="0" indent="0" algn="r">
              <a:buNone/>
            </a:pPr>
            <a:r>
              <a:rPr lang="en-US" sz="900" dirty="0">
                <a:solidFill>
                  <a:srgbClr val="5B6B8C"/>
                </a:solidFill>
                <a:latin typeface="Calibri" pitchFamily="34" charset="0"/>
                <a:ea typeface="Calibri" pitchFamily="34" charset="-122"/>
                <a:cs typeface="Calibri" pitchFamily="34" charset="-120"/>
              </a:rPr>
              <a:t>35</a:t>
            </a:r>
            <a:endParaRPr lang="en-US" sz="900"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 36">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457200" y="411480"/>
            <a:ext cx="566928" cy="566928"/>
          </a:xfrm>
          <a:prstGeom prst="ellipse">
            <a:avLst/>
          </a:prstGeom>
          <a:solidFill>
            <a:srgbClr val="1E2761"/>
          </a:solidFill>
          <a:ln w="12700">
            <a:solidFill>
              <a:srgbClr val="1E2761"/>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603504" y="557784"/>
            <a:ext cx="274320" cy="274320"/>
          </a:xfrm>
          <a:prstGeom prst="rect">
            <a:avLst/>
          </a:prstGeom>
        </p:spPr>
      </p:pic>
      <p:sp>
        <p:nvSpPr>
          <p:cNvPr id="4" name="Text 1"/>
          <p:cNvSpPr txBox="1"/>
          <p:nvPr/>
        </p:nvSpPr>
        <p:spPr>
          <a:xfrm>
            <a:off x="1188720" y="347472"/>
            <a:ext cx="7315200" cy="274320"/>
          </a:xfrm>
          <a:prstGeom prst="rect">
            <a:avLst/>
          </a:prstGeom>
          <a:noFill/>
          <a:ln/>
        </p:spPr>
        <p:txBody>
          <a:bodyPr wrap="square" lIns="0" tIns="0" rIns="0" bIns="0" rtlCol="0" anchor="ctr"/>
          <a:lstStyle/>
          <a:p>
            <a:pPr marL="0" indent="0">
              <a:buNone/>
            </a:pPr>
            <a:r>
              <a:rPr lang="en-US" sz="1000" kern="0" spc="300" dirty="0">
                <a:solidFill>
                  <a:srgbClr val="5B6B8C"/>
                </a:solidFill>
                <a:latin typeface="Calibri" pitchFamily="34" charset="0"/>
                <a:ea typeface="Calibri" pitchFamily="34" charset="-122"/>
                <a:cs typeface="Calibri" pitchFamily="34" charset="-120"/>
              </a:rPr>
              <a:t>MODÜL B · 14</a:t>
            </a:r>
            <a:endParaRPr lang="en-US" sz="1000" dirty="0"/>
          </a:p>
        </p:txBody>
      </p:sp>
      <p:sp>
        <p:nvSpPr>
          <p:cNvPr id="5" name="Text 2"/>
          <p:cNvSpPr txBox="1"/>
          <p:nvPr/>
        </p:nvSpPr>
        <p:spPr>
          <a:xfrm>
            <a:off x="1188720" y="585216"/>
            <a:ext cx="9144000" cy="502920"/>
          </a:xfrm>
          <a:prstGeom prst="rect">
            <a:avLst/>
          </a:prstGeom>
          <a:noFill/>
          <a:ln/>
        </p:spPr>
        <p:txBody>
          <a:bodyPr wrap="square" lIns="0" tIns="0" rIns="0" bIns="0" rtlCol="0" anchor="t"/>
          <a:lstStyle/>
          <a:p>
            <a:pPr marL="0" indent="0">
              <a:buNone/>
            </a:pPr>
            <a:r>
              <a:rPr lang="en-US" sz="2400" b="1" dirty="0">
                <a:solidFill>
                  <a:srgbClr val="1E2761"/>
                </a:solidFill>
                <a:latin typeface="Cambria" pitchFamily="34" charset="0"/>
                <a:ea typeface="Cambria" pitchFamily="34" charset="-122"/>
                <a:cs typeface="Cambria" pitchFamily="34" charset="-120"/>
              </a:rPr>
              <a:t>İfade ve Savunma Hakkı: İki Aşamalı Güncel Usul</a:t>
            </a:r>
            <a:endParaRPr lang="en-US" sz="2400" dirty="0"/>
          </a:p>
        </p:txBody>
      </p:sp>
      <p:sp>
        <p:nvSpPr>
          <p:cNvPr id="6" name="Shape 3"/>
          <p:cNvSpPr/>
          <p:nvPr/>
        </p:nvSpPr>
        <p:spPr>
          <a:xfrm>
            <a:off x="10591495" y="457200"/>
            <a:ext cx="1143000" cy="329184"/>
          </a:xfrm>
          <a:prstGeom prst="roundRect">
            <a:avLst>
              <a:gd name="adj" fmla="val 16667"/>
            </a:avLst>
          </a:prstGeom>
          <a:solidFill>
            <a:srgbClr val="FBE9E9"/>
          </a:solidFill>
          <a:ln w="12700">
            <a:solidFill>
              <a:srgbClr val="FBE9E9"/>
            </a:solidFill>
            <a:prstDash val="solid"/>
          </a:ln>
        </p:spPr>
        <p:txBody>
          <a:bodyPr/>
          <a:lstStyle/>
          <a:p>
            <a:endParaRPr lang="tr-TR"/>
          </a:p>
        </p:txBody>
      </p:sp>
      <p:sp>
        <p:nvSpPr>
          <p:cNvPr id="7" name="Text 4"/>
          <p:cNvSpPr txBox="1"/>
          <p:nvPr/>
        </p:nvSpPr>
        <p:spPr>
          <a:xfrm>
            <a:off x="10591495" y="457200"/>
            <a:ext cx="1143000" cy="329184"/>
          </a:xfrm>
          <a:prstGeom prst="rect">
            <a:avLst/>
          </a:prstGeom>
          <a:noFill/>
          <a:ln/>
        </p:spPr>
        <p:txBody>
          <a:bodyPr wrap="square" lIns="0" tIns="0" rIns="0" bIns="0" rtlCol="0" anchor="ctr"/>
          <a:lstStyle/>
          <a:p>
            <a:pPr marL="0" indent="0" algn="ctr">
              <a:buNone/>
            </a:pPr>
            <a:r>
              <a:rPr lang="en-US" sz="900" b="1" kern="0" spc="200" dirty="0">
                <a:solidFill>
                  <a:srgbClr val="A63A3A"/>
                </a:solidFill>
                <a:latin typeface="Calibri" pitchFamily="34" charset="0"/>
                <a:ea typeface="Calibri" pitchFamily="34" charset="-122"/>
                <a:cs typeface="Calibri" pitchFamily="34" charset="-120"/>
              </a:rPr>
              <a:t>ÖNEMLİ</a:t>
            </a:r>
            <a:endParaRPr lang="en-US" sz="900" dirty="0"/>
          </a:p>
        </p:txBody>
      </p:sp>
      <p:sp>
        <p:nvSpPr>
          <p:cNvPr id="8" name="Shape 5"/>
          <p:cNvSpPr/>
          <p:nvPr/>
        </p:nvSpPr>
        <p:spPr>
          <a:xfrm>
            <a:off x="457200" y="5367528"/>
            <a:ext cx="11277295" cy="896112"/>
          </a:xfrm>
          <a:prstGeom prst="rect">
            <a:avLst/>
          </a:prstGeom>
          <a:solidFill>
            <a:srgbClr val="F3F0E6"/>
          </a:solidFill>
          <a:ln w="12700">
            <a:solidFill>
              <a:srgbClr val="F3F0E6"/>
            </a:solidFill>
            <a:prstDash val="solid"/>
          </a:ln>
        </p:spPr>
        <p:txBody>
          <a:bodyPr/>
          <a:lstStyle/>
          <a:p>
            <a:endParaRPr lang="tr-TR"/>
          </a:p>
        </p:txBody>
      </p:sp>
      <p:sp>
        <p:nvSpPr>
          <p:cNvPr id="9" name="Text 6"/>
          <p:cNvSpPr txBox="1"/>
          <p:nvPr/>
        </p:nvSpPr>
        <p:spPr>
          <a:xfrm>
            <a:off x="640080" y="5413248"/>
            <a:ext cx="10911535" cy="804672"/>
          </a:xfrm>
          <a:prstGeom prst="rect">
            <a:avLst/>
          </a:prstGeom>
          <a:noFill/>
          <a:ln/>
        </p:spPr>
        <p:txBody>
          <a:bodyPr wrap="square" lIns="0" tIns="0" rIns="0" bIns="0" rtlCol="0" anchor="ctr"/>
          <a:lstStyle/>
          <a:p>
            <a:pPr marL="0" indent="0">
              <a:buNone/>
            </a:pPr>
            <a:r>
              <a:rPr lang="en-US" sz="1100" i="1" dirty="0">
                <a:solidFill>
                  <a:srgbClr val="4A3F1A"/>
                </a:solidFill>
                <a:latin typeface="Calibri" pitchFamily="34" charset="0"/>
                <a:ea typeface="Calibri" pitchFamily="34" charset="-122"/>
                <a:cs typeface="Calibri" pitchFamily="34" charset="-120"/>
              </a:rPr>
              <a:t>Disiplin cezası vermeye yetkili makam tarafından soruşturulana gönderilen savunmaya davet yazısında teklife esas alınan eylemin neden ibaret olduğu ve bu eyleme karşılık gelen disiplin cezasının ne olduğu ile yedi günden az olmamak üzere verilecek sürede savunmasını yapması gerektiği bildirilir.</a:t>
            </a:r>
            <a:endParaRPr lang="en-US" sz="1100" dirty="0"/>
          </a:p>
          <a:p>
            <a:pPr marL="0" indent="0">
              <a:buNone/>
            </a:pPr>
            <a:r>
              <a:rPr lang="en-US" sz="900" b="1" dirty="0">
                <a:solidFill>
                  <a:srgbClr val="8C7A3D"/>
                </a:solidFill>
                <a:latin typeface="Calibri" pitchFamily="34" charset="0"/>
                <a:ea typeface="Calibri" pitchFamily="34" charset="-122"/>
                <a:cs typeface="Calibri" pitchFamily="34" charset="-120"/>
              </a:rPr>
              <a:t>2547 sayılı Kanun, madde 53/A, ikinci fıkra (b) bendi</a:t>
            </a:r>
            <a:endParaRPr lang="en-US" sz="1100" dirty="0"/>
          </a:p>
        </p:txBody>
      </p:sp>
      <p:sp>
        <p:nvSpPr>
          <p:cNvPr id="10" name="Text 7"/>
          <p:cNvSpPr txBox="1"/>
          <p:nvPr/>
        </p:nvSpPr>
        <p:spPr>
          <a:xfrm>
            <a:off x="457200" y="1280160"/>
            <a:ext cx="11277295" cy="3950208"/>
          </a:xfrm>
          <a:prstGeom prst="rect">
            <a:avLst/>
          </a:prstGeom>
          <a:noFill/>
          <a:ln/>
        </p:spPr>
        <p:txBody>
          <a:bodyPr wrap="square" lIns="0" tIns="0" rIns="0" bIns="0" rtlCol="0" anchor="t"/>
          <a:lstStyle/>
          <a:p>
            <a:pPr marL="0" indent="0">
              <a:lnSpc>
                <a:spcPct val="108000"/>
              </a:lnSpc>
              <a:spcAft>
                <a:spcPts val="700"/>
              </a:spcAft>
              <a:buNone/>
            </a:pPr>
            <a:r>
              <a:rPr lang="en-US" sz="1300" dirty="0">
                <a:solidFill>
                  <a:srgbClr val="2A2E45"/>
                </a:solidFill>
                <a:latin typeface="Calibri" pitchFamily="34" charset="0"/>
                <a:ea typeface="Calibri" pitchFamily="34" charset="-122"/>
                <a:cs typeface="Calibri" pitchFamily="34" charset="-120"/>
              </a:rPr>
              <a:t>30 Temmuz 2026 tarihli ve 7592 sayılı Kanun'la 53/A maddesinin ikinci fıkrası değiştirilmiş ve öğretim elemanının dinlenmesi birbirinden ayrı iki aşamaya bölünmüştür. Önceki uygulamada soruşturmacının gönderdiği tek bir savunmaya davet yazısı yeterli sayılıyordu; artık soruşturmacı yalnızca ifade alır, savunmayı ise cezayı verecek makam ister.</a:t>
            </a:r>
            <a:endParaRPr lang="en-US" sz="1300" dirty="0"/>
          </a:p>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1. Aşama — Soruşturmacının ifadeye daveti. </a:t>
            </a:r>
            <a:r>
              <a:rPr lang="en-US" sz="1300" dirty="0">
                <a:solidFill>
                  <a:srgbClr val="2A2E45"/>
                </a:solidFill>
                <a:latin typeface="Calibri" pitchFamily="34" charset="0"/>
                <a:ea typeface="Calibri" pitchFamily="34" charset="-122"/>
                <a:cs typeface="Calibri" pitchFamily="34" charset="-120"/>
              </a:rPr>
              <a:t>Soruşturmacı tarafından soruşturulana gönderilecek ifadeye davet yazısında hakkındaki iddiaların neler olduğu açıkça belirtilerek yedi günden az olmamak üzere verilecek süre içerisinde ifadesinin alınacağı ve bu süre içerisinde sözlü veya yazılı ifade verilmediği takdirde dosyadaki mevcut deliller kapsamında işlem tesis edileceği bildirilir. Soruşturmacı toplanan deliller kapsamında teklifte bulunur. Bu aşamada henüz bir ceza önerisi yoktur; iddialar bildirilir.</a:t>
            </a:r>
            <a:endParaRPr lang="en-US" sz="1300" dirty="0"/>
          </a:p>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2. Aşama — Yetkili makamın savunmaya daveti. </a:t>
            </a:r>
            <a:r>
              <a:rPr lang="en-US" sz="1300" dirty="0">
                <a:solidFill>
                  <a:srgbClr val="2A2E45"/>
                </a:solidFill>
                <a:latin typeface="Calibri" pitchFamily="34" charset="0"/>
                <a:ea typeface="Calibri" pitchFamily="34" charset="-122"/>
                <a:cs typeface="Calibri" pitchFamily="34" charset="-120"/>
              </a:rPr>
              <a:t>Disiplin cezası vermeye yetkili makam (uyarma ve kınamada disiplin amiri, diğer cezalarda ilgili disiplin kurulu) soruşturulana ayrı bir savunmaya davet yazısı gönderir. Bu yazıda teklife esas alınan eylemin neden ibaret olduğu ve bu eyleme karşılık gelen disiplin cezasının ne olduğu ile yedi günden az olmamak üzere verilecek sürede savunmasını yapması gerektiği bildirilir. Ayrıca savunmasını verilen sürede yapmadığı takdirde savunma hakkından vazgeçmiş sayılacağı ve mevcut delillere göre hakkında karar verileceği ihtar edilir.</a:t>
            </a:r>
            <a:endParaRPr lang="en-US" sz="1300" dirty="0"/>
          </a:p>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Dosyayı inceleme hakkı. </a:t>
            </a:r>
            <a:r>
              <a:rPr lang="en-US" sz="1300" dirty="0">
                <a:solidFill>
                  <a:srgbClr val="2A2E45"/>
                </a:solidFill>
                <a:latin typeface="Calibri" pitchFamily="34" charset="0"/>
                <a:ea typeface="Calibri" pitchFamily="34" charset="-122"/>
                <a:cs typeface="Calibri" pitchFamily="34" charset="-120"/>
              </a:rPr>
              <a:t>Savunmaya davet yazısında soruşturulana, savunma hakkını kullanmadan önce soruşturma evrakını inceleyebileceği bildirilir. Bu hak artık yalnızca çıkarma cezası istenenlere değil, savunmaya davet edilen herkese tanınmıştır; kurumun dosyayı inceleme için uygun yer ve zaman sağlaması gerekir.</a:t>
            </a:r>
            <a:endParaRPr lang="en-US" sz="1300" dirty="0"/>
          </a:p>
        </p:txBody>
      </p:sp>
      <p:sp>
        <p:nvSpPr>
          <p:cNvPr id="11" name="Text 8"/>
          <p:cNvSpPr txBox="1"/>
          <p:nvPr/>
        </p:nvSpPr>
        <p:spPr>
          <a:xfrm>
            <a:off x="457200" y="6446520"/>
            <a:ext cx="5486400" cy="274320"/>
          </a:xfrm>
          <a:prstGeom prst="rect">
            <a:avLst/>
          </a:prstGeom>
          <a:noFill/>
          <a:ln/>
        </p:spPr>
        <p:txBody>
          <a:bodyPr wrap="square" lIns="0" tIns="0" rIns="0" bIns="0" rtlCol="0" anchor="ctr"/>
          <a:lstStyle/>
          <a:p>
            <a:pPr marL="0" indent="0">
              <a:buNone/>
            </a:pPr>
            <a:r>
              <a:rPr lang="en-US" sz="900" dirty="0">
                <a:solidFill>
                  <a:srgbClr val="5B6B8C"/>
                </a:solidFill>
                <a:latin typeface="Calibri" pitchFamily="34" charset="0"/>
                <a:ea typeface="Calibri" pitchFamily="34" charset="-122"/>
                <a:cs typeface="Calibri" pitchFamily="34" charset="-120"/>
              </a:rPr>
              <a:t>Modül B — Akademik Personel Disiplini (m. 53, 53/A–53/G)</a:t>
            </a:r>
            <a:endParaRPr lang="en-US" sz="900" dirty="0"/>
          </a:p>
        </p:txBody>
      </p:sp>
      <p:sp>
        <p:nvSpPr>
          <p:cNvPr id="12" name="Text 9"/>
          <p:cNvSpPr txBox="1"/>
          <p:nvPr/>
        </p:nvSpPr>
        <p:spPr>
          <a:xfrm>
            <a:off x="10820095" y="6446520"/>
            <a:ext cx="914400" cy="274320"/>
          </a:xfrm>
          <a:prstGeom prst="rect">
            <a:avLst/>
          </a:prstGeom>
          <a:noFill/>
          <a:ln/>
        </p:spPr>
        <p:txBody>
          <a:bodyPr wrap="square" lIns="0" tIns="0" rIns="0" bIns="0" rtlCol="0" anchor="ctr"/>
          <a:lstStyle/>
          <a:p>
            <a:pPr marL="0" indent="0" algn="r">
              <a:buNone/>
            </a:pPr>
            <a:r>
              <a:rPr lang="en-US" sz="900" dirty="0">
                <a:solidFill>
                  <a:srgbClr val="5B6B8C"/>
                </a:solidFill>
                <a:latin typeface="Calibri" pitchFamily="34" charset="0"/>
                <a:ea typeface="Calibri" pitchFamily="34" charset="-122"/>
                <a:cs typeface="Calibri" pitchFamily="34" charset="-120"/>
              </a:rPr>
              <a:t>36</a:t>
            </a:r>
            <a:endParaRPr lang="en-US" sz="900"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 37">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457200" y="411480"/>
            <a:ext cx="566928" cy="566928"/>
          </a:xfrm>
          <a:prstGeom prst="ellipse">
            <a:avLst/>
          </a:prstGeom>
          <a:solidFill>
            <a:srgbClr val="1E2761"/>
          </a:solidFill>
          <a:ln w="12700">
            <a:solidFill>
              <a:srgbClr val="1E2761"/>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603504" y="557784"/>
            <a:ext cx="274320" cy="274320"/>
          </a:xfrm>
          <a:prstGeom prst="rect">
            <a:avLst/>
          </a:prstGeom>
        </p:spPr>
      </p:pic>
      <p:sp>
        <p:nvSpPr>
          <p:cNvPr id="4" name="Text 1"/>
          <p:cNvSpPr txBox="1"/>
          <p:nvPr/>
        </p:nvSpPr>
        <p:spPr>
          <a:xfrm>
            <a:off x="1188720" y="347472"/>
            <a:ext cx="7315200" cy="274320"/>
          </a:xfrm>
          <a:prstGeom prst="rect">
            <a:avLst/>
          </a:prstGeom>
          <a:noFill/>
          <a:ln/>
        </p:spPr>
        <p:txBody>
          <a:bodyPr wrap="square" lIns="0" tIns="0" rIns="0" bIns="0" rtlCol="0" anchor="ctr"/>
          <a:lstStyle/>
          <a:p>
            <a:pPr marL="0" indent="0">
              <a:buNone/>
            </a:pPr>
            <a:r>
              <a:rPr lang="en-US" sz="1000" kern="0" spc="300" dirty="0">
                <a:solidFill>
                  <a:srgbClr val="5B6B8C"/>
                </a:solidFill>
                <a:latin typeface="Calibri" pitchFamily="34" charset="0"/>
                <a:ea typeface="Calibri" pitchFamily="34" charset="-122"/>
                <a:cs typeface="Calibri" pitchFamily="34" charset="-120"/>
              </a:rPr>
              <a:t>MODÜL B · 15</a:t>
            </a:r>
            <a:endParaRPr lang="en-US" sz="1000" dirty="0"/>
          </a:p>
        </p:txBody>
      </p:sp>
      <p:sp>
        <p:nvSpPr>
          <p:cNvPr id="5" name="Text 2"/>
          <p:cNvSpPr txBox="1"/>
          <p:nvPr/>
        </p:nvSpPr>
        <p:spPr>
          <a:xfrm>
            <a:off x="1188720" y="585216"/>
            <a:ext cx="9144000" cy="502920"/>
          </a:xfrm>
          <a:prstGeom prst="rect">
            <a:avLst/>
          </a:prstGeom>
          <a:noFill/>
          <a:ln/>
        </p:spPr>
        <p:txBody>
          <a:bodyPr wrap="square" lIns="0" tIns="0" rIns="0" bIns="0" rtlCol="0" anchor="t"/>
          <a:lstStyle/>
          <a:p>
            <a:pPr marL="0" indent="0">
              <a:buNone/>
            </a:pPr>
            <a:r>
              <a:rPr lang="en-US" sz="2400" b="1" dirty="0">
                <a:solidFill>
                  <a:srgbClr val="1E2761"/>
                </a:solidFill>
                <a:latin typeface="Cambria" pitchFamily="34" charset="0"/>
                <a:ea typeface="Cambria" pitchFamily="34" charset="-122"/>
                <a:cs typeface="Cambria" pitchFamily="34" charset="-120"/>
              </a:rPr>
              <a:t>İfade ile Savunma Arasındaki Farklar ve Sık Yapılan Hatalar</a:t>
            </a:r>
            <a:endParaRPr lang="en-US" sz="2400" dirty="0"/>
          </a:p>
        </p:txBody>
      </p:sp>
      <p:sp>
        <p:nvSpPr>
          <p:cNvPr id="6" name="Text 3"/>
          <p:cNvSpPr txBox="1"/>
          <p:nvPr/>
        </p:nvSpPr>
        <p:spPr>
          <a:xfrm>
            <a:off x="457200" y="1280160"/>
            <a:ext cx="11277295" cy="530352"/>
          </a:xfrm>
          <a:prstGeom prst="rect">
            <a:avLst/>
          </a:prstGeom>
          <a:noFill/>
          <a:ln/>
        </p:spPr>
        <p:txBody>
          <a:bodyPr wrap="square" lIns="0" tIns="0" rIns="0" bIns="0" rtlCol="0" anchor="t"/>
          <a:lstStyle/>
          <a:p>
            <a:pPr marL="0" indent="0">
              <a:buNone/>
            </a:pPr>
            <a:r>
              <a:rPr lang="en-US" sz="1300" dirty="0">
                <a:solidFill>
                  <a:srgbClr val="2A2E45"/>
                </a:solidFill>
                <a:latin typeface="Calibri" pitchFamily="34" charset="0"/>
                <a:ea typeface="Calibri" pitchFamily="34" charset="-122"/>
                <a:cs typeface="Calibri" pitchFamily="34" charset="-120"/>
              </a:rPr>
              <a:t>İki aşamanın karıştırılması, yeni usulde en yüksek iptal riskini taşıyan noktadır. Soruşturmacının "savunma" başlığıyla aldığı beyan, kanunun aradığı savunma değildir; yetkili makamın ayrıca ve ceza önerisini de bildirerek savunma istemesi gerekir.</a:t>
            </a:r>
            <a:endParaRPr lang="en-US" sz="1300" dirty="0"/>
          </a:p>
        </p:txBody>
      </p:sp>
      <p:sp>
        <p:nvSpPr>
          <p:cNvPr id="7" name="Shape 4"/>
          <p:cNvSpPr/>
          <p:nvPr/>
        </p:nvSpPr>
        <p:spPr>
          <a:xfrm>
            <a:off x="457200" y="5367528"/>
            <a:ext cx="11277295" cy="896112"/>
          </a:xfrm>
          <a:prstGeom prst="rect">
            <a:avLst/>
          </a:prstGeom>
          <a:solidFill>
            <a:srgbClr val="FBE9E9"/>
          </a:solidFill>
          <a:ln w="12700">
            <a:solidFill>
              <a:srgbClr val="FBE9E9"/>
            </a:solidFill>
            <a:prstDash val="solid"/>
          </a:ln>
        </p:spPr>
        <p:txBody>
          <a:bodyPr/>
          <a:lstStyle/>
          <a:p>
            <a:endParaRPr lang="tr-TR"/>
          </a:p>
        </p:txBody>
      </p:sp>
      <p:sp>
        <p:nvSpPr>
          <p:cNvPr id="8" name="Text 5"/>
          <p:cNvSpPr txBox="1"/>
          <p:nvPr/>
        </p:nvSpPr>
        <p:spPr>
          <a:xfrm>
            <a:off x="640080" y="5413248"/>
            <a:ext cx="10911535" cy="804672"/>
          </a:xfrm>
          <a:prstGeom prst="rect">
            <a:avLst/>
          </a:prstGeom>
          <a:noFill/>
          <a:ln/>
        </p:spPr>
        <p:txBody>
          <a:bodyPr wrap="square" lIns="0" tIns="0" rIns="0" bIns="0" rtlCol="0" anchor="ctr"/>
          <a:lstStyle/>
          <a:p>
            <a:pPr marL="0" indent="0">
              <a:buNone/>
            </a:pPr>
            <a:r>
              <a:rPr lang="en-US" sz="1100" i="1" dirty="0">
                <a:solidFill>
                  <a:srgbClr val="A63A3A"/>
                </a:solidFill>
                <a:latin typeface="Calibri" pitchFamily="34" charset="0"/>
                <a:ea typeface="Calibri" pitchFamily="34" charset="-122"/>
                <a:cs typeface="Calibri" pitchFamily="34" charset="-120"/>
              </a:rPr>
              <a:t>Sık hatalar: ifade davetinde ceza önerisi olmadığı için savunmayı da alınmış saymak; savunma davetinde teklif edilen cezayı yazmamak; yedi günü tebliğ gününü sayarak hesaplamak; ek onayla eklenen yeni fiil için yeniden savunma istememek; kurul, teklif edilen cezadan farklı bir fiil nitelendirmesine giderse yeniden savunma almamak.</a:t>
            </a:r>
            <a:endParaRPr lang="en-US" sz="1100" dirty="0"/>
          </a:p>
          <a:p>
            <a:pPr marL="0" indent="0">
              <a:buNone/>
            </a:pPr>
            <a:endParaRPr lang="en-US" sz="1100" dirty="0"/>
          </a:p>
        </p:txBody>
      </p:sp>
      <p:sp>
        <p:nvSpPr>
          <p:cNvPr id="9" name="Shape 6"/>
          <p:cNvSpPr/>
          <p:nvPr/>
        </p:nvSpPr>
        <p:spPr>
          <a:xfrm>
            <a:off x="457200" y="1993392"/>
            <a:ext cx="5455768" cy="3236976"/>
          </a:xfrm>
          <a:prstGeom prst="rect">
            <a:avLst/>
          </a:prstGeom>
          <a:solidFill>
            <a:srgbClr val="E8EEFB"/>
          </a:solidFill>
          <a:ln w="12700">
            <a:solidFill>
              <a:srgbClr val="E8EEFB"/>
            </a:solidFill>
            <a:prstDash val="solid"/>
          </a:ln>
        </p:spPr>
        <p:txBody>
          <a:bodyPr/>
          <a:lstStyle/>
          <a:p>
            <a:endParaRPr lang="tr-TR"/>
          </a:p>
        </p:txBody>
      </p:sp>
      <p:sp>
        <p:nvSpPr>
          <p:cNvPr id="10" name="Text 7"/>
          <p:cNvSpPr txBox="1"/>
          <p:nvPr/>
        </p:nvSpPr>
        <p:spPr>
          <a:xfrm>
            <a:off x="685800" y="2130552"/>
            <a:ext cx="4998568" cy="365760"/>
          </a:xfrm>
          <a:prstGeom prst="rect">
            <a:avLst/>
          </a:prstGeom>
          <a:noFill/>
          <a:ln/>
        </p:spPr>
        <p:txBody>
          <a:bodyPr wrap="square" lIns="0" tIns="0" rIns="0" bIns="0" rtlCol="0" anchor="ctr"/>
          <a:lstStyle/>
          <a:p>
            <a:pPr marL="0" indent="0">
              <a:buNone/>
            </a:pPr>
            <a:r>
              <a:rPr lang="en-US" sz="1500" b="1" dirty="0">
                <a:solidFill>
                  <a:srgbClr val="1E2761"/>
                </a:solidFill>
                <a:latin typeface="Cambria" pitchFamily="34" charset="0"/>
                <a:ea typeface="Cambria" pitchFamily="34" charset="-122"/>
                <a:cs typeface="Cambria" pitchFamily="34" charset="-120"/>
              </a:rPr>
              <a:t>İfadeye davet (soruşturmacı)</a:t>
            </a:r>
            <a:endParaRPr lang="en-US" sz="1500" dirty="0"/>
          </a:p>
        </p:txBody>
      </p:sp>
      <p:sp>
        <p:nvSpPr>
          <p:cNvPr id="11" name="Text 8"/>
          <p:cNvSpPr txBox="1"/>
          <p:nvPr/>
        </p:nvSpPr>
        <p:spPr>
          <a:xfrm>
            <a:off x="685800" y="2542032"/>
            <a:ext cx="4998568" cy="2551176"/>
          </a:xfrm>
          <a:prstGeom prst="rect">
            <a:avLst/>
          </a:prstGeom>
          <a:noFill/>
          <a:ln/>
        </p:spPr>
        <p:txBody>
          <a:bodyPr wrap="square" lIns="0" tIns="0" rIns="0" bIns="0" rtlCol="0" anchor="t"/>
          <a:lstStyle/>
          <a:p>
            <a:pPr marL="0" indent="0">
              <a:lnSpc>
                <a:spcPct val="105000"/>
              </a:lnSpc>
              <a:buNone/>
            </a:pPr>
            <a:r>
              <a:rPr lang="en-US" sz="1250" b="1" dirty="0">
                <a:solidFill>
                  <a:srgbClr val="1E2761"/>
                </a:solidFill>
                <a:latin typeface="Calibri" pitchFamily="34" charset="0"/>
                <a:ea typeface="Calibri" pitchFamily="34" charset="-122"/>
                <a:cs typeface="Calibri" pitchFamily="34" charset="-120"/>
              </a:rPr>
              <a:t>Kim gönderir: </a:t>
            </a:r>
            <a:r>
              <a:rPr lang="en-US" sz="1250" dirty="0">
                <a:solidFill>
                  <a:srgbClr val="2A2E45"/>
                </a:solidFill>
                <a:latin typeface="Calibri" pitchFamily="34" charset="0"/>
                <a:ea typeface="Calibri" pitchFamily="34" charset="-122"/>
                <a:cs typeface="Calibri" pitchFamily="34" charset="-120"/>
              </a:rPr>
              <a:t>Soruşturmacı veya komisyon başkanı.</a:t>
            </a:r>
            <a:endParaRPr lang="en-US" sz="1250" dirty="0"/>
          </a:p>
          <a:p>
            <a:pPr marL="0" indent="0">
              <a:lnSpc>
                <a:spcPct val="105000"/>
              </a:lnSpc>
              <a:buNone/>
            </a:pPr>
            <a:r>
              <a:rPr lang="en-US" sz="1250" b="1" dirty="0">
                <a:solidFill>
                  <a:srgbClr val="1E2761"/>
                </a:solidFill>
                <a:latin typeface="Calibri" pitchFamily="34" charset="0"/>
                <a:ea typeface="Calibri" pitchFamily="34" charset="-122"/>
                <a:cs typeface="Calibri" pitchFamily="34" charset="-120"/>
              </a:rPr>
              <a:t>Ne bildirilir: </a:t>
            </a:r>
            <a:r>
              <a:rPr lang="en-US" sz="1250" dirty="0">
                <a:solidFill>
                  <a:srgbClr val="2A2E45"/>
                </a:solidFill>
                <a:latin typeface="Calibri" pitchFamily="34" charset="0"/>
                <a:ea typeface="Calibri" pitchFamily="34" charset="-122"/>
                <a:cs typeface="Calibri" pitchFamily="34" charset="-120"/>
              </a:rPr>
              <a:t>İddiaların neler olduğu, açıkça ve somut olarak; olay, tarih, yer ve isnat edilen </a:t>
            </a:r>
            <a:r>
              <a:rPr lang="en-US" sz="1250" dirty="0" err="1">
                <a:solidFill>
                  <a:srgbClr val="2A2E45"/>
                </a:solidFill>
                <a:latin typeface="Calibri" pitchFamily="34" charset="0"/>
                <a:ea typeface="Calibri" pitchFamily="34" charset="-122"/>
                <a:cs typeface="Calibri" pitchFamily="34" charset="-120"/>
              </a:rPr>
              <a:t>davranış</a:t>
            </a:r>
            <a:r>
              <a:rPr lang="en-US" sz="1250" dirty="0">
                <a:solidFill>
                  <a:srgbClr val="2A2E45"/>
                </a:solidFill>
                <a:latin typeface="Calibri" pitchFamily="34" charset="0"/>
                <a:ea typeface="Calibri" pitchFamily="34" charset="-122"/>
                <a:cs typeface="Calibri" pitchFamily="34" charset="-120"/>
              </a:rPr>
              <a:t>. </a:t>
            </a:r>
            <a:r>
              <a:rPr lang="en-US" sz="1250" dirty="0" err="1">
                <a:solidFill>
                  <a:srgbClr val="2A2E45"/>
                </a:solidFill>
                <a:latin typeface="Calibri" pitchFamily="34" charset="0"/>
                <a:ea typeface="Calibri" pitchFamily="34" charset="-122"/>
                <a:cs typeface="Calibri" pitchFamily="34" charset="-120"/>
              </a:rPr>
              <a:t>İfadenin</a:t>
            </a:r>
            <a:r>
              <a:rPr lang="en-US" sz="1250" dirty="0">
                <a:solidFill>
                  <a:srgbClr val="2A2E45"/>
                </a:solidFill>
                <a:latin typeface="Calibri" pitchFamily="34" charset="0"/>
                <a:ea typeface="Calibri" pitchFamily="34" charset="-122"/>
                <a:cs typeface="Calibri" pitchFamily="34" charset="-120"/>
              </a:rPr>
              <a:t> </a:t>
            </a:r>
            <a:r>
              <a:rPr lang="en-US" sz="1250" dirty="0" err="1">
                <a:solidFill>
                  <a:srgbClr val="2A2E45"/>
                </a:solidFill>
                <a:latin typeface="Calibri" pitchFamily="34" charset="0"/>
                <a:ea typeface="Calibri" pitchFamily="34" charset="-122"/>
                <a:cs typeface="Calibri" pitchFamily="34" charset="-120"/>
              </a:rPr>
              <a:t>temelinde</a:t>
            </a:r>
            <a:r>
              <a:rPr lang="en-US" sz="1250" dirty="0">
                <a:solidFill>
                  <a:srgbClr val="2A2E45"/>
                </a:solidFill>
                <a:latin typeface="Calibri" pitchFamily="34" charset="0"/>
                <a:ea typeface="Calibri" pitchFamily="34" charset="-122"/>
                <a:cs typeface="Calibri" pitchFamily="34" charset="-120"/>
              </a:rPr>
              <a:t> </a:t>
            </a:r>
            <a:r>
              <a:rPr lang="en-US" sz="1250" dirty="0" err="1">
                <a:solidFill>
                  <a:srgbClr val="2A2E45"/>
                </a:solidFill>
                <a:latin typeface="Calibri" pitchFamily="34" charset="0"/>
                <a:ea typeface="Calibri" pitchFamily="34" charset="-122"/>
                <a:cs typeface="Calibri" pitchFamily="34" charset="-120"/>
              </a:rPr>
              <a:t>fiil</a:t>
            </a:r>
            <a:r>
              <a:rPr lang="en-US" sz="1250" dirty="0">
                <a:solidFill>
                  <a:srgbClr val="2A2E45"/>
                </a:solidFill>
                <a:latin typeface="Calibri" pitchFamily="34" charset="0"/>
                <a:ea typeface="Calibri" pitchFamily="34" charset="-122"/>
                <a:cs typeface="Calibri" pitchFamily="34" charset="-120"/>
              </a:rPr>
              <a:t> </a:t>
            </a:r>
            <a:r>
              <a:rPr lang="en-US" sz="1250" dirty="0" err="1">
                <a:solidFill>
                  <a:srgbClr val="2A2E45"/>
                </a:solidFill>
                <a:latin typeface="Calibri" pitchFamily="34" charset="0"/>
                <a:ea typeface="Calibri" pitchFamily="34" charset="-122"/>
                <a:cs typeface="Calibri" pitchFamily="34" charset="-120"/>
              </a:rPr>
              <a:t>vardır</a:t>
            </a:r>
            <a:r>
              <a:rPr lang="en-US" sz="1250" dirty="0">
                <a:solidFill>
                  <a:srgbClr val="2A2E45"/>
                </a:solidFill>
                <a:latin typeface="Calibri" pitchFamily="34" charset="0"/>
                <a:ea typeface="Calibri" pitchFamily="34" charset="-122"/>
                <a:cs typeface="Calibri" pitchFamily="34" charset="-120"/>
              </a:rPr>
              <a:t>.</a:t>
            </a:r>
            <a:endParaRPr lang="en-US" sz="1250" dirty="0"/>
          </a:p>
          <a:p>
            <a:pPr marL="0" indent="0">
              <a:lnSpc>
                <a:spcPct val="105000"/>
              </a:lnSpc>
              <a:buNone/>
            </a:pPr>
            <a:r>
              <a:rPr lang="en-US" sz="1250" b="1" dirty="0">
                <a:solidFill>
                  <a:srgbClr val="1E2761"/>
                </a:solidFill>
                <a:latin typeface="Calibri" pitchFamily="34" charset="0"/>
                <a:ea typeface="Calibri" pitchFamily="34" charset="-122"/>
                <a:cs typeface="Calibri" pitchFamily="34" charset="-120"/>
              </a:rPr>
              <a:t>Süre: </a:t>
            </a:r>
            <a:r>
              <a:rPr lang="en-US" sz="1250" dirty="0">
                <a:solidFill>
                  <a:srgbClr val="2A2E45"/>
                </a:solidFill>
                <a:latin typeface="Calibri" pitchFamily="34" charset="0"/>
                <a:ea typeface="Calibri" pitchFamily="34" charset="-122"/>
                <a:cs typeface="Calibri" pitchFamily="34" charset="-120"/>
              </a:rPr>
              <a:t>Tebliğden itibaren en az yedi gün.</a:t>
            </a:r>
            <a:endParaRPr lang="en-US" sz="1250" dirty="0"/>
          </a:p>
          <a:p>
            <a:pPr marL="0" indent="0">
              <a:lnSpc>
                <a:spcPct val="105000"/>
              </a:lnSpc>
              <a:buNone/>
            </a:pPr>
            <a:r>
              <a:rPr lang="en-US" sz="1250" b="1" dirty="0">
                <a:solidFill>
                  <a:srgbClr val="1E2761"/>
                </a:solidFill>
                <a:latin typeface="Calibri" pitchFamily="34" charset="0"/>
                <a:ea typeface="Calibri" pitchFamily="34" charset="-122"/>
                <a:cs typeface="Calibri" pitchFamily="34" charset="-120"/>
              </a:rPr>
              <a:t>İhtar: </a:t>
            </a:r>
            <a:r>
              <a:rPr lang="en-US" sz="1250" dirty="0">
                <a:solidFill>
                  <a:srgbClr val="2A2E45"/>
                </a:solidFill>
                <a:latin typeface="Calibri" pitchFamily="34" charset="0"/>
                <a:ea typeface="Calibri" pitchFamily="34" charset="-122"/>
                <a:cs typeface="Calibri" pitchFamily="34" charset="-120"/>
              </a:rPr>
              <a:t>Süresinde sözlü veya yazılı ifade verilmezse dosyadaki mevcut deliller kapsamında işlem tesis edileceği.</a:t>
            </a:r>
            <a:endParaRPr lang="en-US" sz="1250" dirty="0"/>
          </a:p>
          <a:p>
            <a:pPr marL="0" indent="0">
              <a:lnSpc>
                <a:spcPct val="105000"/>
              </a:lnSpc>
              <a:buNone/>
            </a:pPr>
            <a:r>
              <a:rPr lang="en-US" sz="1250" b="1" dirty="0">
                <a:solidFill>
                  <a:srgbClr val="1E2761"/>
                </a:solidFill>
                <a:latin typeface="Calibri" pitchFamily="34" charset="0"/>
                <a:ea typeface="Calibri" pitchFamily="34" charset="-122"/>
                <a:cs typeface="Calibri" pitchFamily="34" charset="-120"/>
              </a:rPr>
              <a:t>Sonuç: </a:t>
            </a:r>
            <a:r>
              <a:rPr lang="en-US" sz="1250" dirty="0">
                <a:solidFill>
                  <a:srgbClr val="2A2E45"/>
                </a:solidFill>
                <a:latin typeface="Calibri" pitchFamily="34" charset="0"/>
                <a:ea typeface="Calibri" pitchFamily="34" charset="-122"/>
                <a:cs typeface="Calibri" pitchFamily="34" charset="-120"/>
              </a:rPr>
              <a:t>Soruşturmacı toplanan deliller kapsamında raporunda ceza teklifinde bulunur veya ceza verilmemesini önerir.</a:t>
            </a:r>
            <a:endParaRPr lang="en-US" sz="1250" dirty="0"/>
          </a:p>
        </p:txBody>
      </p:sp>
      <p:sp>
        <p:nvSpPr>
          <p:cNvPr id="12" name="Shape 9"/>
          <p:cNvSpPr/>
          <p:nvPr/>
        </p:nvSpPr>
        <p:spPr>
          <a:xfrm>
            <a:off x="6278728" y="1993392"/>
            <a:ext cx="5455768" cy="3236976"/>
          </a:xfrm>
          <a:prstGeom prst="rect">
            <a:avLst/>
          </a:prstGeom>
          <a:solidFill>
            <a:srgbClr val="F3F0E6"/>
          </a:solidFill>
          <a:ln w="12700">
            <a:solidFill>
              <a:srgbClr val="F3F0E6"/>
            </a:solidFill>
            <a:prstDash val="solid"/>
          </a:ln>
        </p:spPr>
        <p:txBody>
          <a:bodyPr/>
          <a:lstStyle/>
          <a:p>
            <a:endParaRPr lang="tr-TR"/>
          </a:p>
        </p:txBody>
      </p:sp>
      <p:sp>
        <p:nvSpPr>
          <p:cNvPr id="13" name="Text 10"/>
          <p:cNvSpPr txBox="1"/>
          <p:nvPr/>
        </p:nvSpPr>
        <p:spPr>
          <a:xfrm>
            <a:off x="6507328" y="2130552"/>
            <a:ext cx="4998568" cy="365760"/>
          </a:xfrm>
          <a:prstGeom prst="rect">
            <a:avLst/>
          </a:prstGeom>
          <a:noFill/>
          <a:ln/>
        </p:spPr>
        <p:txBody>
          <a:bodyPr wrap="square" lIns="0" tIns="0" rIns="0" bIns="0" rtlCol="0" anchor="ctr"/>
          <a:lstStyle/>
          <a:p>
            <a:pPr marL="0" indent="0">
              <a:buNone/>
            </a:pPr>
            <a:r>
              <a:rPr lang="en-US" sz="1500" b="1" dirty="0">
                <a:solidFill>
                  <a:srgbClr val="4A3F1A"/>
                </a:solidFill>
                <a:latin typeface="Cambria" pitchFamily="34" charset="0"/>
                <a:ea typeface="Cambria" pitchFamily="34" charset="-122"/>
                <a:cs typeface="Cambria" pitchFamily="34" charset="-120"/>
              </a:rPr>
              <a:t>Savunmaya davet (ceza verecek makam)</a:t>
            </a:r>
            <a:endParaRPr lang="en-US" sz="1500" dirty="0"/>
          </a:p>
        </p:txBody>
      </p:sp>
      <p:sp>
        <p:nvSpPr>
          <p:cNvPr id="14" name="Text 11"/>
          <p:cNvSpPr txBox="1"/>
          <p:nvPr/>
        </p:nvSpPr>
        <p:spPr>
          <a:xfrm>
            <a:off x="6507328" y="2542032"/>
            <a:ext cx="4998568" cy="2551176"/>
          </a:xfrm>
          <a:prstGeom prst="rect">
            <a:avLst/>
          </a:prstGeom>
          <a:noFill/>
          <a:ln/>
        </p:spPr>
        <p:txBody>
          <a:bodyPr wrap="square" lIns="0" tIns="0" rIns="0" bIns="0" rtlCol="0" anchor="t"/>
          <a:lstStyle/>
          <a:p>
            <a:pPr marL="0" indent="0">
              <a:lnSpc>
                <a:spcPct val="105000"/>
              </a:lnSpc>
              <a:buNone/>
            </a:pPr>
            <a:r>
              <a:rPr lang="en-US" sz="1250" b="1" dirty="0">
                <a:solidFill>
                  <a:srgbClr val="1E2761"/>
                </a:solidFill>
                <a:latin typeface="Calibri" pitchFamily="34" charset="0"/>
                <a:ea typeface="Calibri" pitchFamily="34" charset="-122"/>
                <a:cs typeface="Calibri" pitchFamily="34" charset="-120"/>
              </a:rPr>
              <a:t>Kim gönderir: </a:t>
            </a:r>
            <a:r>
              <a:rPr lang="en-US" sz="1250" dirty="0">
                <a:solidFill>
                  <a:srgbClr val="2A2E45"/>
                </a:solidFill>
                <a:latin typeface="Calibri" pitchFamily="34" charset="0"/>
                <a:ea typeface="Calibri" pitchFamily="34" charset="-122"/>
                <a:cs typeface="Calibri" pitchFamily="34" charset="-120"/>
              </a:rPr>
              <a:t>Disiplin amiri (uyarma/kınama) veya ilgili disiplin kurulu başkanı (diğer cezalar); Yüksek Disiplin Kurulu (çıkarma cezaları).</a:t>
            </a:r>
            <a:endParaRPr lang="en-US" sz="1250" dirty="0"/>
          </a:p>
          <a:p>
            <a:pPr marL="0" indent="0">
              <a:lnSpc>
                <a:spcPct val="105000"/>
              </a:lnSpc>
              <a:buNone/>
            </a:pPr>
            <a:r>
              <a:rPr lang="en-US" sz="1250" b="1" dirty="0">
                <a:solidFill>
                  <a:srgbClr val="1E2761"/>
                </a:solidFill>
                <a:latin typeface="Calibri" pitchFamily="34" charset="0"/>
                <a:ea typeface="Calibri" pitchFamily="34" charset="-122"/>
                <a:cs typeface="Calibri" pitchFamily="34" charset="-120"/>
              </a:rPr>
              <a:t>Ne bildirilir: </a:t>
            </a:r>
            <a:r>
              <a:rPr lang="en-US" sz="1250" dirty="0">
                <a:solidFill>
                  <a:srgbClr val="2A2E45"/>
                </a:solidFill>
                <a:latin typeface="Calibri" pitchFamily="34" charset="0"/>
                <a:ea typeface="Calibri" pitchFamily="34" charset="-122"/>
                <a:cs typeface="Calibri" pitchFamily="34" charset="-120"/>
              </a:rPr>
              <a:t>Teklife esas alınan eylem, bu eyleme karşılık gelen disiplin cezası ve soruşturma evrakını inceleme </a:t>
            </a:r>
            <a:r>
              <a:rPr lang="en-US" sz="1250" dirty="0" err="1">
                <a:solidFill>
                  <a:srgbClr val="2A2E45"/>
                </a:solidFill>
                <a:latin typeface="Calibri" pitchFamily="34" charset="0"/>
                <a:ea typeface="Calibri" pitchFamily="34" charset="-122"/>
                <a:cs typeface="Calibri" pitchFamily="34" charset="-120"/>
              </a:rPr>
              <a:t>hakkı</a:t>
            </a:r>
            <a:r>
              <a:rPr lang="en-US" sz="1250" dirty="0">
                <a:solidFill>
                  <a:srgbClr val="2A2E45"/>
                </a:solidFill>
                <a:latin typeface="Calibri" pitchFamily="34" charset="0"/>
                <a:ea typeface="Calibri" pitchFamily="34" charset="-122"/>
                <a:cs typeface="Calibri" pitchFamily="34" charset="-120"/>
              </a:rPr>
              <a:t>. </a:t>
            </a:r>
            <a:r>
              <a:rPr lang="en-US" sz="1250" dirty="0" err="1">
                <a:solidFill>
                  <a:srgbClr val="2A2E45"/>
                </a:solidFill>
                <a:latin typeface="Calibri" pitchFamily="34" charset="0"/>
                <a:ea typeface="Calibri" pitchFamily="34" charset="-122"/>
                <a:cs typeface="Calibri" pitchFamily="34" charset="-120"/>
              </a:rPr>
              <a:t>Savunmanın</a:t>
            </a:r>
            <a:r>
              <a:rPr lang="en-US" sz="1250" dirty="0">
                <a:solidFill>
                  <a:srgbClr val="2A2E45"/>
                </a:solidFill>
                <a:latin typeface="Calibri" pitchFamily="34" charset="0"/>
                <a:ea typeface="Calibri" pitchFamily="34" charset="-122"/>
                <a:cs typeface="Calibri" pitchFamily="34" charset="-120"/>
              </a:rPr>
              <a:t> </a:t>
            </a:r>
            <a:r>
              <a:rPr lang="en-US" sz="1250" dirty="0" err="1">
                <a:solidFill>
                  <a:srgbClr val="2A2E45"/>
                </a:solidFill>
                <a:latin typeface="Calibri" pitchFamily="34" charset="0"/>
                <a:ea typeface="Calibri" pitchFamily="34" charset="-122"/>
                <a:cs typeface="Calibri" pitchFamily="34" charset="-120"/>
              </a:rPr>
              <a:t>temelinde</a:t>
            </a:r>
            <a:r>
              <a:rPr lang="en-US" sz="1250" dirty="0">
                <a:solidFill>
                  <a:srgbClr val="2A2E45"/>
                </a:solidFill>
                <a:latin typeface="Calibri" pitchFamily="34" charset="0"/>
                <a:ea typeface="Calibri" pitchFamily="34" charset="-122"/>
                <a:cs typeface="Calibri" pitchFamily="34" charset="-120"/>
              </a:rPr>
              <a:t> </a:t>
            </a:r>
            <a:r>
              <a:rPr lang="en-US" sz="1250" dirty="0" err="1">
                <a:solidFill>
                  <a:srgbClr val="2A2E45"/>
                </a:solidFill>
                <a:latin typeface="Calibri" pitchFamily="34" charset="0"/>
                <a:ea typeface="Calibri" pitchFamily="34" charset="-122"/>
                <a:cs typeface="Calibri" pitchFamily="34" charset="-120"/>
              </a:rPr>
              <a:t>fiilin</a:t>
            </a:r>
            <a:r>
              <a:rPr lang="en-US" sz="1250" dirty="0">
                <a:solidFill>
                  <a:srgbClr val="2A2E45"/>
                </a:solidFill>
                <a:latin typeface="Calibri" pitchFamily="34" charset="0"/>
                <a:ea typeface="Calibri" pitchFamily="34" charset="-122"/>
                <a:cs typeface="Calibri" pitchFamily="34" charset="-120"/>
              </a:rPr>
              <a:t> </a:t>
            </a:r>
            <a:r>
              <a:rPr lang="en-US" sz="1250" dirty="0" err="1">
                <a:solidFill>
                  <a:srgbClr val="2A2E45"/>
                </a:solidFill>
                <a:latin typeface="Calibri" pitchFamily="34" charset="0"/>
                <a:ea typeface="Calibri" pitchFamily="34" charset="-122"/>
                <a:cs typeface="Calibri" pitchFamily="34" charset="-120"/>
              </a:rPr>
              <a:t>karşılık</a:t>
            </a:r>
            <a:r>
              <a:rPr lang="en-US" sz="1250" dirty="0">
                <a:solidFill>
                  <a:srgbClr val="2A2E45"/>
                </a:solidFill>
                <a:latin typeface="Calibri" pitchFamily="34" charset="0"/>
                <a:ea typeface="Calibri" pitchFamily="34" charset="-122"/>
                <a:cs typeface="Calibri" pitchFamily="34" charset="-120"/>
              </a:rPr>
              <a:t> </a:t>
            </a:r>
            <a:r>
              <a:rPr lang="en-US" sz="1250" dirty="0" err="1">
                <a:solidFill>
                  <a:srgbClr val="2A2E45"/>
                </a:solidFill>
                <a:latin typeface="Calibri" pitchFamily="34" charset="0"/>
                <a:ea typeface="Calibri" pitchFamily="34" charset="-122"/>
                <a:cs typeface="Calibri" pitchFamily="34" charset="-120"/>
              </a:rPr>
              <a:t>geldiği</a:t>
            </a:r>
            <a:r>
              <a:rPr lang="en-US" sz="1250" dirty="0">
                <a:solidFill>
                  <a:srgbClr val="2A2E45"/>
                </a:solidFill>
                <a:latin typeface="Calibri" pitchFamily="34" charset="0"/>
                <a:ea typeface="Calibri" pitchFamily="34" charset="-122"/>
                <a:cs typeface="Calibri" pitchFamily="34" charset="-120"/>
              </a:rPr>
              <a:t> </a:t>
            </a:r>
            <a:r>
              <a:rPr lang="en-US" sz="1250" dirty="0" err="1">
                <a:solidFill>
                  <a:srgbClr val="2A2E45"/>
                </a:solidFill>
                <a:latin typeface="Calibri" pitchFamily="34" charset="0"/>
                <a:ea typeface="Calibri" pitchFamily="34" charset="-122"/>
                <a:cs typeface="Calibri" pitchFamily="34" charset="-120"/>
              </a:rPr>
              <a:t>suç</a:t>
            </a:r>
            <a:r>
              <a:rPr lang="en-US" sz="1250" dirty="0">
                <a:solidFill>
                  <a:srgbClr val="2A2E45"/>
                </a:solidFill>
                <a:latin typeface="Calibri" pitchFamily="34" charset="0"/>
                <a:ea typeface="Calibri" pitchFamily="34" charset="-122"/>
                <a:cs typeface="Calibri" pitchFamily="34" charset="-120"/>
              </a:rPr>
              <a:t> </a:t>
            </a:r>
            <a:r>
              <a:rPr lang="en-US" sz="1250" dirty="0" err="1">
                <a:solidFill>
                  <a:srgbClr val="2A2E45"/>
                </a:solidFill>
                <a:latin typeface="Calibri" pitchFamily="34" charset="0"/>
                <a:ea typeface="Calibri" pitchFamily="34" charset="-122"/>
                <a:cs typeface="Calibri" pitchFamily="34" charset="-120"/>
              </a:rPr>
              <a:t>ve</a:t>
            </a:r>
            <a:r>
              <a:rPr lang="en-US" sz="1250" dirty="0">
                <a:solidFill>
                  <a:srgbClr val="2A2E45"/>
                </a:solidFill>
                <a:latin typeface="Calibri" pitchFamily="34" charset="0"/>
                <a:ea typeface="Calibri" pitchFamily="34" charset="-122"/>
                <a:cs typeface="Calibri" pitchFamily="34" charset="-120"/>
              </a:rPr>
              <a:t> </a:t>
            </a:r>
            <a:r>
              <a:rPr lang="en-US" sz="1250" dirty="0" err="1">
                <a:solidFill>
                  <a:srgbClr val="2A2E45"/>
                </a:solidFill>
                <a:latin typeface="Calibri" pitchFamily="34" charset="0"/>
                <a:ea typeface="Calibri" pitchFamily="34" charset="-122"/>
                <a:cs typeface="Calibri" pitchFamily="34" charset="-120"/>
              </a:rPr>
              <a:t>ceza</a:t>
            </a:r>
            <a:r>
              <a:rPr lang="en-US" sz="1250" dirty="0">
                <a:solidFill>
                  <a:srgbClr val="2A2E45"/>
                </a:solidFill>
                <a:latin typeface="Calibri" pitchFamily="34" charset="0"/>
                <a:ea typeface="Calibri" pitchFamily="34" charset="-122"/>
                <a:cs typeface="Calibri" pitchFamily="34" charset="-120"/>
              </a:rPr>
              <a:t> </a:t>
            </a:r>
            <a:r>
              <a:rPr lang="en-US" sz="1250" dirty="0" err="1">
                <a:solidFill>
                  <a:srgbClr val="2A2E45"/>
                </a:solidFill>
                <a:latin typeface="Calibri" pitchFamily="34" charset="0"/>
                <a:ea typeface="Calibri" pitchFamily="34" charset="-122"/>
                <a:cs typeface="Calibri" pitchFamily="34" charset="-120"/>
              </a:rPr>
              <a:t>temeldedir</a:t>
            </a:r>
            <a:r>
              <a:rPr lang="en-US" sz="1250" dirty="0">
                <a:solidFill>
                  <a:srgbClr val="2A2E45"/>
                </a:solidFill>
                <a:latin typeface="Calibri" pitchFamily="34" charset="0"/>
                <a:ea typeface="Calibri" pitchFamily="34" charset="-122"/>
                <a:cs typeface="Calibri" pitchFamily="34" charset="-120"/>
              </a:rPr>
              <a:t>.</a:t>
            </a:r>
            <a:endParaRPr lang="en-US" sz="1250" dirty="0"/>
          </a:p>
          <a:p>
            <a:pPr marL="0" indent="0">
              <a:lnSpc>
                <a:spcPct val="105000"/>
              </a:lnSpc>
              <a:buNone/>
            </a:pPr>
            <a:r>
              <a:rPr lang="en-US" sz="1250" b="1" dirty="0">
                <a:solidFill>
                  <a:srgbClr val="1E2761"/>
                </a:solidFill>
                <a:latin typeface="Calibri" pitchFamily="34" charset="0"/>
                <a:ea typeface="Calibri" pitchFamily="34" charset="-122"/>
                <a:cs typeface="Calibri" pitchFamily="34" charset="-120"/>
              </a:rPr>
              <a:t>Süre: </a:t>
            </a:r>
            <a:r>
              <a:rPr lang="en-US" sz="1250" dirty="0">
                <a:solidFill>
                  <a:srgbClr val="2A2E45"/>
                </a:solidFill>
                <a:latin typeface="Calibri" pitchFamily="34" charset="0"/>
                <a:ea typeface="Calibri" pitchFamily="34" charset="-122"/>
                <a:cs typeface="Calibri" pitchFamily="34" charset="-120"/>
              </a:rPr>
              <a:t>Tebliğden itibaren en az yedi gün.</a:t>
            </a:r>
            <a:endParaRPr lang="en-US" sz="1250" dirty="0"/>
          </a:p>
          <a:p>
            <a:pPr marL="0" indent="0">
              <a:lnSpc>
                <a:spcPct val="105000"/>
              </a:lnSpc>
              <a:buNone/>
            </a:pPr>
            <a:r>
              <a:rPr lang="en-US" sz="1250" b="1" dirty="0">
                <a:solidFill>
                  <a:srgbClr val="1E2761"/>
                </a:solidFill>
                <a:latin typeface="Calibri" pitchFamily="34" charset="0"/>
                <a:ea typeface="Calibri" pitchFamily="34" charset="-122"/>
                <a:cs typeface="Calibri" pitchFamily="34" charset="-120"/>
              </a:rPr>
              <a:t>İhtar: </a:t>
            </a:r>
            <a:r>
              <a:rPr lang="en-US" sz="1250" dirty="0">
                <a:solidFill>
                  <a:srgbClr val="2A2E45"/>
                </a:solidFill>
                <a:latin typeface="Calibri" pitchFamily="34" charset="0"/>
                <a:ea typeface="Calibri" pitchFamily="34" charset="-122"/>
                <a:cs typeface="Calibri" pitchFamily="34" charset="-120"/>
              </a:rPr>
              <a:t>Süresinde savunma yapılmazsa savunma hakkından vazgeçmiş sayılacağı ve mevcut delillere göre karar verileceği.</a:t>
            </a:r>
            <a:endParaRPr lang="en-US" sz="1250" dirty="0"/>
          </a:p>
          <a:p>
            <a:pPr marL="0" indent="0">
              <a:lnSpc>
                <a:spcPct val="105000"/>
              </a:lnSpc>
              <a:buNone/>
            </a:pPr>
            <a:r>
              <a:rPr lang="en-US" sz="1250" b="1" dirty="0">
                <a:solidFill>
                  <a:srgbClr val="1E2761"/>
                </a:solidFill>
                <a:latin typeface="Calibri" pitchFamily="34" charset="0"/>
                <a:ea typeface="Calibri" pitchFamily="34" charset="-122"/>
                <a:cs typeface="Calibri" pitchFamily="34" charset="-120"/>
              </a:rPr>
              <a:t>Ek haklar: </a:t>
            </a:r>
            <a:r>
              <a:rPr lang="en-US" sz="1250" dirty="0">
                <a:solidFill>
                  <a:srgbClr val="2A2E45"/>
                </a:solidFill>
                <a:latin typeface="Calibri" pitchFamily="34" charset="0"/>
                <a:ea typeface="Calibri" pitchFamily="34" charset="-122"/>
                <a:cs typeface="Calibri" pitchFamily="34" charset="-120"/>
              </a:rPr>
              <a:t>Çıkarma cezası istenenler tanık dinletebilir, kurulda sözlü veya yazılı olarak kendisi veya vekili aracılığıyla savunma yapabilir.</a:t>
            </a:r>
            <a:endParaRPr lang="en-US" sz="1250" dirty="0"/>
          </a:p>
        </p:txBody>
      </p:sp>
      <p:sp>
        <p:nvSpPr>
          <p:cNvPr id="15" name="Text 12"/>
          <p:cNvSpPr txBox="1"/>
          <p:nvPr/>
        </p:nvSpPr>
        <p:spPr>
          <a:xfrm>
            <a:off x="457200" y="6446520"/>
            <a:ext cx="5486400" cy="274320"/>
          </a:xfrm>
          <a:prstGeom prst="rect">
            <a:avLst/>
          </a:prstGeom>
          <a:noFill/>
          <a:ln/>
        </p:spPr>
        <p:txBody>
          <a:bodyPr wrap="square" lIns="0" tIns="0" rIns="0" bIns="0" rtlCol="0" anchor="ctr"/>
          <a:lstStyle/>
          <a:p>
            <a:pPr marL="0" indent="0">
              <a:buNone/>
            </a:pPr>
            <a:r>
              <a:rPr lang="en-US" sz="900" dirty="0">
                <a:solidFill>
                  <a:srgbClr val="5B6B8C"/>
                </a:solidFill>
                <a:latin typeface="Calibri" pitchFamily="34" charset="0"/>
                <a:ea typeface="Calibri" pitchFamily="34" charset="-122"/>
                <a:cs typeface="Calibri" pitchFamily="34" charset="-120"/>
              </a:rPr>
              <a:t>Modül B — Akademik Personel Disiplini (m. 53, 53/A–53/G)</a:t>
            </a:r>
            <a:endParaRPr lang="en-US" sz="900" dirty="0"/>
          </a:p>
        </p:txBody>
      </p:sp>
      <p:sp>
        <p:nvSpPr>
          <p:cNvPr id="16" name="Text 13"/>
          <p:cNvSpPr txBox="1"/>
          <p:nvPr/>
        </p:nvSpPr>
        <p:spPr>
          <a:xfrm>
            <a:off x="10820095" y="6446520"/>
            <a:ext cx="914400" cy="274320"/>
          </a:xfrm>
          <a:prstGeom prst="rect">
            <a:avLst/>
          </a:prstGeom>
          <a:noFill/>
          <a:ln/>
        </p:spPr>
        <p:txBody>
          <a:bodyPr wrap="square" lIns="0" tIns="0" rIns="0" bIns="0" rtlCol="0" anchor="ctr"/>
          <a:lstStyle/>
          <a:p>
            <a:pPr marL="0" indent="0" algn="r">
              <a:buNone/>
            </a:pPr>
            <a:r>
              <a:rPr lang="en-US" sz="900" dirty="0">
                <a:solidFill>
                  <a:srgbClr val="5B6B8C"/>
                </a:solidFill>
                <a:latin typeface="Calibri" pitchFamily="34" charset="0"/>
                <a:ea typeface="Calibri" pitchFamily="34" charset="-122"/>
                <a:cs typeface="Calibri" pitchFamily="34" charset="-120"/>
              </a:rPr>
              <a:t>37</a:t>
            </a:r>
            <a:endParaRPr lang="en-US" sz="900"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 38">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457200" y="411480"/>
            <a:ext cx="566928" cy="566928"/>
          </a:xfrm>
          <a:prstGeom prst="ellipse">
            <a:avLst/>
          </a:prstGeom>
          <a:solidFill>
            <a:srgbClr val="1E2761"/>
          </a:solidFill>
          <a:ln w="12700">
            <a:solidFill>
              <a:srgbClr val="1E2761"/>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603504" y="557784"/>
            <a:ext cx="274320" cy="274320"/>
          </a:xfrm>
          <a:prstGeom prst="rect">
            <a:avLst/>
          </a:prstGeom>
        </p:spPr>
      </p:pic>
      <p:sp>
        <p:nvSpPr>
          <p:cNvPr id="4" name="Text 1"/>
          <p:cNvSpPr txBox="1"/>
          <p:nvPr/>
        </p:nvSpPr>
        <p:spPr>
          <a:xfrm>
            <a:off x="1188720" y="347472"/>
            <a:ext cx="7315200" cy="274320"/>
          </a:xfrm>
          <a:prstGeom prst="rect">
            <a:avLst/>
          </a:prstGeom>
          <a:noFill/>
          <a:ln/>
        </p:spPr>
        <p:txBody>
          <a:bodyPr wrap="square" lIns="0" tIns="0" rIns="0" bIns="0" rtlCol="0" anchor="ctr"/>
          <a:lstStyle/>
          <a:p>
            <a:pPr marL="0" indent="0">
              <a:buNone/>
            </a:pPr>
            <a:r>
              <a:rPr lang="en-US" sz="1000" kern="0" spc="300" dirty="0">
                <a:solidFill>
                  <a:srgbClr val="5B6B8C"/>
                </a:solidFill>
                <a:latin typeface="Calibri" pitchFamily="34" charset="0"/>
                <a:ea typeface="Calibri" pitchFamily="34" charset="-122"/>
                <a:cs typeface="Calibri" pitchFamily="34" charset="-120"/>
              </a:rPr>
              <a:t>MODÜL B · 16</a:t>
            </a:r>
            <a:endParaRPr lang="en-US" sz="1000" dirty="0"/>
          </a:p>
        </p:txBody>
      </p:sp>
      <p:sp>
        <p:nvSpPr>
          <p:cNvPr id="5" name="Text 2"/>
          <p:cNvSpPr txBox="1"/>
          <p:nvPr/>
        </p:nvSpPr>
        <p:spPr>
          <a:xfrm>
            <a:off x="1188720" y="585216"/>
            <a:ext cx="9144000" cy="502920"/>
          </a:xfrm>
          <a:prstGeom prst="rect">
            <a:avLst/>
          </a:prstGeom>
          <a:noFill/>
          <a:ln/>
        </p:spPr>
        <p:txBody>
          <a:bodyPr wrap="square" lIns="0" tIns="0" rIns="0" bIns="0" rtlCol="0" anchor="t"/>
          <a:lstStyle/>
          <a:p>
            <a:pPr marL="0" indent="0">
              <a:buNone/>
            </a:pPr>
            <a:r>
              <a:rPr lang="en-US" sz="2400" b="1" dirty="0">
                <a:solidFill>
                  <a:srgbClr val="1E2761"/>
                </a:solidFill>
                <a:latin typeface="Cambria" pitchFamily="34" charset="0"/>
                <a:ea typeface="Cambria" pitchFamily="34" charset="-122"/>
                <a:cs typeface="Cambria" pitchFamily="34" charset="-120"/>
              </a:rPr>
              <a:t>Soruşturma Raporunun Düzenlenmesi ve Teslimi</a:t>
            </a:r>
            <a:endParaRPr lang="en-US" sz="2400" dirty="0"/>
          </a:p>
        </p:txBody>
      </p:sp>
      <p:sp>
        <p:nvSpPr>
          <p:cNvPr id="6" name="Text 3"/>
          <p:cNvSpPr txBox="1"/>
          <p:nvPr/>
        </p:nvSpPr>
        <p:spPr>
          <a:xfrm>
            <a:off x="457200" y="1280160"/>
            <a:ext cx="11277295" cy="4983480"/>
          </a:xfrm>
          <a:prstGeom prst="rect">
            <a:avLst/>
          </a:prstGeom>
          <a:noFill/>
          <a:ln/>
        </p:spPr>
        <p:txBody>
          <a:bodyPr wrap="square" lIns="0" tIns="0" rIns="0" bIns="0" rtlCol="0" anchor="t"/>
          <a:lstStyle/>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Raporun bölümleri. </a:t>
            </a:r>
            <a:r>
              <a:rPr lang="en-US" sz="1300" dirty="0">
                <a:solidFill>
                  <a:srgbClr val="2A2E45"/>
                </a:solidFill>
                <a:latin typeface="Calibri" pitchFamily="34" charset="0"/>
                <a:ea typeface="Calibri" pitchFamily="34" charset="-122"/>
                <a:cs typeface="Calibri" pitchFamily="34" charset="-120"/>
              </a:rPr>
              <a:t>Soruşturma tamamlandığında bir rapor düzenlenir. Raporda kurum adı, rapor tarihi, soruşturma emrini veren makam ile emrin tarih ve sayısı, soruşturmaya başlama tarihi, soruşturulanın kimliği ve resmî sıfatı, fiil tarihi, isnat edilen fiiller, soruşturmanın safhaları, toplanan delillerin ve alınan ifadelerin özeti, delillerin değerlendirilmesi ve sonuç bölümü yer alır. Raporun her sayfası soruşturmacı tarafından imzalanır; son sayfada ad, soyad ve unvan bulunur.</a:t>
            </a:r>
            <a:endParaRPr lang="en-US" sz="1300" dirty="0"/>
          </a:p>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Değerlendirme. </a:t>
            </a:r>
            <a:r>
              <a:rPr lang="en-US" sz="1300" dirty="0">
                <a:solidFill>
                  <a:srgbClr val="2A2E45"/>
                </a:solidFill>
                <a:latin typeface="Calibri" pitchFamily="34" charset="0"/>
                <a:ea typeface="Calibri" pitchFamily="34" charset="-122"/>
                <a:cs typeface="Calibri" pitchFamily="34" charset="-120"/>
              </a:rPr>
              <a:t>Her fiil ayrı ayrı tahlil edilir; delillere göre fiilin sabit olup olmadığı tartışılır. Birden fazla soruşturulan veya birbirinden bağımsız birden fazla fiil varsa her biri için ayrı değerlendirme ve ayrı teklif yapılır; aynı olay içinde birbirine bağlı birden fazla fiil işlenmişse en ağırının cezası önerilir. Soruşturmacı, kanaatinin nasıl oluştuğunu — olayın nasıl gerçekleştiği, fiilin nasıl işlendiği ve neyle ispatlandığı — açıklar.</a:t>
            </a:r>
            <a:endParaRPr lang="en-US" sz="1300" dirty="0"/>
          </a:p>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Sonuç ve teklif. </a:t>
            </a:r>
            <a:r>
              <a:rPr lang="en-US" sz="1300" dirty="0">
                <a:solidFill>
                  <a:srgbClr val="2A2E45"/>
                </a:solidFill>
                <a:latin typeface="Calibri" pitchFamily="34" charset="0"/>
                <a:ea typeface="Calibri" pitchFamily="34" charset="-122"/>
                <a:cs typeface="Calibri" pitchFamily="34" charset="-120"/>
              </a:rPr>
              <a:t>Sonuç bölümünde, gerekçesiyle birlikte, soruşturulanın fiili işleyip işlemediği; işlemişse fiilin 53/b'nin hangi bendine ve alt bendine girdiği ya da hangi fiile benzediği; önerilen ceza; alt ceza veya tekerrür uygulanıp uygulanmayacağı açıkça yazılır. Fiil sabit görülmüyorsa ceza verilmemesi gerekçesiyle önerilir. Ceza teklifi olmayan veya gerekçesiz rapor disiplin amirince iade edilir.</a:t>
            </a:r>
            <a:endParaRPr lang="en-US" sz="1300" dirty="0"/>
          </a:p>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Sicil bilgisi zorunluluğu. </a:t>
            </a:r>
            <a:r>
              <a:rPr lang="en-US" sz="1300" dirty="0">
                <a:solidFill>
                  <a:srgbClr val="2A2E45"/>
                </a:solidFill>
                <a:latin typeface="Calibri" pitchFamily="34" charset="0"/>
                <a:ea typeface="Calibri" pitchFamily="34" charset="-122"/>
                <a:cs typeface="Calibri" pitchFamily="34" charset="-120"/>
              </a:rPr>
              <a:t>Soruşturmanın son aşamasında Personel Daire Başkanlığından soruşturulanın daha önce ceza alıp almadığı, aldıysa fiil ve ceza türü ile ödül veya başarı belgesi durumu yazılı olarak istenir. Bu bilgi olmadan ne tekerrür ne alt ceza değerlendirmesi yapılabilir; alt ceza hususunun hiç değerlendirilmemesi iptal sebebi sayılmaktadır.</a:t>
            </a:r>
            <a:endParaRPr lang="en-US" sz="1300" dirty="0"/>
          </a:p>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Dikkat edilecek iki nokta. </a:t>
            </a:r>
            <a:r>
              <a:rPr lang="en-US" sz="1300" dirty="0">
                <a:solidFill>
                  <a:srgbClr val="2A2E45"/>
                </a:solidFill>
                <a:latin typeface="Calibri" pitchFamily="34" charset="0"/>
                <a:ea typeface="Calibri" pitchFamily="34" charset="-122"/>
                <a:cs typeface="Calibri" pitchFamily="34" charset="-120"/>
              </a:rPr>
              <a:t>Raporda Türk Ceza Kanunu'ndaki suç adları (rüşvet, zimmet, görevi kötüye kullanma gibi) gerekmedikçe kullanılmaz; kullanılıyorsa ayrıca ceza soruşturması açılması teklif edilir. Soruşturma sırasında tespit edilen idari aksaklıklar ve kurum zararı, alınması gereken tedbirlerle birlikte ayrı bir başlık altında yazılır.</a:t>
            </a:r>
            <a:endParaRPr lang="en-US" sz="1300" dirty="0"/>
          </a:p>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Teslim. </a:t>
            </a:r>
            <a:r>
              <a:rPr lang="en-US" sz="1300" dirty="0">
                <a:solidFill>
                  <a:srgbClr val="2A2E45"/>
                </a:solidFill>
                <a:latin typeface="Calibri" pitchFamily="34" charset="0"/>
                <a:ea typeface="Calibri" pitchFamily="34" charset="-122"/>
                <a:cs typeface="Calibri" pitchFamily="34" charset="-120"/>
              </a:rPr>
              <a:t>Belge asılları (özellikle davet yazıları ve tebellüğ belgeleri) veya suretleri dizi pusulasına bağlanır; rapor iki, ekler tek nüsha olarak üst yazıyla soruşturmayı açan makama teslim edilir. Dizi pusulasında teslim eden ve alanın imzaları bulunur.</a:t>
            </a:r>
            <a:endParaRPr lang="en-US" sz="1300" dirty="0"/>
          </a:p>
        </p:txBody>
      </p:sp>
      <p:sp>
        <p:nvSpPr>
          <p:cNvPr id="7" name="Text 4"/>
          <p:cNvSpPr txBox="1"/>
          <p:nvPr/>
        </p:nvSpPr>
        <p:spPr>
          <a:xfrm>
            <a:off x="457200" y="6446520"/>
            <a:ext cx="5486400" cy="274320"/>
          </a:xfrm>
          <a:prstGeom prst="rect">
            <a:avLst/>
          </a:prstGeom>
          <a:noFill/>
          <a:ln/>
        </p:spPr>
        <p:txBody>
          <a:bodyPr wrap="square" lIns="0" tIns="0" rIns="0" bIns="0" rtlCol="0" anchor="ctr"/>
          <a:lstStyle/>
          <a:p>
            <a:pPr marL="0" indent="0">
              <a:buNone/>
            </a:pPr>
            <a:r>
              <a:rPr lang="en-US" sz="900" dirty="0">
                <a:solidFill>
                  <a:srgbClr val="5B6B8C"/>
                </a:solidFill>
                <a:latin typeface="Calibri" pitchFamily="34" charset="0"/>
                <a:ea typeface="Calibri" pitchFamily="34" charset="-122"/>
                <a:cs typeface="Calibri" pitchFamily="34" charset="-120"/>
              </a:rPr>
              <a:t>Modül B — Akademik Personel Disiplini (m. 53, 53/A–53/G)</a:t>
            </a:r>
            <a:endParaRPr lang="en-US" sz="900" dirty="0"/>
          </a:p>
        </p:txBody>
      </p:sp>
      <p:sp>
        <p:nvSpPr>
          <p:cNvPr id="8" name="Text 5"/>
          <p:cNvSpPr txBox="1"/>
          <p:nvPr/>
        </p:nvSpPr>
        <p:spPr>
          <a:xfrm>
            <a:off x="10820095" y="6446520"/>
            <a:ext cx="914400" cy="274320"/>
          </a:xfrm>
          <a:prstGeom prst="rect">
            <a:avLst/>
          </a:prstGeom>
          <a:noFill/>
          <a:ln/>
        </p:spPr>
        <p:txBody>
          <a:bodyPr wrap="square" lIns="0" tIns="0" rIns="0" bIns="0" rtlCol="0" anchor="ctr"/>
          <a:lstStyle/>
          <a:p>
            <a:pPr marL="0" indent="0" algn="r">
              <a:buNone/>
            </a:pPr>
            <a:r>
              <a:rPr lang="en-US" sz="900" dirty="0">
                <a:solidFill>
                  <a:srgbClr val="5B6B8C"/>
                </a:solidFill>
                <a:latin typeface="Calibri" pitchFamily="34" charset="0"/>
                <a:ea typeface="Calibri" pitchFamily="34" charset="-122"/>
                <a:cs typeface="Calibri" pitchFamily="34" charset="-120"/>
              </a:rPr>
              <a:t>38</a:t>
            </a:r>
            <a:endParaRPr lang="en-US" sz="900"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 39">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457200" y="411480"/>
            <a:ext cx="566928" cy="566928"/>
          </a:xfrm>
          <a:prstGeom prst="ellipse">
            <a:avLst/>
          </a:prstGeom>
          <a:solidFill>
            <a:srgbClr val="1E2761"/>
          </a:solidFill>
          <a:ln w="12700">
            <a:solidFill>
              <a:srgbClr val="1E2761"/>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603504" y="557784"/>
            <a:ext cx="274320" cy="274320"/>
          </a:xfrm>
          <a:prstGeom prst="rect">
            <a:avLst/>
          </a:prstGeom>
        </p:spPr>
      </p:pic>
      <p:sp>
        <p:nvSpPr>
          <p:cNvPr id="4" name="Text 1"/>
          <p:cNvSpPr txBox="1"/>
          <p:nvPr/>
        </p:nvSpPr>
        <p:spPr>
          <a:xfrm>
            <a:off x="1188720" y="347472"/>
            <a:ext cx="7315200" cy="274320"/>
          </a:xfrm>
          <a:prstGeom prst="rect">
            <a:avLst/>
          </a:prstGeom>
          <a:noFill/>
          <a:ln/>
        </p:spPr>
        <p:txBody>
          <a:bodyPr wrap="square" lIns="0" tIns="0" rIns="0" bIns="0" rtlCol="0" anchor="ctr"/>
          <a:lstStyle/>
          <a:p>
            <a:pPr marL="0" indent="0">
              <a:buNone/>
            </a:pPr>
            <a:r>
              <a:rPr lang="en-US" sz="1000" kern="0" spc="300" dirty="0">
                <a:solidFill>
                  <a:srgbClr val="5B6B8C"/>
                </a:solidFill>
                <a:latin typeface="Calibri" pitchFamily="34" charset="0"/>
                <a:ea typeface="Calibri" pitchFamily="34" charset="-122"/>
                <a:cs typeface="Calibri" pitchFamily="34" charset="-120"/>
              </a:rPr>
              <a:t>MODÜL B · 17</a:t>
            </a:r>
            <a:endParaRPr lang="en-US" sz="1000" dirty="0"/>
          </a:p>
        </p:txBody>
      </p:sp>
      <p:sp>
        <p:nvSpPr>
          <p:cNvPr id="5" name="Text 2"/>
          <p:cNvSpPr txBox="1"/>
          <p:nvPr/>
        </p:nvSpPr>
        <p:spPr>
          <a:xfrm>
            <a:off x="1188720" y="585216"/>
            <a:ext cx="9144000" cy="502920"/>
          </a:xfrm>
          <a:prstGeom prst="rect">
            <a:avLst/>
          </a:prstGeom>
          <a:noFill/>
          <a:ln/>
        </p:spPr>
        <p:txBody>
          <a:bodyPr wrap="square" lIns="0" tIns="0" rIns="0" bIns="0" rtlCol="0" anchor="t"/>
          <a:lstStyle/>
          <a:p>
            <a:pPr marL="0" indent="0">
              <a:buNone/>
            </a:pPr>
            <a:r>
              <a:rPr lang="en-US" sz="2400" b="1" dirty="0">
                <a:solidFill>
                  <a:srgbClr val="1E2761"/>
                </a:solidFill>
                <a:latin typeface="Cambria" pitchFamily="34" charset="0"/>
                <a:ea typeface="Cambria" pitchFamily="34" charset="-122"/>
                <a:cs typeface="Cambria" pitchFamily="34" charset="-120"/>
              </a:rPr>
              <a:t>Görevden Uzaklaştırma (53/B)</a:t>
            </a:r>
            <a:endParaRPr lang="en-US" sz="2400" dirty="0"/>
          </a:p>
        </p:txBody>
      </p:sp>
      <p:sp>
        <p:nvSpPr>
          <p:cNvPr id="6" name="Text 3"/>
          <p:cNvSpPr txBox="1"/>
          <p:nvPr/>
        </p:nvSpPr>
        <p:spPr>
          <a:xfrm>
            <a:off x="457200" y="1280160"/>
            <a:ext cx="11277295" cy="4983480"/>
          </a:xfrm>
          <a:prstGeom prst="rect">
            <a:avLst/>
          </a:prstGeom>
          <a:noFill/>
          <a:ln/>
        </p:spPr>
        <p:txBody>
          <a:bodyPr wrap="square" lIns="0" tIns="0" rIns="0" bIns="0" rtlCol="0" anchor="t"/>
          <a:lstStyle/>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Niteliği. </a:t>
            </a:r>
            <a:r>
              <a:rPr lang="en-US" sz="1300" dirty="0">
                <a:solidFill>
                  <a:srgbClr val="2A2E45"/>
                </a:solidFill>
                <a:latin typeface="Calibri" pitchFamily="34" charset="0"/>
                <a:ea typeface="Calibri" pitchFamily="34" charset="-122"/>
                <a:cs typeface="Calibri" pitchFamily="34" charset="-120"/>
              </a:rPr>
              <a:t>Görevden uzaklaştırma, devlet veya vakıf yükseköğretim kurumlarında yürütülen kamu hizmetinin gerektirdiği hâllerde, görevi başında kalmasında sakınca görülen yöneticiler, öğretim elemanları, memurlar ve diğer personel hakkında alınan ihtiyati bir tedbirdir; ceza değildir. Disiplin veya ceza soruşturmasının herhangi bir safhasında üç ay süreyle alınabilir; sebepler devam ederse her defasında üç ay uzatılabilir. Soruşturmayı yürütenler görevden uzaklaştırmayı teklif edebilir. Delillerin karartılması veya yeni zarar doğması riski gibi somut bir gerekçe olmadan başvurulmamalıdır.</a:t>
            </a:r>
            <a:endParaRPr lang="en-US" sz="1300" dirty="0"/>
          </a:p>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Yetki. </a:t>
            </a:r>
            <a:r>
              <a:rPr lang="en-US" sz="1300" dirty="0">
                <a:solidFill>
                  <a:srgbClr val="2A2E45"/>
                </a:solidFill>
                <a:latin typeface="Calibri" pitchFamily="34" charset="0"/>
                <a:ea typeface="Calibri" pitchFamily="34" charset="-122"/>
                <a:cs typeface="Calibri" pitchFamily="34" charset="-120"/>
              </a:rPr>
              <a:t>Yükseköğretim üst kuruluş başkanları ile devlet yükseköğretim kurumlarında atamaya yetkili amirler, vakıf kurumlarında rektörler ve bağımsız vakıf meslek yüksekokullarında müdürler yetkilidir. Rektörlerin, bağımsız vakıf meslek yüksekokulu müdürlerinin ve dekanların görevden uzaklaştırılmasına disiplin amirinin teklifi üzerine Yükseköğretim Genel Kurulu karar verir. Dekan veya müdür kendi personelini görevden uzaklaştıramaz; rektöre teklifte bulunur.</a:t>
            </a:r>
            <a:endParaRPr lang="en-US" sz="1300" dirty="0"/>
          </a:p>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On iş günü kuralı ve sorumluluk. </a:t>
            </a:r>
            <a:r>
              <a:rPr lang="en-US" sz="1300" dirty="0">
                <a:solidFill>
                  <a:srgbClr val="2A2E45"/>
                </a:solidFill>
                <a:latin typeface="Calibri" pitchFamily="34" charset="0"/>
                <a:ea typeface="Calibri" pitchFamily="34" charset="-122"/>
                <a:cs typeface="Calibri" pitchFamily="34" charset="-120"/>
              </a:rPr>
              <a:t>Görevinden uzaklaştırılanlar hakkında uzaklaştırmayı izleyen on iş günü içinde soruşturmaya başlanması şarttır. Süresinde soruşturmaya başlamayan, tedbirin kaldırılması zorunlu olduğu hâlde kaldırmayan veya işlemi keyfî olarak ya da garaz veya kin dolayısıyla yaptığı anlaşılan yetkililer hukukî, malî ve cezaî sorumluluğa tabidir.</a:t>
            </a:r>
            <a:endParaRPr lang="en-US" sz="1300" dirty="0"/>
          </a:p>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Malî sonuçlar. </a:t>
            </a:r>
            <a:r>
              <a:rPr lang="en-US" sz="1300" dirty="0">
                <a:solidFill>
                  <a:srgbClr val="2A2E45"/>
                </a:solidFill>
                <a:latin typeface="Calibri" pitchFamily="34" charset="0"/>
                <a:ea typeface="Calibri" pitchFamily="34" charset="-122"/>
                <a:cs typeface="Calibri" pitchFamily="34" charset="-120"/>
              </a:rPr>
              <a:t>Uzaklaştırılanlar sosyal hak ve yardımlardan yararlanmaya devam eder; ancak bu süre içinde aylık veya ücretlerinin üçte ikisi ödenir. Göreve iade zorunlu olduğunda kesilen üçte bir ödenir ve devlet kurumlarında görevden uzak geçirilen süre kademe ilerlemesinde ve akademik yükselme için gerekli bekleme süresinde değerlendirilir.</a:t>
            </a:r>
            <a:endParaRPr lang="en-US" sz="1300" dirty="0"/>
          </a:p>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Tedbirin kaldırılması. </a:t>
            </a:r>
            <a:r>
              <a:rPr lang="en-US" sz="1300" dirty="0">
                <a:solidFill>
                  <a:srgbClr val="2A2E45"/>
                </a:solidFill>
                <a:latin typeface="Calibri" pitchFamily="34" charset="0"/>
                <a:ea typeface="Calibri" pitchFamily="34" charset="-122"/>
                <a:cs typeface="Calibri" pitchFamily="34" charset="-120"/>
              </a:rPr>
              <a:t>Soruşturma sonunda kamu görevinden çıkarma cezası önerilmesi hâli dışında tedbir, bu tedbiri alan yetkililerce derhal kaldırılır. Kamu görevinden çıkarmadan başka bir ceza verilenler ile soruşturması af ile kaldırılanlar, kararın kesinleşmesi veya tedbir süresinin dolması üzerine derhal göreve iade edilir. Kişinin görevi başında kalmasının soruşturmaya engel olmadığı anlaşılırsa tedbir süresi dolmadan da kaldırılabilir.</a:t>
            </a:r>
            <a:endParaRPr lang="en-US" sz="1300" dirty="0"/>
          </a:p>
        </p:txBody>
      </p:sp>
      <p:sp>
        <p:nvSpPr>
          <p:cNvPr id="7" name="Text 4"/>
          <p:cNvSpPr txBox="1"/>
          <p:nvPr/>
        </p:nvSpPr>
        <p:spPr>
          <a:xfrm>
            <a:off x="457200" y="6446520"/>
            <a:ext cx="5486400" cy="274320"/>
          </a:xfrm>
          <a:prstGeom prst="rect">
            <a:avLst/>
          </a:prstGeom>
          <a:noFill/>
          <a:ln/>
        </p:spPr>
        <p:txBody>
          <a:bodyPr wrap="square" lIns="0" tIns="0" rIns="0" bIns="0" rtlCol="0" anchor="ctr"/>
          <a:lstStyle/>
          <a:p>
            <a:pPr marL="0" indent="0">
              <a:buNone/>
            </a:pPr>
            <a:r>
              <a:rPr lang="en-US" sz="900" dirty="0">
                <a:solidFill>
                  <a:srgbClr val="5B6B8C"/>
                </a:solidFill>
                <a:latin typeface="Calibri" pitchFamily="34" charset="0"/>
                <a:ea typeface="Calibri" pitchFamily="34" charset="-122"/>
                <a:cs typeface="Calibri" pitchFamily="34" charset="-120"/>
              </a:rPr>
              <a:t>Modül B — Akademik Personel Disiplini (m. 53, 53/A–53/G)</a:t>
            </a:r>
            <a:endParaRPr lang="en-US" sz="900" dirty="0"/>
          </a:p>
        </p:txBody>
      </p:sp>
      <p:sp>
        <p:nvSpPr>
          <p:cNvPr id="8" name="Text 5"/>
          <p:cNvSpPr txBox="1"/>
          <p:nvPr/>
        </p:nvSpPr>
        <p:spPr>
          <a:xfrm>
            <a:off x="10820095" y="6446520"/>
            <a:ext cx="914400" cy="274320"/>
          </a:xfrm>
          <a:prstGeom prst="rect">
            <a:avLst/>
          </a:prstGeom>
          <a:noFill/>
          <a:ln/>
        </p:spPr>
        <p:txBody>
          <a:bodyPr wrap="square" lIns="0" tIns="0" rIns="0" bIns="0" rtlCol="0" anchor="ctr"/>
          <a:lstStyle/>
          <a:p>
            <a:pPr marL="0" indent="0" algn="r">
              <a:buNone/>
            </a:pPr>
            <a:r>
              <a:rPr lang="en-US" sz="900" dirty="0">
                <a:solidFill>
                  <a:srgbClr val="5B6B8C"/>
                </a:solidFill>
                <a:latin typeface="Calibri" pitchFamily="34" charset="0"/>
                <a:ea typeface="Calibri" pitchFamily="34" charset="-122"/>
                <a:cs typeface="Calibri" pitchFamily="34" charset="-120"/>
              </a:rPr>
              <a:t>39</a:t>
            </a:r>
            <a:endParaRPr lang="en-US" sz="900"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 40">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457200" y="411480"/>
            <a:ext cx="566928" cy="566928"/>
          </a:xfrm>
          <a:prstGeom prst="ellipse">
            <a:avLst/>
          </a:prstGeom>
          <a:solidFill>
            <a:srgbClr val="1E2761"/>
          </a:solidFill>
          <a:ln w="12700">
            <a:solidFill>
              <a:srgbClr val="1E2761"/>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603504" y="557784"/>
            <a:ext cx="274320" cy="274320"/>
          </a:xfrm>
          <a:prstGeom prst="rect">
            <a:avLst/>
          </a:prstGeom>
        </p:spPr>
      </p:pic>
      <p:sp>
        <p:nvSpPr>
          <p:cNvPr id="4" name="Text 1"/>
          <p:cNvSpPr txBox="1"/>
          <p:nvPr/>
        </p:nvSpPr>
        <p:spPr>
          <a:xfrm>
            <a:off x="1188720" y="347472"/>
            <a:ext cx="7315200" cy="274320"/>
          </a:xfrm>
          <a:prstGeom prst="rect">
            <a:avLst/>
          </a:prstGeom>
          <a:noFill/>
          <a:ln/>
        </p:spPr>
        <p:txBody>
          <a:bodyPr wrap="square" lIns="0" tIns="0" rIns="0" bIns="0" rtlCol="0" anchor="ctr"/>
          <a:lstStyle/>
          <a:p>
            <a:pPr marL="0" indent="0">
              <a:buNone/>
            </a:pPr>
            <a:r>
              <a:rPr lang="en-US" sz="1000" kern="0" spc="300" dirty="0">
                <a:solidFill>
                  <a:srgbClr val="5B6B8C"/>
                </a:solidFill>
                <a:latin typeface="Calibri" pitchFamily="34" charset="0"/>
                <a:ea typeface="Calibri" pitchFamily="34" charset="-122"/>
                <a:cs typeface="Calibri" pitchFamily="34" charset="-120"/>
              </a:rPr>
              <a:t>MODÜL B · 18</a:t>
            </a:r>
            <a:endParaRPr lang="en-US" sz="1000" dirty="0"/>
          </a:p>
        </p:txBody>
      </p:sp>
      <p:sp>
        <p:nvSpPr>
          <p:cNvPr id="5" name="Text 2"/>
          <p:cNvSpPr txBox="1"/>
          <p:nvPr/>
        </p:nvSpPr>
        <p:spPr>
          <a:xfrm>
            <a:off x="1188720" y="585216"/>
            <a:ext cx="9144000" cy="502920"/>
          </a:xfrm>
          <a:prstGeom prst="rect">
            <a:avLst/>
          </a:prstGeom>
          <a:noFill/>
          <a:ln/>
        </p:spPr>
        <p:txBody>
          <a:bodyPr wrap="square" lIns="0" tIns="0" rIns="0" bIns="0" rtlCol="0" anchor="t"/>
          <a:lstStyle/>
          <a:p>
            <a:pPr marL="0" indent="0">
              <a:buNone/>
            </a:pPr>
            <a:r>
              <a:rPr lang="en-US" sz="2400" b="1" dirty="0">
                <a:solidFill>
                  <a:srgbClr val="1E2761"/>
                </a:solidFill>
                <a:latin typeface="Cambria" pitchFamily="34" charset="0"/>
                <a:ea typeface="Cambria" pitchFamily="34" charset="-122"/>
                <a:cs typeface="Cambria" pitchFamily="34" charset="-120"/>
              </a:rPr>
              <a:t>Zamanaşımı (53/C)</a:t>
            </a:r>
            <a:endParaRPr lang="en-US" sz="2400" dirty="0"/>
          </a:p>
        </p:txBody>
      </p:sp>
      <p:sp>
        <p:nvSpPr>
          <p:cNvPr id="6" name="Shape 3"/>
          <p:cNvSpPr/>
          <p:nvPr/>
        </p:nvSpPr>
        <p:spPr>
          <a:xfrm>
            <a:off x="10591495" y="457200"/>
            <a:ext cx="1143000" cy="329184"/>
          </a:xfrm>
          <a:prstGeom prst="roundRect">
            <a:avLst>
              <a:gd name="adj" fmla="val 16667"/>
            </a:avLst>
          </a:prstGeom>
          <a:solidFill>
            <a:srgbClr val="FBE9E9"/>
          </a:solidFill>
          <a:ln w="12700">
            <a:solidFill>
              <a:srgbClr val="FBE9E9"/>
            </a:solidFill>
            <a:prstDash val="solid"/>
          </a:ln>
        </p:spPr>
        <p:txBody>
          <a:bodyPr/>
          <a:lstStyle/>
          <a:p>
            <a:endParaRPr lang="tr-TR"/>
          </a:p>
        </p:txBody>
      </p:sp>
      <p:sp>
        <p:nvSpPr>
          <p:cNvPr id="7" name="Text 4"/>
          <p:cNvSpPr txBox="1"/>
          <p:nvPr/>
        </p:nvSpPr>
        <p:spPr>
          <a:xfrm>
            <a:off x="10591495" y="457200"/>
            <a:ext cx="1143000" cy="329184"/>
          </a:xfrm>
          <a:prstGeom prst="rect">
            <a:avLst/>
          </a:prstGeom>
          <a:noFill/>
          <a:ln/>
        </p:spPr>
        <p:txBody>
          <a:bodyPr wrap="square" lIns="0" tIns="0" rIns="0" bIns="0" rtlCol="0" anchor="ctr"/>
          <a:lstStyle/>
          <a:p>
            <a:pPr marL="0" indent="0" algn="ctr">
              <a:buNone/>
            </a:pPr>
            <a:r>
              <a:rPr lang="en-US" sz="900" b="1" kern="0" spc="200" dirty="0">
                <a:solidFill>
                  <a:srgbClr val="A63A3A"/>
                </a:solidFill>
                <a:latin typeface="Calibri" pitchFamily="34" charset="0"/>
                <a:ea typeface="Calibri" pitchFamily="34" charset="-122"/>
                <a:cs typeface="Calibri" pitchFamily="34" charset="-120"/>
              </a:rPr>
              <a:t>ÖNEMLİ</a:t>
            </a:r>
            <a:endParaRPr lang="en-US" sz="900" dirty="0"/>
          </a:p>
        </p:txBody>
      </p:sp>
      <p:sp>
        <p:nvSpPr>
          <p:cNvPr id="8" name="Text 5"/>
          <p:cNvSpPr txBox="1"/>
          <p:nvPr/>
        </p:nvSpPr>
        <p:spPr>
          <a:xfrm>
            <a:off x="457200" y="1280160"/>
            <a:ext cx="11277295" cy="749808"/>
          </a:xfrm>
          <a:prstGeom prst="rect">
            <a:avLst/>
          </a:prstGeom>
          <a:noFill/>
          <a:ln/>
        </p:spPr>
        <p:txBody>
          <a:bodyPr wrap="square" lIns="0" tIns="0" rIns="0" bIns="0" rtlCol="0" anchor="t"/>
          <a:lstStyle/>
          <a:p>
            <a:pPr marL="0" indent="0">
              <a:buNone/>
            </a:pPr>
            <a:r>
              <a:rPr lang="en-US" sz="1300" dirty="0">
                <a:solidFill>
                  <a:srgbClr val="2A2E45"/>
                </a:solidFill>
                <a:latin typeface="Calibri" pitchFamily="34" charset="0"/>
                <a:ea typeface="Calibri" pitchFamily="34" charset="-122"/>
                <a:cs typeface="Calibri" pitchFamily="34" charset="-120"/>
              </a:rPr>
              <a:t>Disiplin zamanaşımı iki ayrı süreden oluşur ve ikisi de aynı anda gözetilmelidir: fiilin öğrenildiği tarihten başlayan soruşturmaya başlama süresi ile fiilin işlendiği tarihten başlayan ceza verme üst sınırı. İlk süre kaçırılırsa disiplin soruşturması açılamaz; ikinci süre dolduğunda ise soruşturma tamamlanmış olsa bile ceza verilemez.</a:t>
            </a:r>
            <a:endParaRPr lang="en-US" sz="1300" dirty="0"/>
          </a:p>
        </p:txBody>
      </p:sp>
      <p:graphicFrame>
        <p:nvGraphicFramePr>
          <p:cNvPr id="41" name="Table 0"/>
          <p:cNvGraphicFramePr>
            <a:graphicFrameLocks noGrp="1"/>
          </p:cNvGraphicFramePr>
          <p:nvPr>
            <p:extLst>
              <p:ext uri="{D42A27DB-BD31-4B8C-83A1-F6EECF244321}">
                <p14:modId xmlns:p14="http://schemas.microsoft.com/office/powerpoint/2010/main" val="1579011935"/>
              </p:ext>
            </p:extLst>
          </p:nvPr>
        </p:nvGraphicFramePr>
        <p:xfrm>
          <a:off x="457200" y="2212848"/>
          <a:ext cx="11277570" cy="1315212"/>
        </p:xfrm>
        <a:graphic>
          <a:graphicData uri="http://schemas.openxmlformats.org/drawingml/2006/table">
            <a:tbl>
              <a:tblPr/>
              <a:tblGrid>
                <a:gridCol w="4480560">
                  <a:extLst>
                    <a:ext uri="{9D8B030D-6E8A-4147-A177-3AD203B41FA5}">
                      <a16:colId xmlns:a16="http://schemas.microsoft.com/office/drawing/2014/main" val="20000"/>
                    </a:ext>
                  </a:extLst>
                </a:gridCol>
                <a:gridCol w="3383280">
                  <a:extLst>
                    <a:ext uri="{9D8B030D-6E8A-4147-A177-3AD203B41FA5}">
                      <a16:colId xmlns:a16="http://schemas.microsoft.com/office/drawing/2014/main" val="20001"/>
                    </a:ext>
                  </a:extLst>
                </a:gridCol>
                <a:gridCol w="3413730">
                  <a:extLst>
                    <a:ext uri="{9D8B030D-6E8A-4147-A177-3AD203B41FA5}">
                      <a16:colId xmlns:a16="http://schemas.microsoft.com/office/drawing/2014/main" val="20002"/>
                    </a:ext>
                  </a:extLst>
                </a:gridCol>
              </a:tblGrid>
              <a:tr h="0">
                <a:tc>
                  <a:txBody>
                    <a:bodyPr/>
                    <a:lstStyle/>
                    <a:p>
                      <a:pPr marL="0" indent="0">
                        <a:buNone/>
                      </a:pPr>
                      <a:r>
                        <a:rPr lang="en-US" sz="1150" b="1" dirty="0">
                          <a:solidFill>
                            <a:srgbClr val="FFFFFF"/>
                          </a:solidFill>
                          <a:latin typeface="Calibri" pitchFamily="34" charset="0"/>
                          <a:ea typeface="Calibri" pitchFamily="34" charset="-122"/>
                          <a:cs typeface="Calibri" pitchFamily="34" charset="-120"/>
                        </a:rPr>
                        <a:t>Ceza türü</a:t>
                      </a:r>
                      <a:endParaRPr lang="en-US" sz="11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1E2761"/>
                    </a:solidFill>
                  </a:tcPr>
                </a:tc>
                <a:tc>
                  <a:txBody>
                    <a:bodyPr/>
                    <a:lstStyle/>
                    <a:p>
                      <a:pPr marL="0" indent="0">
                        <a:buNone/>
                      </a:pPr>
                      <a:r>
                        <a:rPr lang="en-US" sz="1150" b="1" dirty="0">
                          <a:solidFill>
                            <a:srgbClr val="FFFFFF"/>
                          </a:solidFill>
                          <a:latin typeface="Calibri" pitchFamily="34" charset="0"/>
                          <a:ea typeface="Calibri" pitchFamily="34" charset="-122"/>
                          <a:cs typeface="Calibri" pitchFamily="34" charset="-120"/>
                        </a:rPr>
                        <a:t>Soruşturmaya başlama süresi (öğrenme tarihinden)</a:t>
                      </a:r>
                      <a:endParaRPr lang="en-US" sz="11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1E2761"/>
                    </a:solidFill>
                  </a:tcPr>
                </a:tc>
                <a:tc>
                  <a:txBody>
                    <a:bodyPr/>
                    <a:lstStyle/>
                    <a:p>
                      <a:pPr marL="0" indent="0">
                        <a:buNone/>
                      </a:pPr>
                      <a:r>
                        <a:rPr lang="en-US" sz="1150" b="1" dirty="0">
                          <a:solidFill>
                            <a:srgbClr val="FFFFFF"/>
                          </a:solidFill>
                          <a:latin typeface="Calibri" pitchFamily="34" charset="0"/>
                          <a:ea typeface="Calibri" pitchFamily="34" charset="-122"/>
                          <a:cs typeface="Calibri" pitchFamily="34" charset="-120"/>
                        </a:rPr>
                        <a:t>Ceza verme üst sınırı (fiil tarihinden)</a:t>
                      </a:r>
                      <a:endParaRPr lang="en-US" sz="11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1E2761"/>
                    </a:solidFill>
                  </a:tcPr>
                </a:tc>
                <a:extLst>
                  <a:ext uri="{0D108BD9-81ED-4DB2-BD59-A6C34878D82A}">
                    <a16:rowId xmlns:a16="http://schemas.microsoft.com/office/drawing/2014/main" val="10000"/>
                  </a:ext>
                </a:extLst>
              </a:tr>
              <a:tr h="0">
                <a:tc>
                  <a:txBody>
                    <a:bodyPr/>
                    <a:lstStyle/>
                    <a:p>
                      <a:pPr marL="0" indent="0">
                        <a:buNone/>
                      </a:pPr>
                      <a:r>
                        <a:rPr lang="en-US" sz="1150" b="1" dirty="0">
                          <a:solidFill>
                            <a:srgbClr val="2A2E45"/>
                          </a:solidFill>
                          <a:latin typeface="Calibri" pitchFamily="34" charset="0"/>
                          <a:ea typeface="Calibri" pitchFamily="34" charset="-122"/>
                          <a:cs typeface="Calibri" pitchFamily="34" charset="-120"/>
                        </a:rPr>
                        <a:t>Uyarma, kınama, aylıktan/ücretten kesme, kademe ilerlemesinin durdurulması / birden fazla ücretten kesme</a:t>
                      </a:r>
                      <a:endParaRPr lang="en-US" sz="11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4F5F8"/>
                    </a:solidFill>
                  </a:tcPr>
                </a:tc>
                <a:tc>
                  <a:txBody>
                    <a:bodyPr/>
                    <a:lstStyle/>
                    <a:p>
                      <a:pPr marL="0" indent="0">
                        <a:buNone/>
                      </a:pPr>
                      <a:r>
                        <a:rPr lang="en-US" sz="1150" dirty="0">
                          <a:solidFill>
                            <a:srgbClr val="2A2E45"/>
                          </a:solidFill>
                          <a:latin typeface="Calibri" pitchFamily="34" charset="0"/>
                          <a:ea typeface="Calibri" pitchFamily="34" charset="-122"/>
                          <a:cs typeface="Calibri" pitchFamily="34" charset="-120"/>
                        </a:rPr>
                        <a:t>1 ay</a:t>
                      </a:r>
                      <a:endParaRPr lang="en-US" sz="11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4F5F8"/>
                    </a:solidFill>
                  </a:tcPr>
                </a:tc>
                <a:tc>
                  <a:txBody>
                    <a:bodyPr/>
                    <a:lstStyle/>
                    <a:p>
                      <a:pPr marL="0" indent="0">
                        <a:buNone/>
                      </a:pPr>
                      <a:r>
                        <a:rPr lang="en-US" sz="1150" dirty="0">
                          <a:solidFill>
                            <a:srgbClr val="2A2E45"/>
                          </a:solidFill>
                          <a:latin typeface="Calibri" pitchFamily="34" charset="0"/>
                          <a:ea typeface="Calibri" pitchFamily="34" charset="-122"/>
                          <a:cs typeface="Calibri" pitchFamily="34" charset="-120"/>
                        </a:rPr>
                        <a:t>2 yıl</a:t>
                      </a:r>
                      <a:endParaRPr lang="en-US" sz="11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4F5F8"/>
                    </a:solidFill>
                  </a:tcPr>
                </a:tc>
                <a:extLst>
                  <a:ext uri="{0D108BD9-81ED-4DB2-BD59-A6C34878D82A}">
                    <a16:rowId xmlns:a16="http://schemas.microsoft.com/office/drawing/2014/main" val="10001"/>
                  </a:ext>
                </a:extLst>
              </a:tr>
              <a:tr h="0">
                <a:tc>
                  <a:txBody>
                    <a:bodyPr/>
                    <a:lstStyle/>
                    <a:p>
                      <a:pPr marL="0" indent="0">
                        <a:buNone/>
                      </a:pPr>
                      <a:r>
                        <a:rPr lang="en-US" sz="1150" b="1" dirty="0">
                          <a:solidFill>
                            <a:srgbClr val="2A2E45"/>
                          </a:solidFill>
                          <a:latin typeface="Calibri" pitchFamily="34" charset="0"/>
                          <a:ea typeface="Calibri" pitchFamily="34" charset="-122"/>
                          <a:cs typeface="Calibri" pitchFamily="34" charset="-120"/>
                        </a:rPr>
                        <a:t>Üniversite öğretim mesleğinden çıkarma</a:t>
                      </a:r>
                      <a:endParaRPr lang="en-US" sz="11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FFFFF"/>
                    </a:solidFill>
                  </a:tcPr>
                </a:tc>
                <a:tc>
                  <a:txBody>
                    <a:bodyPr/>
                    <a:lstStyle/>
                    <a:p>
                      <a:pPr marL="0" indent="0">
                        <a:buNone/>
                      </a:pPr>
                      <a:r>
                        <a:rPr lang="en-US" sz="1150" dirty="0">
                          <a:solidFill>
                            <a:srgbClr val="2A2E45"/>
                          </a:solidFill>
                          <a:latin typeface="Calibri" pitchFamily="34" charset="0"/>
                          <a:ea typeface="Calibri" pitchFamily="34" charset="-122"/>
                          <a:cs typeface="Calibri" pitchFamily="34" charset="-120"/>
                        </a:rPr>
                        <a:t>6 ay</a:t>
                      </a:r>
                      <a:endParaRPr lang="en-US" sz="11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FFFFF"/>
                    </a:solidFill>
                  </a:tcPr>
                </a:tc>
                <a:tc>
                  <a:txBody>
                    <a:bodyPr/>
                    <a:lstStyle/>
                    <a:p>
                      <a:pPr marL="0" indent="0">
                        <a:buNone/>
                      </a:pPr>
                      <a:r>
                        <a:rPr lang="en-US" sz="1150" dirty="0">
                          <a:solidFill>
                            <a:srgbClr val="2A2E45"/>
                          </a:solidFill>
                          <a:latin typeface="Calibri" pitchFamily="34" charset="0"/>
                          <a:ea typeface="Calibri" pitchFamily="34" charset="-122"/>
                          <a:cs typeface="Calibri" pitchFamily="34" charset="-120"/>
                        </a:rPr>
                        <a:t>6 yıl</a:t>
                      </a:r>
                      <a:endParaRPr lang="en-US" sz="11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0">
                <a:tc>
                  <a:txBody>
                    <a:bodyPr/>
                    <a:lstStyle/>
                    <a:p>
                      <a:pPr marL="0" indent="0">
                        <a:buNone/>
                      </a:pPr>
                      <a:r>
                        <a:rPr lang="en-US" sz="1150" b="1" dirty="0">
                          <a:solidFill>
                            <a:srgbClr val="2A2E45"/>
                          </a:solidFill>
                          <a:latin typeface="Calibri" pitchFamily="34" charset="0"/>
                          <a:ea typeface="Calibri" pitchFamily="34" charset="-122"/>
                          <a:cs typeface="Calibri" pitchFamily="34" charset="-120"/>
                        </a:rPr>
                        <a:t>Kamu görevinden çıkarma</a:t>
                      </a:r>
                      <a:endParaRPr lang="en-US" sz="11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4F5F8"/>
                    </a:solidFill>
                  </a:tcPr>
                </a:tc>
                <a:tc>
                  <a:txBody>
                    <a:bodyPr/>
                    <a:lstStyle/>
                    <a:p>
                      <a:pPr marL="0" indent="0">
                        <a:buNone/>
                      </a:pPr>
                      <a:r>
                        <a:rPr lang="en-US" sz="1150" dirty="0">
                          <a:solidFill>
                            <a:srgbClr val="2A2E45"/>
                          </a:solidFill>
                          <a:latin typeface="Calibri" pitchFamily="34" charset="0"/>
                          <a:ea typeface="Calibri" pitchFamily="34" charset="-122"/>
                          <a:cs typeface="Calibri" pitchFamily="34" charset="-120"/>
                        </a:rPr>
                        <a:t>6 ay</a:t>
                      </a:r>
                      <a:endParaRPr lang="en-US" sz="11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4F5F8"/>
                    </a:solidFill>
                  </a:tcPr>
                </a:tc>
                <a:tc>
                  <a:txBody>
                    <a:bodyPr/>
                    <a:lstStyle/>
                    <a:p>
                      <a:pPr marL="0" indent="0">
                        <a:buNone/>
                      </a:pPr>
                      <a:r>
                        <a:rPr lang="en-US" sz="1150" dirty="0">
                          <a:solidFill>
                            <a:srgbClr val="2A2E45"/>
                          </a:solidFill>
                          <a:latin typeface="Calibri" pitchFamily="34" charset="0"/>
                          <a:ea typeface="Calibri" pitchFamily="34" charset="-122"/>
                          <a:cs typeface="Calibri" pitchFamily="34" charset="-120"/>
                        </a:rPr>
                        <a:t>2 yıl</a:t>
                      </a:r>
                      <a:endParaRPr lang="en-US" sz="11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4F5F8"/>
                    </a:solidFill>
                  </a:tcPr>
                </a:tc>
                <a:extLst>
                  <a:ext uri="{0D108BD9-81ED-4DB2-BD59-A6C34878D82A}">
                    <a16:rowId xmlns:a16="http://schemas.microsoft.com/office/drawing/2014/main" val="10003"/>
                  </a:ext>
                </a:extLst>
              </a:tr>
            </a:tbl>
          </a:graphicData>
        </a:graphic>
      </p:graphicFrame>
      <p:sp>
        <p:nvSpPr>
          <p:cNvPr id="10" name="Shape 6"/>
          <p:cNvSpPr/>
          <p:nvPr/>
        </p:nvSpPr>
        <p:spPr>
          <a:xfrm>
            <a:off x="457200" y="3941064"/>
            <a:ext cx="11277295" cy="1261872"/>
          </a:xfrm>
          <a:prstGeom prst="rect">
            <a:avLst/>
          </a:prstGeom>
          <a:solidFill>
            <a:srgbClr val="F3F0E6"/>
          </a:solidFill>
          <a:ln w="12700">
            <a:solidFill>
              <a:srgbClr val="F3F0E6"/>
            </a:solidFill>
            <a:prstDash val="solid"/>
          </a:ln>
        </p:spPr>
        <p:txBody>
          <a:bodyPr/>
          <a:lstStyle/>
          <a:p>
            <a:endParaRPr lang="tr-TR"/>
          </a:p>
        </p:txBody>
      </p:sp>
      <p:sp>
        <p:nvSpPr>
          <p:cNvPr id="11" name="Text 7"/>
          <p:cNvSpPr txBox="1"/>
          <p:nvPr/>
        </p:nvSpPr>
        <p:spPr>
          <a:xfrm>
            <a:off x="640080" y="3986784"/>
            <a:ext cx="10911535" cy="1170432"/>
          </a:xfrm>
          <a:prstGeom prst="rect">
            <a:avLst/>
          </a:prstGeom>
          <a:noFill/>
          <a:ln/>
        </p:spPr>
        <p:txBody>
          <a:bodyPr wrap="square" lIns="0" tIns="0" rIns="0" bIns="0" rtlCol="0" anchor="ctr"/>
          <a:lstStyle/>
          <a:p>
            <a:pPr marL="0" indent="0">
              <a:buNone/>
            </a:pPr>
            <a:r>
              <a:rPr lang="en-US" sz="1100" i="1" dirty="0">
                <a:solidFill>
                  <a:srgbClr val="4A3F1A"/>
                </a:solidFill>
                <a:latin typeface="Calibri" pitchFamily="34" charset="0"/>
                <a:ea typeface="Calibri" pitchFamily="34" charset="-122"/>
                <a:cs typeface="Calibri" pitchFamily="34" charset="-120"/>
              </a:rPr>
              <a:t>Bilimsel bir eserin akademik atama ve terfilerde kullanılması ya da kısmen veya tamamen yeniden yayımlanması hâlinde ceza verme süreleri yeniden işlemeye başlar; bu, intihalin yıllar sonra ortaya çıkması ihtimaline karşı getirilmiş bir güvencedir. Ceza kovuşturması bekletici mesele yapılmışsa zamanaşımı süreleri durur (53/A-n). Disiplin cezasının yargı kararıyla iptal edilmesi hâlinde, kararın idareye ulaştığı tarihten itibaren kalan zamanaşımı süresi içinde; süre dolmuş veya üç aydan az kalmışsa en geç üç ay içinde, karar gerekçesi dikkate alınarak yeniden ceza tesis edilebilir. "Öğrenme tarihi" evrakın kayda girdiği, ön inceleme veya etik kurul incelemesi yapılmışsa raporun disiplin amirine ulaştığı tarihtir.</a:t>
            </a:r>
            <a:endParaRPr lang="en-US" sz="1100" dirty="0"/>
          </a:p>
          <a:p>
            <a:pPr marL="0" indent="0">
              <a:buNone/>
            </a:pPr>
            <a:endParaRPr lang="en-US" sz="1100" dirty="0"/>
          </a:p>
        </p:txBody>
      </p:sp>
      <p:sp>
        <p:nvSpPr>
          <p:cNvPr id="12" name="Text 8"/>
          <p:cNvSpPr txBox="1"/>
          <p:nvPr/>
        </p:nvSpPr>
        <p:spPr>
          <a:xfrm>
            <a:off x="457200" y="6446520"/>
            <a:ext cx="5486400" cy="274320"/>
          </a:xfrm>
          <a:prstGeom prst="rect">
            <a:avLst/>
          </a:prstGeom>
          <a:noFill/>
          <a:ln/>
        </p:spPr>
        <p:txBody>
          <a:bodyPr wrap="square" lIns="0" tIns="0" rIns="0" bIns="0" rtlCol="0" anchor="ctr"/>
          <a:lstStyle/>
          <a:p>
            <a:pPr marL="0" indent="0">
              <a:buNone/>
            </a:pPr>
            <a:r>
              <a:rPr lang="en-US" sz="900" dirty="0">
                <a:solidFill>
                  <a:srgbClr val="5B6B8C"/>
                </a:solidFill>
                <a:latin typeface="Calibri" pitchFamily="34" charset="0"/>
                <a:ea typeface="Calibri" pitchFamily="34" charset="-122"/>
                <a:cs typeface="Calibri" pitchFamily="34" charset="-120"/>
              </a:rPr>
              <a:t>Modül B — Akademik Personel Disiplini (m. 53, 53/A–53/G)</a:t>
            </a:r>
            <a:endParaRPr lang="en-US" sz="900" dirty="0"/>
          </a:p>
        </p:txBody>
      </p:sp>
      <p:sp>
        <p:nvSpPr>
          <p:cNvPr id="13" name="Text 9"/>
          <p:cNvSpPr txBox="1"/>
          <p:nvPr/>
        </p:nvSpPr>
        <p:spPr>
          <a:xfrm>
            <a:off x="10820095" y="6446520"/>
            <a:ext cx="914400" cy="274320"/>
          </a:xfrm>
          <a:prstGeom prst="rect">
            <a:avLst/>
          </a:prstGeom>
          <a:noFill/>
          <a:ln/>
        </p:spPr>
        <p:txBody>
          <a:bodyPr wrap="square" lIns="0" tIns="0" rIns="0" bIns="0" rtlCol="0" anchor="ctr"/>
          <a:lstStyle/>
          <a:p>
            <a:pPr marL="0" indent="0" algn="r">
              <a:buNone/>
            </a:pPr>
            <a:r>
              <a:rPr lang="en-US" sz="900" dirty="0">
                <a:solidFill>
                  <a:srgbClr val="5B6B8C"/>
                </a:solidFill>
                <a:latin typeface="Calibri" pitchFamily="34" charset="0"/>
                <a:ea typeface="Calibri" pitchFamily="34" charset="-122"/>
                <a:cs typeface="Calibri" pitchFamily="34" charset="-120"/>
              </a:rPr>
              <a:t>40</a:t>
            </a:r>
            <a:endParaRPr lang="en-US" sz="900"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 41">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457200" y="411480"/>
            <a:ext cx="566928" cy="566928"/>
          </a:xfrm>
          <a:prstGeom prst="ellipse">
            <a:avLst/>
          </a:prstGeom>
          <a:solidFill>
            <a:srgbClr val="1E2761"/>
          </a:solidFill>
          <a:ln w="12700">
            <a:solidFill>
              <a:srgbClr val="1E2761"/>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603504" y="557784"/>
            <a:ext cx="274320" cy="274320"/>
          </a:xfrm>
          <a:prstGeom prst="rect">
            <a:avLst/>
          </a:prstGeom>
        </p:spPr>
      </p:pic>
      <p:sp>
        <p:nvSpPr>
          <p:cNvPr id="4" name="Text 1"/>
          <p:cNvSpPr txBox="1"/>
          <p:nvPr/>
        </p:nvSpPr>
        <p:spPr>
          <a:xfrm>
            <a:off x="1188720" y="347472"/>
            <a:ext cx="7315200" cy="274320"/>
          </a:xfrm>
          <a:prstGeom prst="rect">
            <a:avLst/>
          </a:prstGeom>
          <a:noFill/>
          <a:ln/>
        </p:spPr>
        <p:txBody>
          <a:bodyPr wrap="square" lIns="0" tIns="0" rIns="0" bIns="0" rtlCol="0" anchor="ctr"/>
          <a:lstStyle/>
          <a:p>
            <a:pPr marL="0" indent="0">
              <a:buNone/>
            </a:pPr>
            <a:r>
              <a:rPr lang="en-US" sz="1000" kern="0" spc="300" dirty="0">
                <a:solidFill>
                  <a:srgbClr val="5B6B8C"/>
                </a:solidFill>
                <a:latin typeface="Calibri" pitchFamily="34" charset="0"/>
                <a:ea typeface="Calibri" pitchFamily="34" charset="-122"/>
                <a:cs typeface="Calibri" pitchFamily="34" charset="-120"/>
              </a:rPr>
              <a:t>MODÜL B · 19</a:t>
            </a:r>
            <a:endParaRPr lang="en-US" sz="1000" dirty="0"/>
          </a:p>
        </p:txBody>
      </p:sp>
      <p:sp>
        <p:nvSpPr>
          <p:cNvPr id="5" name="Text 2"/>
          <p:cNvSpPr txBox="1"/>
          <p:nvPr/>
        </p:nvSpPr>
        <p:spPr>
          <a:xfrm>
            <a:off x="1188720" y="585216"/>
            <a:ext cx="9144000" cy="502920"/>
          </a:xfrm>
          <a:prstGeom prst="rect">
            <a:avLst/>
          </a:prstGeom>
          <a:noFill/>
          <a:ln/>
        </p:spPr>
        <p:txBody>
          <a:bodyPr wrap="square" lIns="0" tIns="0" rIns="0" bIns="0" rtlCol="0" anchor="t"/>
          <a:lstStyle/>
          <a:p>
            <a:pPr marL="0" indent="0">
              <a:buNone/>
            </a:pPr>
            <a:r>
              <a:rPr lang="en-US" sz="2400" b="1" dirty="0">
                <a:solidFill>
                  <a:srgbClr val="1E2761"/>
                </a:solidFill>
                <a:latin typeface="Cambria" pitchFamily="34" charset="0"/>
                <a:ea typeface="Cambria" pitchFamily="34" charset="-122"/>
                <a:cs typeface="Cambria" pitchFamily="34" charset="-120"/>
              </a:rPr>
              <a:t>Disiplin Cezası Verme Yetkisi (53/Ç)</a:t>
            </a:r>
            <a:endParaRPr lang="en-US" sz="2400" dirty="0"/>
          </a:p>
        </p:txBody>
      </p:sp>
      <p:sp>
        <p:nvSpPr>
          <p:cNvPr id="6" name="Text 3"/>
          <p:cNvSpPr txBox="1"/>
          <p:nvPr/>
        </p:nvSpPr>
        <p:spPr>
          <a:xfrm>
            <a:off x="457200" y="1280160"/>
            <a:ext cx="11277295" cy="4983480"/>
          </a:xfrm>
          <a:prstGeom prst="rect">
            <a:avLst/>
          </a:prstGeom>
          <a:noFill/>
          <a:ln/>
        </p:spPr>
        <p:txBody>
          <a:bodyPr wrap="square" lIns="0" tIns="0" rIns="0" bIns="0" rtlCol="0" anchor="t"/>
          <a:lstStyle/>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Uyarma ve kınama. </a:t>
            </a:r>
            <a:r>
              <a:rPr lang="en-US" sz="1300" dirty="0">
                <a:solidFill>
                  <a:srgbClr val="2A2E45"/>
                </a:solidFill>
                <a:latin typeface="Calibri" pitchFamily="34" charset="0"/>
                <a:ea typeface="Calibri" pitchFamily="34" charset="-122"/>
                <a:cs typeface="Calibri" pitchFamily="34" charset="-120"/>
              </a:rPr>
              <a:t>Sıralı disiplin amirleri tarafından; rektörler ve bağımsız vakıf meslek yüksekokulu müdürleri hakkında Yükseköğretim Kurulu Başkanı tarafından verilir.</a:t>
            </a:r>
            <a:endParaRPr lang="en-US" sz="1300" dirty="0"/>
          </a:p>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Aylıktan/ücretten kesme ve kademe ilerlemesinin durdurulması. </a:t>
            </a:r>
            <a:r>
              <a:rPr lang="en-US" sz="1300" dirty="0">
                <a:solidFill>
                  <a:srgbClr val="2A2E45"/>
                </a:solidFill>
                <a:latin typeface="Calibri" pitchFamily="34" charset="0"/>
                <a:ea typeface="Calibri" pitchFamily="34" charset="-122"/>
                <a:cs typeface="Calibri" pitchFamily="34" charset="-120"/>
              </a:rPr>
              <a:t>Kişinin görevli olduğu birimdeki disiplin kurulu kararı ile verilir. Fakültede görevli öğretim elemanı için fakülte yönetim kurulu, rektörlüğe bağlı birimlerde görevli akademik personel için rektör yardımcısı başkanlığındaki dört profesörden oluşan kurul yetkilidir. Soruşturmayı rektör açtırmış olsa bile, bu cezaları verme yetkisi kişinin birimindeki kurula aittir.</a:t>
            </a:r>
            <a:endParaRPr lang="en-US" sz="1300" dirty="0"/>
          </a:p>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Öğretim mesleğinden ve kamu görevinden çıkarma. </a:t>
            </a:r>
            <a:r>
              <a:rPr lang="en-US" sz="1300" dirty="0">
                <a:solidFill>
                  <a:srgbClr val="2A2E45"/>
                </a:solidFill>
                <a:latin typeface="Calibri" pitchFamily="34" charset="0"/>
                <a:ea typeface="Calibri" pitchFamily="34" charset="-122"/>
                <a:cs typeface="Calibri" pitchFamily="34" charset="-120"/>
              </a:rPr>
              <a:t>Atamaya yetkili amirin (rektörün) teklifi üzerine Yüksek Disiplin Kurulu — yani Yükseköğretim Genel Kurulu — kararıyla verilir.</a:t>
            </a:r>
            <a:endParaRPr lang="en-US" sz="1300" dirty="0"/>
          </a:p>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Rektör, bağımsız vakıf MYO müdürü ve dekanlar hakkında. </a:t>
            </a:r>
            <a:r>
              <a:rPr lang="en-US" sz="1300" dirty="0">
                <a:solidFill>
                  <a:srgbClr val="2A2E45"/>
                </a:solidFill>
                <a:latin typeface="Calibri" pitchFamily="34" charset="0"/>
                <a:ea typeface="Calibri" pitchFamily="34" charset="-122"/>
                <a:cs typeface="Calibri" pitchFamily="34" charset="-120"/>
              </a:rPr>
              <a:t>Aylıktan kesme, kademe durdurma, öğretim mesleğinden ve kamu görevinden çıkarma cezaları Yüksek Disiplin Kurulu kararıyla verilir; bu kişiler kendi birimlerinin kurulunda yargılanmaz.</a:t>
            </a:r>
            <a:endParaRPr lang="en-US" sz="1300" dirty="0"/>
          </a:p>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Karar makamının seçenekleri. </a:t>
            </a:r>
            <a:r>
              <a:rPr lang="en-US" sz="1300" dirty="0">
                <a:solidFill>
                  <a:srgbClr val="2A2E45"/>
                </a:solidFill>
                <a:latin typeface="Calibri" pitchFamily="34" charset="0"/>
                <a:ea typeface="Calibri" pitchFamily="34" charset="-122"/>
                <a:cs typeface="Calibri" pitchFamily="34" charset="-120"/>
              </a:rPr>
              <a:t>Disiplin cezası vermeye yetkili makamlar, soruşturmada eksiklik olduğunun tespiti hâlinde eksikliklerin giderilmesi amacıyla dosyayı iade edebilir, soruşturmacı tarafından önerilen cezayı aynen verebilir, hafifletebilir veya reddedebilir. Teklif edilen cezanın reddedilmesi hâlinde ilgili disiplin amiri ya da kurulu tarafından ret gerekçesine uygun olarak en geç üç ay içinde yeni işlem tesis edilebilir. Karar makamı, soruşturmacının teklifinden daha ağır bir ceza vermeyi düşünüyorsa bu yeni nitelendirme için yeniden savunma alması gerekir.</a:t>
            </a:r>
            <a:endParaRPr lang="en-US" sz="1300" dirty="0"/>
          </a:p>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Kurulların inceleme yetkisi. </a:t>
            </a:r>
            <a:r>
              <a:rPr lang="en-US" sz="1300" dirty="0">
                <a:solidFill>
                  <a:srgbClr val="2A2E45"/>
                </a:solidFill>
                <a:latin typeface="Calibri" pitchFamily="34" charset="0"/>
                <a:ea typeface="Calibri" pitchFamily="34" charset="-122"/>
                <a:cs typeface="Calibri" pitchFamily="34" charset="-120"/>
              </a:rPr>
              <a:t>Disiplin kurulları gerekli gördüğü takdirde ilgilinin özlük dosyasını ve her türlü evrakı incelemeye, ilgili yerlerden bilgi almaya, her türlü incelemeyi yaptırmaya, yeminli tanık ve bilirkişi dinlemeye veya niyabeten dinletmeye, keşif yapmaya veya yaptırmaya yetkilidir. Kurul eksik bir soruşturmaya dayanarak karar vermek yerine dosyayı tamamlatmalıdır; eksik incelemeyle verilen ceza hukuka aykırıdır.</a:t>
            </a:r>
            <a:endParaRPr lang="en-US" sz="1300" dirty="0"/>
          </a:p>
        </p:txBody>
      </p:sp>
      <p:sp>
        <p:nvSpPr>
          <p:cNvPr id="7" name="Text 4"/>
          <p:cNvSpPr txBox="1"/>
          <p:nvPr/>
        </p:nvSpPr>
        <p:spPr>
          <a:xfrm>
            <a:off x="457200" y="6446520"/>
            <a:ext cx="5486400" cy="274320"/>
          </a:xfrm>
          <a:prstGeom prst="rect">
            <a:avLst/>
          </a:prstGeom>
          <a:noFill/>
          <a:ln/>
        </p:spPr>
        <p:txBody>
          <a:bodyPr wrap="square" lIns="0" tIns="0" rIns="0" bIns="0" rtlCol="0" anchor="ctr"/>
          <a:lstStyle/>
          <a:p>
            <a:pPr marL="0" indent="0">
              <a:buNone/>
            </a:pPr>
            <a:r>
              <a:rPr lang="en-US" sz="900" dirty="0">
                <a:solidFill>
                  <a:srgbClr val="5B6B8C"/>
                </a:solidFill>
                <a:latin typeface="Calibri" pitchFamily="34" charset="0"/>
                <a:ea typeface="Calibri" pitchFamily="34" charset="-122"/>
                <a:cs typeface="Calibri" pitchFamily="34" charset="-120"/>
              </a:rPr>
              <a:t>Modül B — Akademik Personel Disiplini (m. 53, 53/A–53/G)</a:t>
            </a:r>
            <a:endParaRPr lang="en-US" sz="900" dirty="0"/>
          </a:p>
        </p:txBody>
      </p:sp>
      <p:sp>
        <p:nvSpPr>
          <p:cNvPr id="8" name="Text 5"/>
          <p:cNvSpPr txBox="1"/>
          <p:nvPr/>
        </p:nvSpPr>
        <p:spPr>
          <a:xfrm>
            <a:off x="10820095" y="6446520"/>
            <a:ext cx="914400" cy="274320"/>
          </a:xfrm>
          <a:prstGeom prst="rect">
            <a:avLst/>
          </a:prstGeom>
          <a:noFill/>
          <a:ln/>
        </p:spPr>
        <p:txBody>
          <a:bodyPr wrap="square" lIns="0" tIns="0" rIns="0" bIns="0" rtlCol="0" anchor="ctr"/>
          <a:lstStyle/>
          <a:p>
            <a:pPr marL="0" indent="0" algn="r">
              <a:buNone/>
            </a:pPr>
            <a:r>
              <a:rPr lang="en-US" sz="900" dirty="0">
                <a:solidFill>
                  <a:srgbClr val="5B6B8C"/>
                </a:solidFill>
                <a:latin typeface="Calibri" pitchFamily="34" charset="0"/>
                <a:ea typeface="Calibri" pitchFamily="34" charset="-122"/>
                <a:cs typeface="Calibri" pitchFamily="34" charset="-120"/>
              </a:rPr>
              <a:t>41</a:t>
            </a:r>
            <a:endParaRPr lang="en-US" sz="900"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 42">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457200" y="411480"/>
            <a:ext cx="566928" cy="566928"/>
          </a:xfrm>
          <a:prstGeom prst="ellipse">
            <a:avLst/>
          </a:prstGeom>
          <a:solidFill>
            <a:srgbClr val="1E2761"/>
          </a:solidFill>
          <a:ln w="12700">
            <a:solidFill>
              <a:srgbClr val="1E2761"/>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603504" y="557784"/>
            <a:ext cx="274320" cy="274320"/>
          </a:xfrm>
          <a:prstGeom prst="rect">
            <a:avLst/>
          </a:prstGeom>
        </p:spPr>
      </p:pic>
      <p:sp>
        <p:nvSpPr>
          <p:cNvPr id="4" name="Text 1"/>
          <p:cNvSpPr txBox="1"/>
          <p:nvPr/>
        </p:nvSpPr>
        <p:spPr>
          <a:xfrm>
            <a:off x="1188720" y="347472"/>
            <a:ext cx="7315200" cy="274320"/>
          </a:xfrm>
          <a:prstGeom prst="rect">
            <a:avLst/>
          </a:prstGeom>
          <a:noFill/>
          <a:ln/>
        </p:spPr>
        <p:txBody>
          <a:bodyPr wrap="square" lIns="0" tIns="0" rIns="0" bIns="0" rtlCol="0" anchor="ctr"/>
          <a:lstStyle/>
          <a:p>
            <a:pPr marL="0" indent="0">
              <a:buNone/>
            </a:pPr>
            <a:r>
              <a:rPr lang="en-US" sz="1000" kern="0" spc="300" dirty="0">
                <a:solidFill>
                  <a:srgbClr val="5B6B8C"/>
                </a:solidFill>
                <a:latin typeface="Calibri" pitchFamily="34" charset="0"/>
                <a:ea typeface="Calibri" pitchFamily="34" charset="-122"/>
                <a:cs typeface="Calibri" pitchFamily="34" charset="-120"/>
              </a:rPr>
              <a:t>MODÜL B · 20</a:t>
            </a:r>
            <a:endParaRPr lang="en-US" sz="1000" dirty="0"/>
          </a:p>
        </p:txBody>
      </p:sp>
      <p:sp>
        <p:nvSpPr>
          <p:cNvPr id="5" name="Text 2"/>
          <p:cNvSpPr txBox="1"/>
          <p:nvPr/>
        </p:nvSpPr>
        <p:spPr>
          <a:xfrm>
            <a:off x="1188720" y="585216"/>
            <a:ext cx="9144000" cy="502920"/>
          </a:xfrm>
          <a:prstGeom prst="rect">
            <a:avLst/>
          </a:prstGeom>
          <a:noFill/>
          <a:ln/>
        </p:spPr>
        <p:txBody>
          <a:bodyPr wrap="square" lIns="0" tIns="0" rIns="0" bIns="0" rtlCol="0" anchor="t"/>
          <a:lstStyle/>
          <a:p>
            <a:pPr marL="0" indent="0">
              <a:buNone/>
            </a:pPr>
            <a:r>
              <a:rPr lang="en-US" sz="2400" b="1" dirty="0">
                <a:solidFill>
                  <a:srgbClr val="1E2761"/>
                </a:solidFill>
                <a:latin typeface="Cambria" pitchFamily="34" charset="0"/>
                <a:ea typeface="Cambria" pitchFamily="34" charset="-122"/>
                <a:cs typeface="Cambria" pitchFamily="34" charset="-120"/>
              </a:rPr>
              <a:t>Ceza Verilirken Uygulanacak Temel İlkeler (53/D)</a:t>
            </a:r>
            <a:endParaRPr lang="en-US" sz="2400" dirty="0"/>
          </a:p>
        </p:txBody>
      </p:sp>
      <p:sp>
        <p:nvSpPr>
          <p:cNvPr id="6" name="Text 3"/>
          <p:cNvSpPr txBox="1"/>
          <p:nvPr/>
        </p:nvSpPr>
        <p:spPr>
          <a:xfrm>
            <a:off x="457200" y="1280160"/>
            <a:ext cx="11277295" cy="4983480"/>
          </a:xfrm>
          <a:prstGeom prst="rect">
            <a:avLst/>
          </a:prstGeom>
          <a:noFill/>
          <a:ln/>
        </p:spPr>
        <p:txBody>
          <a:bodyPr wrap="square" lIns="0" tIns="0" rIns="0" bIns="0" rtlCol="0" anchor="t"/>
          <a:lstStyle/>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Tek fiil, tek ceza. </a:t>
            </a:r>
            <a:r>
              <a:rPr lang="en-US" sz="1300" dirty="0">
                <a:solidFill>
                  <a:srgbClr val="2A2E45"/>
                </a:solidFill>
                <a:latin typeface="Calibri" pitchFamily="34" charset="0"/>
                <a:ea typeface="Calibri" pitchFamily="34" charset="-122"/>
                <a:cs typeface="Calibri" pitchFamily="34" charset="-120"/>
              </a:rPr>
              <a:t>Aynı fiile birden fazla disiplin cezası verilemez. Fiilin birden fazla disiplin suçu teşkil etmesi hâlinde bu suçlardan en ağır cezayı gerektiren disiplin cezası verilir. Farklı fiiller için tek soruşturma açılmışsa her fiil ayrı değerlendirilir ve her biri için ayrı ceza verilebilir.</a:t>
            </a:r>
            <a:endParaRPr lang="en-US" sz="1300" dirty="0"/>
          </a:p>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Tekerrür. </a:t>
            </a:r>
            <a:r>
              <a:rPr lang="en-US" sz="1300" dirty="0">
                <a:solidFill>
                  <a:srgbClr val="2A2E45"/>
                </a:solidFill>
                <a:latin typeface="Calibri" pitchFamily="34" charset="0"/>
                <a:ea typeface="Calibri" pitchFamily="34" charset="-122"/>
                <a:cs typeface="Calibri" pitchFamily="34" charset="-120"/>
              </a:rPr>
              <a:t>Disiplin cezası verilmesine sebep olmuş bir fiilin, cezaların özlük dosyasından çıkarılmasına ilişkin süre (uyarma ve kınamada beş, diğerlerinde on yıl) içinde tekerrüründe bir derece ağır ceza uygulanır. Tekerrüre esas alınacak cezanın, süresi içinde itiraz edilmemesi veya itirazın reddedilmesi suretiyle kesinleşmiş olması gerekir; itiraz süreci devam eden bir ceza tekerrüre esas alınamaz. Aynı derecede cezayı gerektiren fakat ayrı fiiller nedeniyle verilen cezaların üçüncü uygulamasında da bir derece ağır ceza verilir. Kanunla affedilmiş cezalar ile tekerrür nedeniyle verilen bir derece ağır cezalar tekerrüre esas alınmaz.</a:t>
            </a:r>
            <a:endParaRPr lang="en-US" sz="1300" dirty="0"/>
          </a:p>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Bir derece alt ceza. </a:t>
            </a:r>
            <a:r>
              <a:rPr lang="en-US" sz="1300" dirty="0">
                <a:solidFill>
                  <a:srgbClr val="2A2E45"/>
                </a:solidFill>
                <a:latin typeface="Calibri" pitchFamily="34" charset="0"/>
                <a:ea typeface="Calibri" pitchFamily="34" charset="-122"/>
                <a:cs typeface="Calibri" pitchFamily="34" charset="-120"/>
              </a:rPr>
              <a:t>Geçmiş hizmetleri sırasındaki çalışmaları olumlu olan veya ödül veya başarı belgesi alanlara verilecek cezalarda bir derece alt ceza uygulanabilir. Bir derece alt cezayı, asıl cezayı vermeye yetkili makam verir; disiplin amiri, kurul cezası gerektiren bir fiil için "alt ceza" gerekçesiyle kendisi kınama veremez. Alt ceza uygulanmamasının da gerekçelendirilmesi gerekir.</a:t>
            </a:r>
            <a:endParaRPr lang="en-US" sz="1300" dirty="0"/>
          </a:p>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Üst ve alt ceza eşleştirmesi. </a:t>
            </a:r>
            <a:r>
              <a:rPr lang="en-US" sz="1300" dirty="0">
                <a:solidFill>
                  <a:srgbClr val="2A2E45"/>
                </a:solidFill>
                <a:latin typeface="Calibri" pitchFamily="34" charset="0"/>
                <a:ea typeface="Calibri" pitchFamily="34" charset="-122"/>
                <a:cs typeface="Calibri" pitchFamily="34" charset="-120"/>
              </a:rPr>
              <a:t>Kademe ilerlemesinin durdurulması cezasına bir üst ceza uygulanması gereken hâllerde üst ceza kamu görevinden çıkarmadır; kamu görevinden çıkarma cezasına bir alt ceza uygulanması gereken hâllerde alt ceza kademe ilerlemesinin durdurulmasıdır. Öğretim mesleğinden çıkarma bu zincirin dışındadır: ne tekerrürle ulaşılır ne de kamu görevinden çıkarmanın alt cezası olur.</a:t>
            </a:r>
            <a:endParaRPr lang="en-US" sz="1300" dirty="0"/>
          </a:p>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Birinci derecenin son kademesi. </a:t>
            </a:r>
            <a:r>
              <a:rPr lang="en-US" sz="1300" dirty="0">
                <a:solidFill>
                  <a:srgbClr val="2A2E45"/>
                </a:solidFill>
                <a:latin typeface="Calibri" pitchFamily="34" charset="0"/>
                <a:ea typeface="Calibri" pitchFamily="34" charset="-122"/>
                <a:cs typeface="Calibri" pitchFamily="34" charset="-120"/>
              </a:rPr>
              <a:t>Bu nedenle kademe ilerlemesinin durdurulması cezasının uygulanamaması hâlinde brüt aylığın 1/4'ü ila 1/2'si oranında aylıktan kesme cezası uygulanır; tekerrürü hâlinde ilgili disiplin kurulu tarafından kamu görevinden çıkarma cezası verilir.</a:t>
            </a:r>
            <a:endParaRPr lang="en-US" sz="1300" dirty="0"/>
          </a:p>
        </p:txBody>
      </p:sp>
      <p:sp>
        <p:nvSpPr>
          <p:cNvPr id="7" name="Text 4"/>
          <p:cNvSpPr txBox="1"/>
          <p:nvPr/>
        </p:nvSpPr>
        <p:spPr>
          <a:xfrm>
            <a:off x="457200" y="6446520"/>
            <a:ext cx="5486400" cy="274320"/>
          </a:xfrm>
          <a:prstGeom prst="rect">
            <a:avLst/>
          </a:prstGeom>
          <a:noFill/>
          <a:ln/>
        </p:spPr>
        <p:txBody>
          <a:bodyPr wrap="square" lIns="0" tIns="0" rIns="0" bIns="0" rtlCol="0" anchor="ctr"/>
          <a:lstStyle/>
          <a:p>
            <a:pPr marL="0" indent="0">
              <a:buNone/>
            </a:pPr>
            <a:r>
              <a:rPr lang="en-US" sz="900" dirty="0">
                <a:solidFill>
                  <a:srgbClr val="5B6B8C"/>
                </a:solidFill>
                <a:latin typeface="Calibri" pitchFamily="34" charset="0"/>
                <a:ea typeface="Calibri" pitchFamily="34" charset="-122"/>
                <a:cs typeface="Calibri" pitchFamily="34" charset="-120"/>
              </a:rPr>
              <a:t>Modül B — Akademik Personel Disiplini (m. 53, 53/A–53/G)</a:t>
            </a:r>
            <a:endParaRPr lang="en-US" sz="900" dirty="0"/>
          </a:p>
        </p:txBody>
      </p:sp>
      <p:sp>
        <p:nvSpPr>
          <p:cNvPr id="8" name="Text 5"/>
          <p:cNvSpPr txBox="1"/>
          <p:nvPr/>
        </p:nvSpPr>
        <p:spPr>
          <a:xfrm>
            <a:off x="10820095" y="6446520"/>
            <a:ext cx="914400" cy="274320"/>
          </a:xfrm>
          <a:prstGeom prst="rect">
            <a:avLst/>
          </a:prstGeom>
          <a:noFill/>
          <a:ln/>
        </p:spPr>
        <p:txBody>
          <a:bodyPr wrap="square" lIns="0" tIns="0" rIns="0" bIns="0" rtlCol="0" anchor="ctr"/>
          <a:lstStyle/>
          <a:p>
            <a:pPr marL="0" indent="0" algn="r">
              <a:buNone/>
            </a:pPr>
            <a:r>
              <a:rPr lang="en-US" sz="900" dirty="0">
                <a:solidFill>
                  <a:srgbClr val="5B6B8C"/>
                </a:solidFill>
                <a:latin typeface="Calibri" pitchFamily="34" charset="0"/>
                <a:ea typeface="Calibri" pitchFamily="34" charset="-122"/>
                <a:cs typeface="Calibri" pitchFamily="34" charset="-120"/>
              </a:rPr>
              <a:t>42</a:t>
            </a:r>
            <a:endParaRPr lang="en-US" sz="900"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 43">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457200" y="411480"/>
            <a:ext cx="566928" cy="566928"/>
          </a:xfrm>
          <a:prstGeom prst="ellipse">
            <a:avLst/>
          </a:prstGeom>
          <a:solidFill>
            <a:srgbClr val="1E2761"/>
          </a:solidFill>
          <a:ln w="12700">
            <a:solidFill>
              <a:srgbClr val="1E2761"/>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603504" y="557784"/>
            <a:ext cx="274320" cy="274320"/>
          </a:xfrm>
          <a:prstGeom prst="rect">
            <a:avLst/>
          </a:prstGeom>
        </p:spPr>
      </p:pic>
      <p:sp>
        <p:nvSpPr>
          <p:cNvPr id="4" name="Text 1"/>
          <p:cNvSpPr txBox="1"/>
          <p:nvPr/>
        </p:nvSpPr>
        <p:spPr>
          <a:xfrm>
            <a:off x="1188720" y="347472"/>
            <a:ext cx="7315200" cy="274320"/>
          </a:xfrm>
          <a:prstGeom prst="rect">
            <a:avLst/>
          </a:prstGeom>
          <a:noFill/>
          <a:ln/>
        </p:spPr>
        <p:txBody>
          <a:bodyPr wrap="square" lIns="0" tIns="0" rIns="0" bIns="0" rtlCol="0" anchor="ctr"/>
          <a:lstStyle/>
          <a:p>
            <a:pPr marL="0" indent="0">
              <a:buNone/>
            </a:pPr>
            <a:r>
              <a:rPr lang="en-US" sz="1000" kern="0" spc="300" dirty="0">
                <a:solidFill>
                  <a:srgbClr val="5B6B8C"/>
                </a:solidFill>
                <a:latin typeface="Calibri" pitchFamily="34" charset="0"/>
                <a:ea typeface="Calibri" pitchFamily="34" charset="-122"/>
                <a:cs typeface="Calibri" pitchFamily="34" charset="-120"/>
              </a:rPr>
              <a:t>MODÜL B · 21</a:t>
            </a:r>
            <a:endParaRPr lang="en-US" sz="1000" dirty="0"/>
          </a:p>
        </p:txBody>
      </p:sp>
      <p:sp>
        <p:nvSpPr>
          <p:cNvPr id="5" name="Text 2"/>
          <p:cNvSpPr txBox="1"/>
          <p:nvPr/>
        </p:nvSpPr>
        <p:spPr>
          <a:xfrm>
            <a:off x="1188720" y="585216"/>
            <a:ext cx="9144000" cy="502920"/>
          </a:xfrm>
          <a:prstGeom prst="rect">
            <a:avLst/>
          </a:prstGeom>
          <a:noFill/>
          <a:ln/>
        </p:spPr>
        <p:txBody>
          <a:bodyPr wrap="square" lIns="0" tIns="0" rIns="0" bIns="0" rtlCol="0" anchor="t"/>
          <a:lstStyle/>
          <a:p>
            <a:pPr marL="0" indent="0">
              <a:buNone/>
            </a:pPr>
            <a:r>
              <a:rPr lang="en-US" sz="2400" b="1" dirty="0">
                <a:solidFill>
                  <a:srgbClr val="1E2761"/>
                </a:solidFill>
                <a:latin typeface="Cambria" pitchFamily="34" charset="0"/>
                <a:ea typeface="Cambria" pitchFamily="34" charset="-122"/>
                <a:cs typeface="Cambria" pitchFamily="34" charset="-120"/>
              </a:rPr>
              <a:t>Cezaların Uygulanması, Bildirimi ve Kariyer Sonuçları</a:t>
            </a:r>
            <a:endParaRPr lang="en-US" sz="2400" dirty="0"/>
          </a:p>
        </p:txBody>
      </p:sp>
      <p:sp>
        <p:nvSpPr>
          <p:cNvPr id="6" name="Text 3"/>
          <p:cNvSpPr txBox="1"/>
          <p:nvPr/>
        </p:nvSpPr>
        <p:spPr>
          <a:xfrm>
            <a:off x="457200" y="1280160"/>
            <a:ext cx="11277295" cy="4983480"/>
          </a:xfrm>
          <a:prstGeom prst="rect">
            <a:avLst/>
          </a:prstGeom>
          <a:noFill/>
          <a:ln/>
        </p:spPr>
        <p:txBody>
          <a:bodyPr wrap="square" lIns="0" tIns="0" rIns="0" bIns="0" rtlCol="0" anchor="t"/>
          <a:lstStyle/>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Uygulama zamanı. </a:t>
            </a:r>
            <a:r>
              <a:rPr lang="en-US" sz="1400" dirty="0">
                <a:solidFill>
                  <a:srgbClr val="2A2E45"/>
                </a:solidFill>
                <a:latin typeface="Calibri" pitchFamily="34" charset="0"/>
                <a:ea typeface="Calibri" pitchFamily="34" charset="-122"/>
                <a:cs typeface="Calibri" pitchFamily="34" charset="-120"/>
              </a:rPr>
              <a:t>Disiplin cezaları verildikleri tarihten itibaren uygulanır; aylıktan veya ücretten kesme cezası ile kademe ilerlemesinin durdurulması veya birden fazla ücretten kesme cezası ise cezanın verildiği tarihi izleyen aybaşında uygulanır. Kademe ilerlemesinin durdurulması cezası alan öğretim elemanının akademik yükselme ve atanmasıyla ilgili işlemler de ceza süresince durur.</a:t>
            </a:r>
            <a:endParaRPr lang="en-US" sz="1400" dirty="0"/>
          </a:p>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Tebliğ. </a:t>
            </a:r>
            <a:r>
              <a:rPr lang="en-US" sz="1400" dirty="0">
                <a:solidFill>
                  <a:srgbClr val="2A2E45"/>
                </a:solidFill>
                <a:latin typeface="Calibri" pitchFamily="34" charset="0"/>
                <a:ea typeface="Calibri" pitchFamily="34" charset="-122"/>
                <a:cs typeface="Calibri" pitchFamily="34" charset="-120"/>
              </a:rPr>
              <a:t>Ceza, ilgiliye iadeli taahhütlü posta ile veya kapalı zarf içinde gizliliğe uyularak imza karşılığı elden tebliğ edilir. Kurul kararıyla verilen cezalarda gerekçeli kurul kararı tebliğ yazısına eklenir. Tebliğ yazısında itiraz merciinin, usulünün ve yedi günlük itiraz süresinin açıkça gösterilmesi gerekir.</a:t>
            </a:r>
            <a:endParaRPr lang="en-US" sz="1400" dirty="0"/>
          </a:p>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Bildirim. </a:t>
            </a:r>
            <a:r>
              <a:rPr lang="en-US" sz="1400" dirty="0">
                <a:solidFill>
                  <a:srgbClr val="2A2E45"/>
                </a:solidFill>
                <a:latin typeface="Calibri" pitchFamily="34" charset="0"/>
                <a:ea typeface="Calibri" pitchFamily="34" charset="-122"/>
                <a:cs typeface="Calibri" pitchFamily="34" charset="-120"/>
              </a:rPr>
              <a:t>Disiplin cezaları üst disiplin amirine; üniversite öğretim mesleğinden çıkarma cezası tüm yükseköğretim kurumlarına; kamu görevinden çıkarma cezası ise ayrıca Devlet Personel Başkanlığına (bu görevi devralan kamu personel kurumuna) bildirilir. Kesinleşen cezalar özlük dosyasına konulmak üzere Personel Daire Başkanlığına gönderilir.</a:t>
            </a:r>
            <a:endParaRPr lang="en-US" sz="1400" dirty="0"/>
          </a:p>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Yönetici kadrolarına atanma yasağı. </a:t>
            </a:r>
            <a:r>
              <a:rPr lang="en-US" sz="1400" dirty="0">
                <a:solidFill>
                  <a:srgbClr val="2A2E45"/>
                </a:solidFill>
                <a:latin typeface="Calibri" pitchFamily="34" charset="0"/>
                <a:ea typeface="Calibri" pitchFamily="34" charset="-122"/>
                <a:cs typeface="Calibri" pitchFamily="34" charset="-120"/>
              </a:rPr>
              <a:t>Aylıktan veya ücretten kesme cezası alanlar üç yıl, kademe ilerlemesinin durdurulması veya birden fazla ücretten kesme cezası alanlar beş yıl boyunca rektör, dekan, enstitü müdürü, yüksekokul müdürü, meslek yüksekokulu müdürü, bölüm başkanı, anabilim dalı başkanı, anasanat dalı başkanı, bilim dalı başkanı, sanat dalı başkanı, daire başkanı dengi ve üstü kadrolara atanamaz. Söz konusu cezaların verildiği tarihte bu görevlerde bulunanların görevleri kendiliğinden sona erer ve durum ilgili mercilere derhal bildirilir.</a:t>
            </a:r>
            <a:endParaRPr lang="en-US" sz="1400" dirty="0"/>
          </a:p>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Adli sicil. </a:t>
            </a:r>
            <a:r>
              <a:rPr lang="en-US" sz="1400" dirty="0">
                <a:solidFill>
                  <a:srgbClr val="2A2E45"/>
                </a:solidFill>
                <a:latin typeface="Calibri" pitchFamily="34" charset="0"/>
                <a:ea typeface="Calibri" pitchFamily="34" charset="-122"/>
                <a:cs typeface="Calibri" pitchFamily="34" charset="-120"/>
              </a:rPr>
              <a:t>Disiplin cezaları adli sicile işlenmez; kişinin kurumundaki özlük dosyasına işlenir. Buna karşın yukarıdaki yönetici yasağı ile yurt dışı görevlendirme ve benzeri takdire bağlı işlemlerdeki olumsuz etkisi nedeniyle disiplin cezasının kariyer sonuçları ağırdır.</a:t>
            </a:r>
            <a:endParaRPr lang="en-US" sz="1400" dirty="0"/>
          </a:p>
        </p:txBody>
      </p:sp>
      <p:sp>
        <p:nvSpPr>
          <p:cNvPr id="7" name="Text 4"/>
          <p:cNvSpPr txBox="1"/>
          <p:nvPr/>
        </p:nvSpPr>
        <p:spPr>
          <a:xfrm>
            <a:off x="457200" y="6446520"/>
            <a:ext cx="5486400" cy="274320"/>
          </a:xfrm>
          <a:prstGeom prst="rect">
            <a:avLst/>
          </a:prstGeom>
          <a:noFill/>
          <a:ln/>
        </p:spPr>
        <p:txBody>
          <a:bodyPr wrap="square" lIns="0" tIns="0" rIns="0" bIns="0" rtlCol="0" anchor="ctr"/>
          <a:lstStyle/>
          <a:p>
            <a:pPr marL="0" indent="0">
              <a:buNone/>
            </a:pPr>
            <a:r>
              <a:rPr lang="en-US" sz="900" dirty="0">
                <a:solidFill>
                  <a:srgbClr val="5B6B8C"/>
                </a:solidFill>
                <a:latin typeface="Calibri" pitchFamily="34" charset="0"/>
                <a:ea typeface="Calibri" pitchFamily="34" charset="-122"/>
                <a:cs typeface="Calibri" pitchFamily="34" charset="-120"/>
              </a:rPr>
              <a:t>Modül B — Akademik Personel Disiplini (m. 53, 53/A–53/G)</a:t>
            </a:r>
            <a:endParaRPr lang="en-US" sz="900" dirty="0"/>
          </a:p>
        </p:txBody>
      </p:sp>
      <p:sp>
        <p:nvSpPr>
          <p:cNvPr id="8" name="Text 5"/>
          <p:cNvSpPr txBox="1"/>
          <p:nvPr/>
        </p:nvSpPr>
        <p:spPr>
          <a:xfrm>
            <a:off x="10820095" y="6446520"/>
            <a:ext cx="914400" cy="274320"/>
          </a:xfrm>
          <a:prstGeom prst="rect">
            <a:avLst/>
          </a:prstGeom>
          <a:noFill/>
          <a:ln/>
        </p:spPr>
        <p:txBody>
          <a:bodyPr wrap="square" lIns="0" tIns="0" rIns="0" bIns="0" rtlCol="0" anchor="ctr"/>
          <a:lstStyle/>
          <a:p>
            <a:pPr marL="0" indent="0" algn="r">
              <a:buNone/>
            </a:pPr>
            <a:r>
              <a:rPr lang="en-US" sz="900" dirty="0">
                <a:solidFill>
                  <a:srgbClr val="5B6B8C"/>
                </a:solidFill>
                <a:latin typeface="Calibri" pitchFamily="34" charset="0"/>
                <a:ea typeface="Calibri" pitchFamily="34" charset="-122"/>
                <a:cs typeface="Calibri" pitchFamily="34" charset="-120"/>
              </a:rPr>
              <a:t>43</a:t>
            </a:r>
            <a:endParaRPr lang="en-US" sz="900"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 44">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457200" y="411480"/>
            <a:ext cx="566928" cy="566928"/>
          </a:xfrm>
          <a:prstGeom prst="ellipse">
            <a:avLst/>
          </a:prstGeom>
          <a:solidFill>
            <a:srgbClr val="1E2761"/>
          </a:solidFill>
          <a:ln w="12700">
            <a:solidFill>
              <a:srgbClr val="1E2761"/>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603504" y="557784"/>
            <a:ext cx="274320" cy="274320"/>
          </a:xfrm>
          <a:prstGeom prst="rect">
            <a:avLst/>
          </a:prstGeom>
        </p:spPr>
      </p:pic>
      <p:sp>
        <p:nvSpPr>
          <p:cNvPr id="4" name="Text 1"/>
          <p:cNvSpPr txBox="1"/>
          <p:nvPr/>
        </p:nvSpPr>
        <p:spPr>
          <a:xfrm>
            <a:off x="1188720" y="347472"/>
            <a:ext cx="7315200" cy="274320"/>
          </a:xfrm>
          <a:prstGeom prst="rect">
            <a:avLst/>
          </a:prstGeom>
          <a:noFill/>
          <a:ln/>
        </p:spPr>
        <p:txBody>
          <a:bodyPr wrap="square" lIns="0" tIns="0" rIns="0" bIns="0" rtlCol="0" anchor="ctr"/>
          <a:lstStyle/>
          <a:p>
            <a:pPr marL="0" indent="0">
              <a:buNone/>
            </a:pPr>
            <a:r>
              <a:rPr lang="en-US" sz="1000" kern="0" spc="300" dirty="0">
                <a:solidFill>
                  <a:srgbClr val="5B6B8C"/>
                </a:solidFill>
                <a:latin typeface="Calibri" pitchFamily="34" charset="0"/>
                <a:ea typeface="Calibri" pitchFamily="34" charset="-122"/>
                <a:cs typeface="Calibri" pitchFamily="34" charset="-120"/>
              </a:rPr>
              <a:t>MODÜL B · 22</a:t>
            </a:r>
            <a:endParaRPr lang="en-US" sz="1000" dirty="0"/>
          </a:p>
        </p:txBody>
      </p:sp>
      <p:sp>
        <p:nvSpPr>
          <p:cNvPr id="5" name="Text 2"/>
          <p:cNvSpPr txBox="1"/>
          <p:nvPr/>
        </p:nvSpPr>
        <p:spPr>
          <a:xfrm>
            <a:off x="1188720" y="585216"/>
            <a:ext cx="9144000" cy="502920"/>
          </a:xfrm>
          <a:prstGeom prst="rect">
            <a:avLst/>
          </a:prstGeom>
          <a:noFill/>
          <a:ln/>
        </p:spPr>
        <p:txBody>
          <a:bodyPr wrap="square" lIns="0" tIns="0" rIns="0" bIns="0" rtlCol="0" anchor="t"/>
          <a:lstStyle/>
          <a:p>
            <a:pPr marL="0" indent="0">
              <a:buNone/>
            </a:pPr>
            <a:r>
              <a:rPr lang="en-US" sz="2400" b="1" dirty="0">
                <a:solidFill>
                  <a:srgbClr val="1E2761"/>
                </a:solidFill>
                <a:latin typeface="Cambria" pitchFamily="34" charset="0"/>
                <a:ea typeface="Cambria" pitchFamily="34" charset="-122"/>
                <a:cs typeface="Cambria" pitchFamily="34" charset="-120"/>
              </a:rPr>
              <a:t>Disiplin Kurullarının Teşekkülü (53/E)</a:t>
            </a:r>
            <a:endParaRPr lang="en-US" sz="2400" dirty="0"/>
          </a:p>
        </p:txBody>
      </p:sp>
      <p:sp>
        <p:nvSpPr>
          <p:cNvPr id="6" name="Text 3"/>
          <p:cNvSpPr txBox="1"/>
          <p:nvPr/>
        </p:nvSpPr>
        <p:spPr>
          <a:xfrm>
            <a:off x="457200" y="1280160"/>
            <a:ext cx="11277295" cy="4983480"/>
          </a:xfrm>
          <a:prstGeom prst="rect">
            <a:avLst/>
          </a:prstGeom>
          <a:noFill/>
          <a:ln/>
        </p:spPr>
        <p:txBody>
          <a:bodyPr wrap="square" lIns="0" tIns="0" rIns="0" bIns="0" rtlCol="0" anchor="t"/>
          <a:lstStyle/>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Kurullar. </a:t>
            </a:r>
            <a:r>
              <a:rPr lang="en-US" sz="1300" dirty="0">
                <a:solidFill>
                  <a:srgbClr val="2A2E45"/>
                </a:solidFill>
                <a:latin typeface="Calibri" pitchFamily="34" charset="0"/>
                <a:ea typeface="Calibri" pitchFamily="34" charset="-122"/>
                <a:cs typeface="Calibri" pitchFamily="34" charset="-120"/>
              </a:rPr>
              <a:t>Yüksek Disiplin Kurulu, Yükseköğretim Genel Kuruludur. Üniversite disiplin kurulu üniversite yönetim kuruludur; üniversiteye bağlı birimlerin (fakülte, enstitü, yüksekokul, meslek yüksekokulu) yönetim kurulları o birimin disiplin kurulu olarak görev yapar. Rektörlüğe bağlı birimlerdeki disiplin kurulu ise akademik personel ve daire başkanı kadrosunun dengi ve üstü kadrolarda bulunanlar için rektör yardımcısı başkanlığında üniversite yönetim kurulunca her takvim yılı başında belirlenen profesör unvanlı dört öğretim üyesinden, memurlar için Genel Sekreterin başkanlığında Hukuk Müşaviri ile Personel Dairesi Başkanından oluşur.</a:t>
            </a:r>
            <a:endParaRPr lang="en-US" sz="1300" dirty="0"/>
          </a:p>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Başkanlık. </a:t>
            </a:r>
            <a:r>
              <a:rPr lang="en-US" sz="1300" dirty="0">
                <a:solidFill>
                  <a:srgbClr val="2A2E45"/>
                </a:solidFill>
                <a:latin typeface="Calibri" pitchFamily="34" charset="0"/>
                <a:ea typeface="Calibri" pitchFamily="34" charset="-122"/>
                <a:cs typeface="Calibri" pitchFamily="34" charset="-120"/>
              </a:rPr>
              <a:t>Cezayı veren disiplin amiri, o cezaya itirazın görüşüldüğü kurula katılamaz; rektör, dekan ve müdürlerin kendi birimlerinin disiplin kurulu toplantılarına katılmaması yerleşik uygulamadır. Bu hâlde kurula üyelerden en yüksek unvanlı öğretim üyesi, birden fazlaysa en kıdemli üye, öğretim üyesi yoksa en kıdemli öğretim görevlisi başkanlık eder.</a:t>
            </a:r>
            <a:endParaRPr lang="en-US" sz="1300" dirty="0"/>
          </a:p>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Unvan kuralı. </a:t>
            </a:r>
            <a:r>
              <a:rPr lang="en-US" sz="1300" dirty="0">
                <a:solidFill>
                  <a:srgbClr val="2A2E45"/>
                </a:solidFill>
                <a:latin typeface="Calibri" pitchFamily="34" charset="0"/>
                <a:ea typeface="Calibri" pitchFamily="34" charset="-122"/>
                <a:cs typeface="Calibri" pitchFamily="34" charset="-120"/>
              </a:rPr>
              <a:t>Yüksek Disiplin Kurulu hariç, disiplin kurullarında profesörlerle ilgili hususların görüşülmesinde doçent ve doktor öğretim üyeleri, doçentlerle ilgili hususların görüşülmesinde doktor öğretim üyeleri ve kendileriyle ilgili hususların görüşülmesinde ilgili üyeler görüşmelere katılamazlar. Bir doçent hakkındaki dosyanın görüşüldüğü toplantıya doktor öğretim üyesi katılmışsa karar hukuka aykırı olur.</a:t>
            </a:r>
            <a:endParaRPr lang="en-US" sz="1300" dirty="0"/>
          </a:p>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Katılma yasakları. </a:t>
            </a:r>
            <a:r>
              <a:rPr lang="en-US" sz="1300" dirty="0">
                <a:solidFill>
                  <a:srgbClr val="2A2E45"/>
                </a:solidFill>
                <a:latin typeface="Calibri" pitchFamily="34" charset="0"/>
                <a:ea typeface="Calibri" pitchFamily="34" charset="-122"/>
                <a:cs typeface="Calibri" pitchFamily="34" charset="-120"/>
              </a:rPr>
              <a:t>Soruşturmada görev alanlar disiplin kurullarındaki oylamalara; disiplin kurulunda görev alanlar ile disiplin cezası verenler bu cezalara itirazların görüşüldüğü kurullardaki oylamalara katılamazlar. Şikâyetçi veya mağdur konumundaki üyelerin de tarafsızlık gereği katılmaması gerekir.</a:t>
            </a:r>
            <a:endParaRPr lang="en-US" sz="1300" dirty="0"/>
          </a:p>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Eksik üyelik ve çalışma usulü. </a:t>
            </a:r>
            <a:r>
              <a:rPr lang="en-US" sz="1300" dirty="0">
                <a:solidFill>
                  <a:srgbClr val="2A2E45"/>
                </a:solidFill>
                <a:latin typeface="Calibri" pitchFamily="34" charset="0"/>
                <a:ea typeface="Calibri" pitchFamily="34" charset="-122"/>
                <a:cs typeface="Calibri" pitchFamily="34" charset="-120"/>
              </a:rPr>
              <a:t>Herhangi bir sebeple disiplin kurullarının teşekkül edememesi hâlinde eksik üyelikler eşdeğer unvana sahip öğretim üyeleri arasından senato tarafından belirlenen üyelerce tamamlanır. Kurullar üye tam sayısının yarıdan fazlası ile toplanır, kararlar katılanların salt çoğunluğuyla alınır; her üye kabul veya ret oyu vermekle yükümlüdür, çekimser oy kullanılamaz; başkan oyunu en son kullanır ve eşitlikte başkanın bulunduğu taraf çoğunluk sayılır. Kurul gerek görürse soruşturmacıyı dinleyebilir.</a:t>
            </a:r>
            <a:endParaRPr lang="en-US" sz="1300" dirty="0"/>
          </a:p>
        </p:txBody>
      </p:sp>
      <p:sp>
        <p:nvSpPr>
          <p:cNvPr id="7" name="Text 4"/>
          <p:cNvSpPr txBox="1"/>
          <p:nvPr/>
        </p:nvSpPr>
        <p:spPr>
          <a:xfrm>
            <a:off x="457200" y="6446520"/>
            <a:ext cx="5486400" cy="274320"/>
          </a:xfrm>
          <a:prstGeom prst="rect">
            <a:avLst/>
          </a:prstGeom>
          <a:noFill/>
          <a:ln/>
        </p:spPr>
        <p:txBody>
          <a:bodyPr wrap="square" lIns="0" tIns="0" rIns="0" bIns="0" rtlCol="0" anchor="ctr"/>
          <a:lstStyle/>
          <a:p>
            <a:pPr marL="0" indent="0">
              <a:buNone/>
            </a:pPr>
            <a:r>
              <a:rPr lang="en-US" sz="900" dirty="0">
                <a:solidFill>
                  <a:srgbClr val="5B6B8C"/>
                </a:solidFill>
                <a:latin typeface="Calibri" pitchFamily="34" charset="0"/>
                <a:ea typeface="Calibri" pitchFamily="34" charset="-122"/>
                <a:cs typeface="Calibri" pitchFamily="34" charset="-120"/>
              </a:rPr>
              <a:t>Modül B — Akademik Personel Disiplini (m. 53, 53/A–53/G)</a:t>
            </a:r>
            <a:endParaRPr lang="en-US" sz="900" dirty="0"/>
          </a:p>
        </p:txBody>
      </p:sp>
      <p:sp>
        <p:nvSpPr>
          <p:cNvPr id="8" name="Text 5"/>
          <p:cNvSpPr txBox="1"/>
          <p:nvPr/>
        </p:nvSpPr>
        <p:spPr>
          <a:xfrm>
            <a:off x="10820095" y="6446520"/>
            <a:ext cx="914400" cy="274320"/>
          </a:xfrm>
          <a:prstGeom prst="rect">
            <a:avLst/>
          </a:prstGeom>
          <a:noFill/>
          <a:ln/>
        </p:spPr>
        <p:txBody>
          <a:bodyPr wrap="square" lIns="0" tIns="0" rIns="0" bIns="0" rtlCol="0" anchor="ctr"/>
          <a:lstStyle/>
          <a:p>
            <a:pPr marL="0" indent="0" algn="r">
              <a:buNone/>
            </a:pPr>
            <a:r>
              <a:rPr lang="en-US" sz="900" dirty="0">
                <a:solidFill>
                  <a:srgbClr val="5B6B8C"/>
                </a:solidFill>
                <a:latin typeface="Calibri" pitchFamily="34" charset="0"/>
                <a:ea typeface="Calibri" pitchFamily="34" charset="-122"/>
                <a:cs typeface="Calibri" pitchFamily="34" charset="-120"/>
              </a:rPr>
              <a:t>44</a:t>
            </a:r>
            <a:endParaRPr lang="en-US" sz="900"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 45">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457200" y="411480"/>
            <a:ext cx="566928" cy="566928"/>
          </a:xfrm>
          <a:prstGeom prst="ellipse">
            <a:avLst/>
          </a:prstGeom>
          <a:solidFill>
            <a:srgbClr val="1E2761"/>
          </a:solidFill>
          <a:ln w="12700">
            <a:solidFill>
              <a:srgbClr val="1E2761"/>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603504" y="557784"/>
            <a:ext cx="274320" cy="274320"/>
          </a:xfrm>
          <a:prstGeom prst="rect">
            <a:avLst/>
          </a:prstGeom>
        </p:spPr>
      </p:pic>
      <p:sp>
        <p:nvSpPr>
          <p:cNvPr id="4" name="Text 1"/>
          <p:cNvSpPr txBox="1"/>
          <p:nvPr/>
        </p:nvSpPr>
        <p:spPr>
          <a:xfrm>
            <a:off x="1188720" y="347472"/>
            <a:ext cx="7315200" cy="274320"/>
          </a:xfrm>
          <a:prstGeom prst="rect">
            <a:avLst/>
          </a:prstGeom>
          <a:noFill/>
          <a:ln/>
        </p:spPr>
        <p:txBody>
          <a:bodyPr wrap="square" lIns="0" tIns="0" rIns="0" bIns="0" rtlCol="0" anchor="ctr"/>
          <a:lstStyle/>
          <a:p>
            <a:pPr marL="0" indent="0">
              <a:buNone/>
            </a:pPr>
            <a:r>
              <a:rPr lang="en-US" sz="1000" kern="0" spc="300" dirty="0">
                <a:solidFill>
                  <a:srgbClr val="5B6B8C"/>
                </a:solidFill>
                <a:latin typeface="Calibri" pitchFamily="34" charset="0"/>
                <a:ea typeface="Calibri" pitchFamily="34" charset="-122"/>
                <a:cs typeface="Calibri" pitchFamily="34" charset="-120"/>
              </a:rPr>
              <a:t>MODÜL B · 23</a:t>
            </a:r>
            <a:endParaRPr lang="en-US" sz="1000" dirty="0"/>
          </a:p>
        </p:txBody>
      </p:sp>
      <p:sp>
        <p:nvSpPr>
          <p:cNvPr id="5" name="Text 2"/>
          <p:cNvSpPr txBox="1"/>
          <p:nvPr/>
        </p:nvSpPr>
        <p:spPr>
          <a:xfrm>
            <a:off x="1188720" y="585216"/>
            <a:ext cx="9144000" cy="502920"/>
          </a:xfrm>
          <a:prstGeom prst="rect">
            <a:avLst/>
          </a:prstGeom>
          <a:noFill/>
          <a:ln/>
        </p:spPr>
        <p:txBody>
          <a:bodyPr wrap="square" lIns="0" tIns="0" rIns="0" bIns="0" rtlCol="0" anchor="t"/>
          <a:lstStyle/>
          <a:p>
            <a:pPr marL="0" indent="0">
              <a:buNone/>
            </a:pPr>
            <a:r>
              <a:rPr lang="en-US" sz="2400" b="1" dirty="0">
                <a:solidFill>
                  <a:srgbClr val="1E2761"/>
                </a:solidFill>
                <a:latin typeface="Cambria" pitchFamily="34" charset="0"/>
                <a:ea typeface="Cambria" pitchFamily="34" charset="-122"/>
                <a:cs typeface="Cambria" pitchFamily="34" charset="-120"/>
              </a:rPr>
              <a:t>İtiraz (53/F) ve Yargı Yolu</a:t>
            </a:r>
            <a:endParaRPr lang="en-US" sz="2400" dirty="0"/>
          </a:p>
        </p:txBody>
      </p:sp>
      <p:sp>
        <p:nvSpPr>
          <p:cNvPr id="6" name="Text 3"/>
          <p:cNvSpPr txBox="1"/>
          <p:nvPr/>
        </p:nvSpPr>
        <p:spPr>
          <a:xfrm>
            <a:off x="457200" y="1280160"/>
            <a:ext cx="11277295" cy="4983480"/>
          </a:xfrm>
          <a:prstGeom prst="rect">
            <a:avLst/>
          </a:prstGeom>
          <a:noFill/>
          <a:ln/>
        </p:spPr>
        <p:txBody>
          <a:bodyPr wrap="square" lIns="0" tIns="0" rIns="0" bIns="0" rtlCol="0" anchor="t"/>
          <a:lstStyle/>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Uyarma ve kınamaya itiraz. </a:t>
            </a:r>
            <a:r>
              <a:rPr lang="en-US" sz="1400" dirty="0">
                <a:solidFill>
                  <a:srgbClr val="2A2E45"/>
                </a:solidFill>
                <a:latin typeface="Calibri" pitchFamily="34" charset="0"/>
                <a:ea typeface="Calibri" pitchFamily="34" charset="-122"/>
                <a:cs typeface="Calibri" pitchFamily="34" charset="-120"/>
              </a:rPr>
              <a:t>İlgilinin görevli olduğu birimin disiplin kuruluna; rektör tarafından verilen uyarma ve kınama cezalarına karşı üniversite disiplin kuruluna; rektörler ve bağımsız vakıf meslek yüksekokulu müdürleri için Yüksek Disiplin Kuruluna yapılır. Cezayı veren disiplin amiri bu kurullara katılamaz.</a:t>
            </a:r>
            <a:endParaRPr lang="en-US" sz="1400" dirty="0"/>
          </a:p>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Aylıktan kesme ve kademe durdurmaya itiraz. </a:t>
            </a:r>
            <a:r>
              <a:rPr lang="en-US" sz="1400" dirty="0">
                <a:solidFill>
                  <a:srgbClr val="2A2E45"/>
                </a:solidFill>
                <a:latin typeface="Calibri" pitchFamily="34" charset="0"/>
                <a:ea typeface="Calibri" pitchFamily="34" charset="-122"/>
                <a:cs typeface="Calibri" pitchFamily="34" charset="-120"/>
              </a:rPr>
              <a:t>İlgilinin görevli olduğu üniversite disiplin kuruluna (üniversite yönetim kurulu); yükseköğretim üst kuruluşlarında görev yapan personel için Yüksek Disiplin Kuruluna yapılır. Öğretim mesleğinden ve kamu görevinden çıkarma cezaları Yüksek Disiplin Kurulunca verildiğinden bunlara karşı idari itiraz yolu yoktur; doğrudan yargı yoluna gidilir.</a:t>
            </a:r>
            <a:endParaRPr lang="en-US" sz="1400" dirty="0"/>
          </a:p>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Süreler. </a:t>
            </a:r>
            <a:r>
              <a:rPr lang="en-US" sz="1400" dirty="0">
                <a:solidFill>
                  <a:srgbClr val="2A2E45"/>
                </a:solidFill>
                <a:latin typeface="Calibri" pitchFamily="34" charset="0"/>
                <a:ea typeface="Calibri" pitchFamily="34" charset="-122"/>
                <a:cs typeface="Calibri" pitchFamily="34" charset="-120"/>
              </a:rPr>
              <a:t>İtiraz süresi cezanın tebliğ tarihinden itibaren yedi gündür; öğrenci disiplinindeki on beş günle karıştırılmamalıdır. İtiraz mercileri itiraz tarihinden itibaren altmış gün içinde karar verir. Disiplin amiri, itiraz dilekçesini süre ve şekil yönünden inceleyip dosyayla birlikte yetkili kurula havale eder.</a:t>
            </a:r>
            <a:endParaRPr lang="en-US" sz="1400" dirty="0"/>
          </a:p>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İtirazın sonucu. </a:t>
            </a:r>
            <a:r>
              <a:rPr lang="en-US" sz="1400" dirty="0">
                <a:solidFill>
                  <a:srgbClr val="2A2E45"/>
                </a:solidFill>
                <a:latin typeface="Calibri" pitchFamily="34" charset="0"/>
                <a:ea typeface="Calibri" pitchFamily="34" charset="-122"/>
                <a:cs typeface="Calibri" pitchFamily="34" charset="-120"/>
              </a:rPr>
              <a:t>İtiraz mercileri itirazı kabul ya da reddedebilir; kendisi farklı bir ceza belirleyemez. İtirazın kabul edilmesi hâlinde ceza tüm sonuçlarıyla ortadan kalkar; ancak ilgili disiplin amiri veya disiplin kurulu, kabul gerekçesine uygun olarak en geç üç ay içinde yeni bir işlem tesis edebilir. İtiraz kabul edilirse kaldırılan ceza özlük dosyasından çıkarılır. Reddedilirse ceza kesinleşir ve tekerrüre esas alınabilir hâle gelir.</a:t>
            </a:r>
            <a:endParaRPr lang="en-US" sz="1400" dirty="0"/>
          </a:p>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Yargı yolu. </a:t>
            </a:r>
            <a:r>
              <a:rPr lang="en-US" sz="1400" dirty="0">
                <a:solidFill>
                  <a:srgbClr val="2A2E45"/>
                </a:solidFill>
                <a:latin typeface="Calibri" pitchFamily="34" charset="0"/>
                <a:ea typeface="Calibri" pitchFamily="34" charset="-122"/>
                <a:cs typeface="Calibri" pitchFamily="34" charset="-120"/>
              </a:rPr>
              <a:t>Disiplin cezalarının tümüne karşı yargı yolu açıktır. İtiraz edilmeyerek veya itirazın reddiyle kesinleşen cezaya karşı, üniversitenin bulunduğu yer idare mahkemesinde, rektörlük hasım gösterilerek, tebliğden itibaren altmış gün içinde iptal davası açılabilir. İtiraz yoluna başvurulması dava açma süresini durdurur; itirazın reddi kararının tebliğinden itibaren süre yeniden işler.</a:t>
            </a:r>
            <a:endParaRPr lang="en-US" sz="1400" dirty="0"/>
          </a:p>
        </p:txBody>
      </p:sp>
      <p:sp>
        <p:nvSpPr>
          <p:cNvPr id="7" name="Text 4"/>
          <p:cNvSpPr txBox="1"/>
          <p:nvPr/>
        </p:nvSpPr>
        <p:spPr>
          <a:xfrm>
            <a:off x="457200" y="6446520"/>
            <a:ext cx="5486400" cy="274320"/>
          </a:xfrm>
          <a:prstGeom prst="rect">
            <a:avLst/>
          </a:prstGeom>
          <a:noFill/>
          <a:ln/>
        </p:spPr>
        <p:txBody>
          <a:bodyPr wrap="square" lIns="0" tIns="0" rIns="0" bIns="0" rtlCol="0" anchor="ctr"/>
          <a:lstStyle/>
          <a:p>
            <a:pPr marL="0" indent="0">
              <a:buNone/>
            </a:pPr>
            <a:r>
              <a:rPr lang="en-US" sz="900" dirty="0">
                <a:solidFill>
                  <a:srgbClr val="5B6B8C"/>
                </a:solidFill>
                <a:latin typeface="Calibri" pitchFamily="34" charset="0"/>
                <a:ea typeface="Calibri" pitchFamily="34" charset="-122"/>
                <a:cs typeface="Calibri" pitchFamily="34" charset="-120"/>
              </a:rPr>
              <a:t>Modül B — Akademik Personel Disiplini (m. 53, 53/A–53/G)</a:t>
            </a:r>
            <a:endParaRPr lang="en-US" sz="900" dirty="0"/>
          </a:p>
        </p:txBody>
      </p:sp>
      <p:sp>
        <p:nvSpPr>
          <p:cNvPr id="8" name="Text 5"/>
          <p:cNvSpPr txBox="1"/>
          <p:nvPr/>
        </p:nvSpPr>
        <p:spPr>
          <a:xfrm>
            <a:off x="10820095" y="6446520"/>
            <a:ext cx="914400" cy="274320"/>
          </a:xfrm>
          <a:prstGeom prst="rect">
            <a:avLst/>
          </a:prstGeom>
          <a:noFill/>
          <a:ln/>
        </p:spPr>
        <p:txBody>
          <a:bodyPr wrap="square" lIns="0" tIns="0" rIns="0" bIns="0" rtlCol="0" anchor="ctr"/>
          <a:lstStyle/>
          <a:p>
            <a:pPr marL="0" indent="0" algn="r">
              <a:buNone/>
            </a:pPr>
            <a:r>
              <a:rPr lang="en-US" sz="900" dirty="0">
                <a:solidFill>
                  <a:srgbClr val="5B6B8C"/>
                </a:solidFill>
                <a:latin typeface="Calibri" pitchFamily="34" charset="0"/>
                <a:ea typeface="Calibri" pitchFamily="34" charset="-122"/>
                <a:cs typeface="Calibri" pitchFamily="34" charset="-120"/>
              </a:rPr>
              <a:t>45</a:t>
            </a:r>
            <a:endParaRPr lang="en-US" sz="900"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 46">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457200" y="411480"/>
            <a:ext cx="566928" cy="566928"/>
          </a:xfrm>
          <a:prstGeom prst="ellipse">
            <a:avLst/>
          </a:prstGeom>
          <a:solidFill>
            <a:srgbClr val="1E2761"/>
          </a:solidFill>
          <a:ln w="12700">
            <a:solidFill>
              <a:srgbClr val="1E2761"/>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603504" y="557784"/>
            <a:ext cx="274320" cy="274320"/>
          </a:xfrm>
          <a:prstGeom prst="rect">
            <a:avLst/>
          </a:prstGeom>
        </p:spPr>
      </p:pic>
      <p:sp>
        <p:nvSpPr>
          <p:cNvPr id="4" name="Text 1"/>
          <p:cNvSpPr txBox="1"/>
          <p:nvPr/>
        </p:nvSpPr>
        <p:spPr>
          <a:xfrm>
            <a:off x="1188720" y="347472"/>
            <a:ext cx="7315200" cy="274320"/>
          </a:xfrm>
          <a:prstGeom prst="rect">
            <a:avLst/>
          </a:prstGeom>
          <a:noFill/>
          <a:ln/>
        </p:spPr>
        <p:txBody>
          <a:bodyPr wrap="square" lIns="0" tIns="0" rIns="0" bIns="0" rtlCol="0" anchor="ctr"/>
          <a:lstStyle/>
          <a:p>
            <a:pPr marL="0" indent="0">
              <a:buNone/>
            </a:pPr>
            <a:r>
              <a:rPr lang="en-US" sz="1000" kern="0" spc="300" dirty="0">
                <a:solidFill>
                  <a:srgbClr val="5B6B8C"/>
                </a:solidFill>
                <a:latin typeface="Calibri" pitchFamily="34" charset="0"/>
                <a:ea typeface="Calibri" pitchFamily="34" charset="-122"/>
                <a:cs typeface="Calibri" pitchFamily="34" charset="-120"/>
              </a:rPr>
              <a:t>MODÜL B · 24</a:t>
            </a:r>
            <a:endParaRPr lang="en-US" sz="1000" dirty="0"/>
          </a:p>
        </p:txBody>
      </p:sp>
      <p:sp>
        <p:nvSpPr>
          <p:cNvPr id="5" name="Text 2"/>
          <p:cNvSpPr txBox="1"/>
          <p:nvPr/>
        </p:nvSpPr>
        <p:spPr>
          <a:xfrm>
            <a:off x="1188720" y="585216"/>
            <a:ext cx="9144000" cy="502920"/>
          </a:xfrm>
          <a:prstGeom prst="rect">
            <a:avLst/>
          </a:prstGeom>
          <a:noFill/>
          <a:ln/>
        </p:spPr>
        <p:txBody>
          <a:bodyPr wrap="square" lIns="0" tIns="0" rIns="0" bIns="0" rtlCol="0" anchor="t"/>
          <a:lstStyle/>
          <a:p>
            <a:pPr marL="0" indent="0">
              <a:buNone/>
            </a:pPr>
            <a:r>
              <a:rPr lang="en-US" sz="2400" b="1" dirty="0">
                <a:solidFill>
                  <a:srgbClr val="1E2761"/>
                </a:solidFill>
                <a:latin typeface="Cambria" pitchFamily="34" charset="0"/>
                <a:ea typeface="Cambria" pitchFamily="34" charset="-122"/>
                <a:cs typeface="Cambria" pitchFamily="34" charset="-120"/>
              </a:rPr>
              <a:t>Özlük Dosyasında Saklama ve Silinme (53/G)</a:t>
            </a:r>
            <a:endParaRPr lang="en-US" sz="2400" dirty="0"/>
          </a:p>
        </p:txBody>
      </p:sp>
      <p:sp>
        <p:nvSpPr>
          <p:cNvPr id="6" name="Shape 3"/>
          <p:cNvSpPr/>
          <p:nvPr/>
        </p:nvSpPr>
        <p:spPr>
          <a:xfrm>
            <a:off x="457200" y="5367528"/>
            <a:ext cx="11277295" cy="896112"/>
          </a:xfrm>
          <a:prstGeom prst="rect">
            <a:avLst/>
          </a:prstGeom>
          <a:solidFill>
            <a:srgbClr val="F3F0E6"/>
          </a:solidFill>
          <a:ln w="12700">
            <a:solidFill>
              <a:srgbClr val="F3F0E6"/>
            </a:solidFill>
            <a:prstDash val="solid"/>
          </a:ln>
        </p:spPr>
        <p:txBody>
          <a:bodyPr/>
          <a:lstStyle/>
          <a:p>
            <a:endParaRPr lang="tr-TR"/>
          </a:p>
        </p:txBody>
      </p:sp>
      <p:sp>
        <p:nvSpPr>
          <p:cNvPr id="7" name="Text 4"/>
          <p:cNvSpPr txBox="1"/>
          <p:nvPr/>
        </p:nvSpPr>
        <p:spPr>
          <a:xfrm>
            <a:off x="640080" y="5413248"/>
            <a:ext cx="10911535" cy="804672"/>
          </a:xfrm>
          <a:prstGeom prst="rect">
            <a:avLst/>
          </a:prstGeom>
          <a:noFill/>
          <a:ln/>
        </p:spPr>
        <p:txBody>
          <a:bodyPr wrap="square" lIns="0" tIns="0" rIns="0" bIns="0" rtlCol="0" anchor="ctr"/>
          <a:lstStyle/>
          <a:p>
            <a:pPr marL="0" indent="0">
              <a:buNone/>
            </a:pPr>
            <a:r>
              <a:rPr lang="en-US" sz="1100" i="1" dirty="0">
                <a:solidFill>
                  <a:srgbClr val="4A3F1A"/>
                </a:solidFill>
                <a:latin typeface="Calibri" pitchFamily="34" charset="0"/>
                <a:ea typeface="Calibri" pitchFamily="34" charset="-122"/>
                <a:cs typeface="Calibri" pitchFamily="34" charset="-120"/>
              </a:rPr>
              <a:t>Uyarma ve kınama cezalarının uygulanmasından itibaren beş yıl, aylıktan veya ücretten kesme ve kademe ilerlemesinin durdurulması veya birden fazla ücretten kesme cezalarının uygulanmasından itibaren on yıl sonra atamaya yetkili amire başvurularak verilmiş olan cezaların özlük dosyasından silinmesi talep edilebilir.</a:t>
            </a:r>
            <a:endParaRPr lang="en-US" sz="1100" dirty="0"/>
          </a:p>
          <a:p>
            <a:pPr marL="0" indent="0">
              <a:buNone/>
            </a:pPr>
            <a:r>
              <a:rPr lang="en-US" sz="900" b="1" dirty="0">
                <a:solidFill>
                  <a:srgbClr val="8C7A3D"/>
                </a:solidFill>
                <a:latin typeface="Calibri" pitchFamily="34" charset="0"/>
                <a:ea typeface="Calibri" pitchFamily="34" charset="-122"/>
                <a:cs typeface="Calibri" pitchFamily="34" charset="-120"/>
              </a:rPr>
              <a:t>2547 sayılı Kanun, madde 53/G</a:t>
            </a:r>
            <a:endParaRPr lang="en-US" sz="1100" dirty="0"/>
          </a:p>
        </p:txBody>
      </p:sp>
      <p:sp>
        <p:nvSpPr>
          <p:cNvPr id="8" name="Text 5"/>
          <p:cNvSpPr txBox="1"/>
          <p:nvPr/>
        </p:nvSpPr>
        <p:spPr>
          <a:xfrm>
            <a:off x="457200" y="1280160"/>
            <a:ext cx="11277295" cy="3950208"/>
          </a:xfrm>
          <a:prstGeom prst="rect">
            <a:avLst/>
          </a:prstGeom>
          <a:noFill/>
          <a:ln/>
        </p:spPr>
        <p:txBody>
          <a:bodyPr wrap="square" lIns="0" tIns="0" rIns="0" bIns="0" rtlCol="0" anchor="t"/>
          <a:lstStyle/>
          <a:p>
            <a:pPr marL="0" indent="0">
              <a:lnSpc>
                <a:spcPct val="108000"/>
              </a:lnSpc>
              <a:spcAft>
                <a:spcPts val="700"/>
              </a:spcAft>
              <a:buNone/>
            </a:pPr>
            <a:r>
              <a:rPr lang="en-US" sz="1400" dirty="0">
                <a:solidFill>
                  <a:srgbClr val="2A2E45"/>
                </a:solidFill>
                <a:latin typeface="Calibri" pitchFamily="34" charset="0"/>
                <a:ea typeface="Calibri" pitchFamily="34" charset="-122"/>
                <a:cs typeface="Calibri" pitchFamily="34" charset="-120"/>
              </a:rPr>
              <a:t>Disiplin cezaları ilgililerin özlük dosyalarında saklanır. Saklama süresiz değildir: uyarma ve kınama cezalarının uygulanmasından itibaren beş yıl, aylıktan veya ücretten kesme ve kademe ilerlemesinin durdurulması veya birden fazla ücretten kesme cezalarının uygulanmasından itibaren on yıl sonra atamaya yetkili amire başvurularak verilmiş olan cezaların özlük dosyasından silinmesi talep edilebilir. İlgilinin bu süreler içerisindeki davranışları isteğini haklı kılacak nitelikte görülürse talep yerine getirilir.</a:t>
            </a:r>
            <a:endParaRPr lang="en-US" sz="1400" dirty="0"/>
          </a:p>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Silinmenin şartları. </a:t>
            </a:r>
            <a:r>
              <a:rPr lang="en-US" sz="1400" dirty="0">
                <a:solidFill>
                  <a:srgbClr val="2A2E45"/>
                </a:solidFill>
                <a:latin typeface="Calibri" pitchFamily="34" charset="0"/>
                <a:ea typeface="Calibri" pitchFamily="34" charset="-122"/>
                <a:cs typeface="Calibri" pitchFamily="34" charset="-120"/>
              </a:rPr>
              <a:t>Silinme kendiliğinden gerçekleşmez; ilgilinin yazılı başvurusu gerekir. Süre, cezanın verildiği değil uygulandığı tarihten başlar. Atamaya yetkili amir, bu süre içinde yeni bir disiplin cezası alınmamış olmasını ve genel davranışı değerlendirir; haksız bir ret kararına karşı yargı yolu açıktır. Çıkarma cezaları için silinme öngörülmemiştir.</a:t>
            </a:r>
            <a:endParaRPr lang="en-US" sz="1400" dirty="0"/>
          </a:p>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Tekerrür ile bağlantı. </a:t>
            </a:r>
            <a:r>
              <a:rPr lang="en-US" sz="1400" dirty="0">
                <a:solidFill>
                  <a:srgbClr val="2A2E45"/>
                </a:solidFill>
                <a:latin typeface="Calibri" pitchFamily="34" charset="0"/>
                <a:ea typeface="Calibri" pitchFamily="34" charset="-122"/>
                <a:cs typeface="Calibri" pitchFamily="34" charset="-120"/>
              </a:rPr>
              <a:t>Tekerrür süresi, cezaların özlük dosyasından çıkarılmasına ilişkin bu sürelere bağlanmıştır. Uyarma veya kınama cezası alan bir öğretim elemanı aynı fiili beş yıl içinde yeniden işlerse bir derece ağır ceza alır; beş yıl geçtikten sonra işlenen aynı fiil tekerrür sayılmaz. Silinen ceza tekerrür değerlendirmesinde de dikkate alınmaz; kişi için gerçek anlamda temiz bir sayfa açılmış olur.</a:t>
            </a:r>
            <a:endParaRPr lang="en-US" sz="1400" dirty="0"/>
          </a:p>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Personel birimi için not. </a:t>
            </a:r>
            <a:r>
              <a:rPr lang="en-US" sz="1400" dirty="0">
                <a:solidFill>
                  <a:srgbClr val="2A2E45"/>
                </a:solidFill>
                <a:latin typeface="Calibri" pitchFamily="34" charset="0"/>
                <a:ea typeface="Calibri" pitchFamily="34" charset="-122"/>
                <a:cs typeface="Calibri" pitchFamily="34" charset="-120"/>
              </a:rPr>
              <a:t>Personel Daire Başkanlığı, soruşturmacıların sicil sorularına cevap verirken silinmiş cezaları bildirmemeli; silinmemiş cezaları ise fiil, ceza türü, veriliş ve uygulanma tarihi ile kesinleşme durumu (itiraz edilmiş mi, sonucu ne) bilgisiyle birlikte bildirmelidir. Kesinleşme bilgisi olmadan tekerrür uygulanamaz.</a:t>
            </a:r>
            <a:endParaRPr lang="en-US" sz="1400" dirty="0"/>
          </a:p>
        </p:txBody>
      </p:sp>
      <p:sp>
        <p:nvSpPr>
          <p:cNvPr id="9" name="Text 6"/>
          <p:cNvSpPr txBox="1"/>
          <p:nvPr/>
        </p:nvSpPr>
        <p:spPr>
          <a:xfrm>
            <a:off x="457200" y="6446520"/>
            <a:ext cx="5486400" cy="274320"/>
          </a:xfrm>
          <a:prstGeom prst="rect">
            <a:avLst/>
          </a:prstGeom>
          <a:noFill/>
          <a:ln/>
        </p:spPr>
        <p:txBody>
          <a:bodyPr wrap="square" lIns="0" tIns="0" rIns="0" bIns="0" rtlCol="0" anchor="ctr"/>
          <a:lstStyle/>
          <a:p>
            <a:pPr marL="0" indent="0">
              <a:buNone/>
            </a:pPr>
            <a:r>
              <a:rPr lang="en-US" sz="900" dirty="0">
                <a:solidFill>
                  <a:srgbClr val="5B6B8C"/>
                </a:solidFill>
                <a:latin typeface="Calibri" pitchFamily="34" charset="0"/>
                <a:ea typeface="Calibri" pitchFamily="34" charset="-122"/>
                <a:cs typeface="Calibri" pitchFamily="34" charset="-120"/>
              </a:rPr>
              <a:t>Modül B — Akademik Personel Disiplini (m. 53, 53/A–53/G)</a:t>
            </a:r>
            <a:endParaRPr lang="en-US" sz="900" dirty="0"/>
          </a:p>
        </p:txBody>
      </p:sp>
      <p:sp>
        <p:nvSpPr>
          <p:cNvPr id="10" name="Text 7"/>
          <p:cNvSpPr txBox="1"/>
          <p:nvPr/>
        </p:nvSpPr>
        <p:spPr>
          <a:xfrm>
            <a:off x="10820095" y="6446520"/>
            <a:ext cx="914400" cy="274320"/>
          </a:xfrm>
          <a:prstGeom prst="rect">
            <a:avLst/>
          </a:prstGeom>
          <a:noFill/>
          <a:ln/>
        </p:spPr>
        <p:txBody>
          <a:bodyPr wrap="square" lIns="0" tIns="0" rIns="0" bIns="0" rtlCol="0" anchor="ctr"/>
          <a:lstStyle/>
          <a:p>
            <a:pPr marL="0" indent="0" algn="r">
              <a:buNone/>
            </a:pPr>
            <a:r>
              <a:rPr lang="en-US" sz="900" dirty="0">
                <a:solidFill>
                  <a:srgbClr val="5B6B8C"/>
                </a:solidFill>
                <a:latin typeface="Calibri" pitchFamily="34" charset="0"/>
                <a:ea typeface="Calibri" pitchFamily="34" charset="-122"/>
                <a:cs typeface="Calibri" pitchFamily="34" charset="-120"/>
              </a:rPr>
              <a:t>46</a:t>
            </a:r>
            <a:endParaRPr lang="en-US" sz="900"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 47">
    <p:bg>
      <p:bgPr>
        <a:solidFill>
          <a:srgbClr val="1E2761"/>
        </a:solidFill>
        <a:effectLst/>
      </p:bgPr>
    </p:bg>
    <p:spTree>
      <p:nvGrpSpPr>
        <p:cNvPr id="1" name=""/>
        <p:cNvGrpSpPr/>
        <p:nvPr/>
      </p:nvGrpSpPr>
      <p:grpSpPr>
        <a:xfrm>
          <a:off x="0" y="0"/>
          <a:ext cx="0" cy="0"/>
          <a:chOff x="0" y="0"/>
          <a:chExt cx="0" cy="0"/>
        </a:xfrm>
      </p:grpSpPr>
      <p:sp>
        <p:nvSpPr>
          <p:cNvPr id="2" name="Shape 0"/>
          <p:cNvSpPr/>
          <p:nvPr/>
        </p:nvSpPr>
        <p:spPr>
          <a:xfrm>
            <a:off x="1097280" y="2331720"/>
            <a:ext cx="1371600" cy="1371600"/>
          </a:xfrm>
          <a:prstGeom prst="ellipse">
            <a:avLst/>
          </a:prstGeom>
          <a:solidFill>
            <a:srgbClr val="2C3775"/>
          </a:solidFill>
          <a:ln w="12700">
            <a:solidFill>
              <a:srgbClr val="2C3775"/>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1417320" y="2651760"/>
            <a:ext cx="731520" cy="731520"/>
          </a:xfrm>
          <a:prstGeom prst="rect">
            <a:avLst/>
          </a:prstGeom>
        </p:spPr>
      </p:pic>
      <p:sp>
        <p:nvSpPr>
          <p:cNvPr id="4" name="Text 1"/>
          <p:cNvSpPr txBox="1"/>
          <p:nvPr/>
        </p:nvSpPr>
        <p:spPr>
          <a:xfrm>
            <a:off x="3017520" y="2240280"/>
            <a:ext cx="8229600" cy="365760"/>
          </a:xfrm>
          <a:prstGeom prst="rect">
            <a:avLst/>
          </a:prstGeom>
          <a:noFill/>
          <a:ln/>
        </p:spPr>
        <p:txBody>
          <a:bodyPr wrap="square" lIns="0" tIns="0" rIns="0" bIns="0" rtlCol="0" anchor="ctr"/>
          <a:lstStyle/>
          <a:p>
            <a:pPr marL="0" indent="0">
              <a:buNone/>
            </a:pPr>
            <a:r>
              <a:rPr lang="en-US" sz="1200" kern="0" spc="400" dirty="0">
                <a:solidFill>
                  <a:srgbClr val="CADCFC"/>
                </a:solidFill>
                <a:latin typeface="Calibri" pitchFamily="34" charset="0"/>
                <a:ea typeface="Calibri" pitchFamily="34" charset="-122"/>
                <a:cs typeface="Calibri" pitchFamily="34" charset="-120"/>
              </a:rPr>
              <a:t>MODÜL C</a:t>
            </a:r>
            <a:endParaRPr lang="en-US" sz="1200" dirty="0"/>
          </a:p>
        </p:txBody>
      </p:sp>
      <p:sp>
        <p:nvSpPr>
          <p:cNvPr id="5" name="Text 2"/>
          <p:cNvSpPr txBox="1"/>
          <p:nvPr/>
        </p:nvSpPr>
        <p:spPr>
          <a:xfrm>
            <a:off x="3017520" y="2606040"/>
            <a:ext cx="8503920" cy="822960"/>
          </a:xfrm>
          <a:prstGeom prst="rect">
            <a:avLst/>
          </a:prstGeom>
          <a:noFill/>
          <a:ln/>
        </p:spPr>
        <p:txBody>
          <a:bodyPr wrap="square" lIns="0" tIns="0" rIns="0" bIns="0" rtlCol="0" anchor="ctr"/>
          <a:lstStyle/>
          <a:p>
            <a:pPr marL="0" indent="0">
              <a:buNone/>
            </a:pPr>
            <a:r>
              <a:rPr lang="en-US" sz="3400" b="1" dirty="0">
                <a:solidFill>
                  <a:srgbClr val="FFFFFF"/>
                </a:solidFill>
                <a:latin typeface="Cambria" pitchFamily="34" charset="0"/>
                <a:ea typeface="Cambria" pitchFamily="34" charset="-122"/>
                <a:cs typeface="Cambria" pitchFamily="34" charset="-120"/>
              </a:rPr>
              <a:t>İdari Personel Disiplin Süreci</a:t>
            </a:r>
            <a:endParaRPr lang="en-US" sz="3400" dirty="0"/>
          </a:p>
        </p:txBody>
      </p:sp>
      <p:sp>
        <p:nvSpPr>
          <p:cNvPr id="6" name="Text 3"/>
          <p:cNvSpPr txBox="1"/>
          <p:nvPr/>
        </p:nvSpPr>
        <p:spPr>
          <a:xfrm>
            <a:off x="3017520" y="3474720"/>
            <a:ext cx="8503920" cy="822960"/>
          </a:xfrm>
          <a:prstGeom prst="rect">
            <a:avLst/>
          </a:prstGeom>
          <a:noFill/>
          <a:ln/>
        </p:spPr>
        <p:txBody>
          <a:bodyPr wrap="square" lIns="0" tIns="0" rIns="0" bIns="0" rtlCol="0" anchor="t"/>
          <a:lstStyle/>
          <a:p>
            <a:pPr marL="0" indent="0">
              <a:buNone/>
            </a:pPr>
            <a:r>
              <a:rPr lang="en-US" sz="1400" dirty="0">
                <a:solidFill>
                  <a:srgbClr val="8A97C4"/>
                </a:solidFill>
                <a:latin typeface="Calibri" pitchFamily="34" charset="0"/>
                <a:ea typeface="Calibri" pitchFamily="34" charset="-122"/>
                <a:cs typeface="Calibri" pitchFamily="34" charset="-120"/>
              </a:rPr>
              <a:t>657 sayılı Devlet Memurları Kanunu, madde 124–136 ile 2547 sayılı Kanun'un disiplin amiri ve kurul hükümlerinin birlikte uygulanması</a:t>
            </a:r>
            <a:endParaRPr lang="en-US" sz="1400"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 48">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457200" y="411480"/>
            <a:ext cx="566928" cy="566928"/>
          </a:xfrm>
          <a:prstGeom prst="ellipse">
            <a:avLst/>
          </a:prstGeom>
          <a:solidFill>
            <a:srgbClr val="1E2761"/>
          </a:solidFill>
          <a:ln w="12700">
            <a:solidFill>
              <a:srgbClr val="1E2761"/>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603504" y="557784"/>
            <a:ext cx="274320" cy="274320"/>
          </a:xfrm>
          <a:prstGeom prst="rect">
            <a:avLst/>
          </a:prstGeom>
        </p:spPr>
      </p:pic>
      <p:sp>
        <p:nvSpPr>
          <p:cNvPr id="4" name="Text 1"/>
          <p:cNvSpPr txBox="1"/>
          <p:nvPr/>
        </p:nvSpPr>
        <p:spPr>
          <a:xfrm>
            <a:off x="1188720" y="347472"/>
            <a:ext cx="7315200" cy="274320"/>
          </a:xfrm>
          <a:prstGeom prst="rect">
            <a:avLst/>
          </a:prstGeom>
          <a:noFill/>
          <a:ln/>
        </p:spPr>
        <p:txBody>
          <a:bodyPr wrap="square" lIns="0" tIns="0" rIns="0" bIns="0" rtlCol="0" anchor="ctr"/>
          <a:lstStyle/>
          <a:p>
            <a:pPr marL="0" indent="0">
              <a:buNone/>
            </a:pPr>
            <a:r>
              <a:rPr lang="en-US" sz="1000" kern="0" spc="300" dirty="0">
                <a:solidFill>
                  <a:srgbClr val="5B6B8C"/>
                </a:solidFill>
                <a:latin typeface="Calibri" pitchFamily="34" charset="0"/>
                <a:ea typeface="Calibri" pitchFamily="34" charset="-122"/>
                <a:cs typeface="Calibri" pitchFamily="34" charset="-120"/>
              </a:rPr>
              <a:t>MODÜL C · 01</a:t>
            </a:r>
            <a:endParaRPr lang="en-US" sz="1000" dirty="0"/>
          </a:p>
        </p:txBody>
      </p:sp>
      <p:sp>
        <p:nvSpPr>
          <p:cNvPr id="5" name="Text 2"/>
          <p:cNvSpPr txBox="1"/>
          <p:nvPr/>
        </p:nvSpPr>
        <p:spPr>
          <a:xfrm>
            <a:off x="1188720" y="585216"/>
            <a:ext cx="9144000" cy="502920"/>
          </a:xfrm>
          <a:prstGeom prst="rect">
            <a:avLst/>
          </a:prstGeom>
          <a:noFill/>
          <a:ln/>
        </p:spPr>
        <p:txBody>
          <a:bodyPr wrap="square" lIns="0" tIns="0" rIns="0" bIns="0" rtlCol="0" anchor="t"/>
          <a:lstStyle/>
          <a:p>
            <a:pPr marL="0" indent="0">
              <a:buNone/>
            </a:pPr>
            <a:r>
              <a:rPr lang="en-US" sz="2400" b="1" dirty="0">
                <a:solidFill>
                  <a:srgbClr val="1E2761"/>
                </a:solidFill>
                <a:latin typeface="Cambria" pitchFamily="34" charset="0"/>
                <a:ea typeface="Cambria" pitchFamily="34" charset="-122"/>
                <a:cs typeface="Cambria" pitchFamily="34" charset="-120"/>
              </a:rPr>
              <a:t>İki Kanunun Birlikte Okunması</a:t>
            </a:r>
            <a:endParaRPr lang="en-US" sz="2400" dirty="0"/>
          </a:p>
        </p:txBody>
      </p:sp>
      <p:sp>
        <p:nvSpPr>
          <p:cNvPr id="6" name="Shape 3"/>
          <p:cNvSpPr/>
          <p:nvPr/>
        </p:nvSpPr>
        <p:spPr>
          <a:xfrm>
            <a:off x="457200" y="5550408"/>
            <a:ext cx="11277295" cy="713232"/>
          </a:xfrm>
          <a:prstGeom prst="rect">
            <a:avLst/>
          </a:prstGeom>
          <a:solidFill>
            <a:srgbClr val="F3F0E6"/>
          </a:solidFill>
          <a:ln w="12700">
            <a:solidFill>
              <a:srgbClr val="F3F0E6"/>
            </a:solidFill>
            <a:prstDash val="solid"/>
          </a:ln>
        </p:spPr>
        <p:txBody>
          <a:bodyPr/>
          <a:lstStyle/>
          <a:p>
            <a:endParaRPr lang="tr-TR"/>
          </a:p>
        </p:txBody>
      </p:sp>
      <p:sp>
        <p:nvSpPr>
          <p:cNvPr id="7" name="Text 4"/>
          <p:cNvSpPr txBox="1"/>
          <p:nvPr/>
        </p:nvSpPr>
        <p:spPr>
          <a:xfrm>
            <a:off x="640080" y="5596128"/>
            <a:ext cx="10911535" cy="621792"/>
          </a:xfrm>
          <a:prstGeom prst="rect">
            <a:avLst/>
          </a:prstGeom>
          <a:noFill/>
          <a:ln/>
        </p:spPr>
        <p:txBody>
          <a:bodyPr wrap="square" lIns="0" tIns="0" rIns="0" bIns="0" rtlCol="0" anchor="ctr"/>
          <a:lstStyle/>
          <a:p>
            <a:pPr marL="0" indent="0">
              <a:buNone/>
            </a:pPr>
            <a:r>
              <a:rPr lang="en-US" sz="1100" i="1" dirty="0">
                <a:solidFill>
                  <a:srgbClr val="4A3F1A"/>
                </a:solidFill>
                <a:latin typeface="Calibri" pitchFamily="34" charset="0"/>
                <a:ea typeface="Calibri" pitchFamily="34" charset="-122"/>
                <a:cs typeface="Calibri" pitchFamily="34" charset="-120"/>
              </a:rPr>
              <a:t>Memurlar hakkında ise 657 sayılı Devlet Memurları Kanununun 125 inci maddesi uygulanır.</a:t>
            </a:r>
            <a:endParaRPr lang="en-US" sz="1100" dirty="0"/>
          </a:p>
          <a:p>
            <a:pPr marL="0" indent="0">
              <a:buNone/>
            </a:pPr>
            <a:r>
              <a:rPr lang="en-US" sz="900" b="1" dirty="0">
                <a:solidFill>
                  <a:srgbClr val="8C7A3D"/>
                </a:solidFill>
                <a:latin typeface="Calibri" pitchFamily="34" charset="0"/>
                <a:ea typeface="Calibri" pitchFamily="34" charset="-122"/>
                <a:cs typeface="Calibri" pitchFamily="34" charset="-120"/>
              </a:rPr>
              <a:t>2547 sayılı Kanun, madde 53/b</a:t>
            </a:r>
            <a:endParaRPr lang="en-US" sz="1100" dirty="0"/>
          </a:p>
        </p:txBody>
      </p:sp>
      <p:sp>
        <p:nvSpPr>
          <p:cNvPr id="8" name="Text 5"/>
          <p:cNvSpPr txBox="1"/>
          <p:nvPr/>
        </p:nvSpPr>
        <p:spPr>
          <a:xfrm>
            <a:off x="457200" y="1280160"/>
            <a:ext cx="11277295" cy="4133088"/>
          </a:xfrm>
          <a:prstGeom prst="rect">
            <a:avLst/>
          </a:prstGeom>
          <a:noFill/>
          <a:ln/>
        </p:spPr>
        <p:txBody>
          <a:bodyPr wrap="square" lIns="0" tIns="0" rIns="0" bIns="0" rtlCol="0" anchor="t"/>
          <a:lstStyle/>
          <a:p>
            <a:pPr marL="0" indent="0">
              <a:lnSpc>
                <a:spcPct val="108000"/>
              </a:lnSpc>
              <a:spcAft>
                <a:spcPts val="700"/>
              </a:spcAft>
              <a:buNone/>
            </a:pPr>
            <a:r>
              <a:rPr lang="en-US" sz="1400" dirty="0">
                <a:solidFill>
                  <a:srgbClr val="2A2E45"/>
                </a:solidFill>
                <a:latin typeface="Calibri" pitchFamily="34" charset="0"/>
                <a:ea typeface="Calibri" pitchFamily="34" charset="-122"/>
                <a:cs typeface="Calibri" pitchFamily="34" charset="-120"/>
              </a:rPr>
              <a:t>Üniversitelerde 657 sayılı Kanun'a tabi memurlar (fakülte sekreteri, şef, memur, bilgisayar işletmeni, teknisyen, hizmetli ve benzeri kadrolar) hakkında disiplin işlemleri iki kanunun kesişiminde yürütülür. 2547 sayılı Kanun'un 53/b maddesi açıkça memurlar hakkında 657 sayılı Kanun'un 125. maddesinin uygulanacağını söyler; dolayısıyla hangi fiilin hangi cezayı gerektirdiği 657'den okunur. Buna karşılık disiplin amirinin kim olduğu, disiplin kurulunun nasıl oluştuğu, soruşturmacının unvanı ve görevden uzaklaştırma gibi kurumsal yapıya ilişkin hususlar 2547 sayılı Kanun'un 53/a, 53/A, 53/B ve 53/E maddelerinde üniversitelere özgü olarak düzenlenmiştir.</a:t>
            </a:r>
            <a:endParaRPr lang="en-US" sz="1400" dirty="0"/>
          </a:p>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Disiplin amiri. </a:t>
            </a:r>
            <a:r>
              <a:rPr lang="en-US" sz="1400" dirty="0">
                <a:solidFill>
                  <a:srgbClr val="2A2E45"/>
                </a:solidFill>
                <a:latin typeface="Calibri" pitchFamily="34" charset="0"/>
                <a:ea typeface="Calibri" pitchFamily="34" charset="-122"/>
                <a:cs typeface="Calibri" pitchFamily="34" charset="-120"/>
              </a:rPr>
              <a:t>2547 sayılı Kanun 53/a uyarınca birimlerin genel sekreter veya sekreterleri bağlı birim personelinin disiplin amiridir. Bir fakültede görevli memurun ilk disiplin amiri fakülte sekreteri, üst disiplin amiri dekan, onun üstü rektördür; rektörlük birimlerinde görevli memurun disiplin amiri genel sekreterdir. Sıralı disiplin amirleri bakımından personel disiplinindeki üst–alt amir kuralları (üst amir soruşturma açmışsa alt amir açamaz, birleştirme) burada da geçerlidir.</a:t>
            </a:r>
            <a:endParaRPr lang="en-US" sz="1400" dirty="0"/>
          </a:p>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Disiplin kurulu. </a:t>
            </a:r>
            <a:r>
              <a:rPr lang="en-US" sz="1400" dirty="0">
                <a:solidFill>
                  <a:srgbClr val="2A2E45"/>
                </a:solidFill>
                <a:latin typeface="Calibri" pitchFamily="34" charset="0"/>
                <a:ea typeface="Calibri" pitchFamily="34" charset="-122"/>
                <a:cs typeface="Calibri" pitchFamily="34" charset="-120"/>
              </a:rPr>
              <a:t>2547 sayılı Kanun 53/E uyarınca rektörlüğe bağlı birimlerde memurlar için disiplin kurulu, Genel Sekreterin başkanlığında Hukuk Müşaviri ile Personel Dairesi Başkanından oluşur. Fakülte, enstitü ve yüksekokul memurları için o birimin yönetim kurulu disiplin kurulu olarak görev yapar. Yüksek Disiplin Kurulu yine Yükseköğretim Genel Kuruludur.</a:t>
            </a:r>
            <a:endParaRPr lang="en-US" sz="1400" dirty="0"/>
          </a:p>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Devlet Memurları Disiplin Yönetmeliği. </a:t>
            </a:r>
            <a:r>
              <a:rPr lang="en-US" sz="1400" dirty="0">
                <a:solidFill>
                  <a:srgbClr val="2A2E45"/>
                </a:solidFill>
                <a:latin typeface="Calibri" pitchFamily="34" charset="0"/>
                <a:ea typeface="Calibri" pitchFamily="34" charset="-122"/>
                <a:cs typeface="Calibri" pitchFamily="34" charset="-120"/>
              </a:rPr>
              <a:t>657 sayılı Kanun'un 134. maddesine dayanan ve 30/4/2021 tarihli Resmî Gazete'de yayımlanan Devlet Memurları Disiplin Yönetmeliği, memurlar hakkındaki soruşturmanın nasıl yürütüleceğini (muhakkik, rapor içeriği, savunmanın istenme biçimi, kurul çalışma usulü, tebliğ süreleri) ayrıntılı düzenler. Yönetmelik, özel kanun hükümlerini saklı tuttuğu için üniversitelerde 2547 sayılı Kanun'un disiplin amiri ve kurul yapısına ilişkin hükümleri öncelikle uygulanır; Yönetmelik ise 2547'de boşluk bulunan usul konularında tamamlayıcıdır.</a:t>
            </a:r>
            <a:endParaRPr lang="en-US" sz="1400" dirty="0"/>
          </a:p>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Soruşturmacı (muhakkik). </a:t>
            </a:r>
            <a:r>
              <a:rPr lang="en-US" sz="1400" dirty="0">
                <a:solidFill>
                  <a:srgbClr val="2A2E45"/>
                </a:solidFill>
                <a:latin typeface="Calibri" pitchFamily="34" charset="0"/>
                <a:ea typeface="Calibri" pitchFamily="34" charset="-122"/>
                <a:cs typeface="Calibri" pitchFamily="34" charset="-120"/>
              </a:rPr>
              <a:t>Muhakkik, hakkında soruşturma yapacağı memurdan hiyerarşik olarak alt seviyede olamaz; memur hakkında bir öğretim elemanı da soruşturmacı olabilir. Memur ile öğretim elemanı fiili birlikte işlemişse soruşturma usulü ve ceza yetkisi üste göre belirlenir.</a:t>
            </a:r>
            <a:endParaRPr lang="en-US" sz="1400" dirty="0"/>
          </a:p>
        </p:txBody>
      </p:sp>
      <p:sp>
        <p:nvSpPr>
          <p:cNvPr id="9" name="Text 6"/>
          <p:cNvSpPr txBox="1"/>
          <p:nvPr/>
        </p:nvSpPr>
        <p:spPr>
          <a:xfrm>
            <a:off x="457200" y="6446520"/>
            <a:ext cx="5486400" cy="274320"/>
          </a:xfrm>
          <a:prstGeom prst="rect">
            <a:avLst/>
          </a:prstGeom>
          <a:noFill/>
          <a:ln/>
        </p:spPr>
        <p:txBody>
          <a:bodyPr wrap="square" lIns="0" tIns="0" rIns="0" bIns="0" rtlCol="0" anchor="ctr"/>
          <a:lstStyle/>
          <a:p>
            <a:pPr marL="0" indent="0">
              <a:buNone/>
            </a:pPr>
            <a:r>
              <a:rPr lang="en-US" sz="900" dirty="0">
                <a:solidFill>
                  <a:srgbClr val="5B6B8C"/>
                </a:solidFill>
                <a:latin typeface="Calibri" pitchFamily="34" charset="0"/>
                <a:ea typeface="Calibri" pitchFamily="34" charset="-122"/>
                <a:cs typeface="Calibri" pitchFamily="34" charset="-120"/>
              </a:rPr>
              <a:t>Modül C — İdari Personel Disiplini (657 s. K. m. 125 + 2547 s. K.)</a:t>
            </a:r>
            <a:endParaRPr lang="en-US" sz="900" dirty="0"/>
          </a:p>
        </p:txBody>
      </p:sp>
      <p:sp>
        <p:nvSpPr>
          <p:cNvPr id="10" name="Text 7"/>
          <p:cNvSpPr txBox="1"/>
          <p:nvPr/>
        </p:nvSpPr>
        <p:spPr>
          <a:xfrm>
            <a:off x="10820095" y="6446520"/>
            <a:ext cx="914400" cy="274320"/>
          </a:xfrm>
          <a:prstGeom prst="rect">
            <a:avLst/>
          </a:prstGeom>
          <a:noFill/>
          <a:ln/>
        </p:spPr>
        <p:txBody>
          <a:bodyPr wrap="square" lIns="0" tIns="0" rIns="0" bIns="0" rtlCol="0" anchor="ctr"/>
          <a:lstStyle/>
          <a:p>
            <a:pPr marL="0" indent="0" algn="r">
              <a:buNone/>
            </a:pPr>
            <a:r>
              <a:rPr lang="en-US" sz="900" dirty="0">
                <a:solidFill>
                  <a:srgbClr val="5B6B8C"/>
                </a:solidFill>
                <a:latin typeface="Calibri" pitchFamily="34" charset="0"/>
                <a:ea typeface="Calibri" pitchFamily="34" charset="-122"/>
                <a:cs typeface="Calibri" pitchFamily="34" charset="-120"/>
              </a:rPr>
              <a:t>48</a:t>
            </a:r>
            <a:endParaRPr lang="en-US" sz="900"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 49">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457200" y="411480"/>
            <a:ext cx="566928" cy="566928"/>
          </a:xfrm>
          <a:prstGeom prst="ellipse">
            <a:avLst/>
          </a:prstGeom>
          <a:solidFill>
            <a:srgbClr val="1E2761"/>
          </a:solidFill>
          <a:ln w="12700">
            <a:solidFill>
              <a:srgbClr val="1E2761"/>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603504" y="557784"/>
            <a:ext cx="274320" cy="274320"/>
          </a:xfrm>
          <a:prstGeom prst="rect">
            <a:avLst/>
          </a:prstGeom>
        </p:spPr>
      </p:pic>
      <p:sp>
        <p:nvSpPr>
          <p:cNvPr id="4" name="Text 1"/>
          <p:cNvSpPr txBox="1"/>
          <p:nvPr/>
        </p:nvSpPr>
        <p:spPr>
          <a:xfrm>
            <a:off x="1188720" y="347472"/>
            <a:ext cx="7315200" cy="274320"/>
          </a:xfrm>
          <a:prstGeom prst="rect">
            <a:avLst/>
          </a:prstGeom>
          <a:noFill/>
          <a:ln/>
        </p:spPr>
        <p:txBody>
          <a:bodyPr wrap="square" lIns="0" tIns="0" rIns="0" bIns="0" rtlCol="0" anchor="ctr"/>
          <a:lstStyle/>
          <a:p>
            <a:pPr marL="0" indent="0">
              <a:buNone/>
            </a:pPr>
            <a:r>
              <a:rPr lang="en-US" sz="1000" kern="0" spc="300" dirty="0">
                <a:solidFill>
                  <a:srgbClr val="5B6B8C"/>
                </a:solidFill>
                <a:latin typeface="Calibri" pitchFamily="34" charset="0"/>
                <a:ea typeface="Calibri" pitchFamily="34" charset="-122"/>
                <a:cs typeface="Calibri" pitchFamily="34" charset="-120"/>
              </a:rPr>
              <a:t>MODÜL C · 02</a:t>
            </a:r>
            <a:endParaRPr lang="en-US" sz="1000" dirty="0"/>
          </a:p>
        </p:txBody>
      </p:sp>
      <p:sp>
        <p:nvSpPr>
          <p:cNvPr id="5" name="Text 2"/>
          <p:cNvSpPr txBox="1"/>
          <p:nvPr/>
        </p:nvSpPr>
        <p:spPr>
          <a:xfrm>
            <a:off x="1188720" y="585216"/>
            <a:ext cx="9144000" cy="502920"/>
          </a:xfrm>
          <a:prstGeom prst="rect">
            <a:avLst/>
          </a:prstGeom>
          <a:noFill/>
          <a:ln/>
        </p:spPr>
        <p:txBody>
          <a:bodyPr wrap="square" lIns="0" tIns="0" rIns="0" bIns="0" rtlCol="0" anchor="t"/>
          <a:lstStyle/>
          <a:p>
            <a:pPr marL="0" indent="0">
              <a:buNone/>
            </a:pPr>
            <a:r>
              <a:rPr lang="en-US" sz="2400" b="1" dirty="0">
                <a:solidFill>
                  <a:srgbClr val="1E2761"/>
                </a:solidFill>
                <a:latin typeface="Cambria" pitchFamily="34" charset="0"/>
                <a:ea typeface="Cambria" pitchFamily="34" charset="-122"/>
                <a:cs typeface="Cambria" pitchFamily="34" charset="-120"/>
              </a:rPr>
              <a:t>657 sayılı Kanun'daki Ceza Kademeleri</a:t>
            </a:r>
            <a:endParaRPr lang="en-US" sz="2400" dirty="0"/>
          </a:p>
        </p:txBody>
      </p:sp>
      <p:sp>
        <p:nvSpPr>
          <p:cNvPr id="6" name="Text 3"/>
          <p:cNvSpPr txBox="1"/>
          <p:nvPr/>
        </p:nvSpPr>
        <p:spPr>
          <a:xfrm>
            <a:off x="457200" y="1280160"/>
            <a:ext cx="11277295" cy="749808"/>
          </a:xfrm>
          <a:prstGeom prst="rect">
            <a:avLst/>
          </a:prstGeom>
          <a:noFill/>
          <a:ln/>
        </p:spPr>
        <p:txBody>
          <a:bodyPr wrap="square" lIns="0" tIns="0" rIns="0" bIns="0" rtlCol="0" anchor="t"/>
          <a:lstStyle/>
          <a:p>
            <a:pPr marL="0" indent="0">
              <a:buNone/>
            </a:pPr>
            <a:r>
              <a:rPr lang="en-US" sz="1300" dirty="0">
                <a:solidFill>
                  <a:srgbClr val="2A2E45"/>
                </a:solidFill>
                <a:latin typeface="Calibri" pitchFamily="34" charset="0"/>
                <a:ea typeface="Calibri" pitchFamily="34" charset="-122"/>
                <a:cs typeface="Calibri" pitchFamily="34" charset="-120"/>
              </a:rPr>
              <a:t>657 sayılı Kanun'un 125. maddesi memurlar için beş ceza kademesi öngörür. Akademik personelden farkı, "öğretim mesleğinden çıkarma" kademesinin bulunmaması ve en ağır cezanın "Devlet memurluğundan çıkarma" olmasıdır. Her kademe için kanunda fiiller ayrı ayrı sayılmıştır; ayrıca sayılan fiillere nitelik ve ağırlık bakımından benzer eylemlere de aynı türden ceza verilir.</a:t>
            </a:r>
            <a:endParaRPr lang="en-US" sz="1300" dirty="0"/>
          </a:p>
        </p:txBody>
      </p:sp>
      <p:sp>
        <p:nvSpPr>
          <p:cNvPr id="7" name="Shape 4"/>
          <p:cNvSpPr/>
          <p:nvPr/>
        </p:nvSpPr>
        <p:spPr>
          <a:xfrm>
            <a:off x="457200" y="3310128"/>
            <a:ext cx="2145731" cy="822960"/>
          </a:xfrm>
          <a:prstGeom prst="rect">
            <a:avLst/>
          </a:prstGeom>
          <a:solidFill>
            <a:srgbClr val="B1C3E8"/>
          </a:solidFill>
          <a:ln w="12700">
            <a:solidFill>
              <a:srgbClr val="B1C3E8"/>
            </a:solidFill>
            <a:prstDash val="solid"/>
          </a:ln>
        </p:spPr>
        <p:txBody>
          <a:bodyPr/>
          <a:lstStyle/>
          <a:p>
            <a:endParaRPr lang="tr-TR"/>
          </a:p>
        </p:txBody>
      </p:sp>
      <p:sp>
        <p:nvSpPr>
          <p:cNvPr id="8" name="Text 5"/>
          <p:cNvSpPr txBox="1"/>
          <p:nvPr/>
        </p:nvSpPr>
        <p:spPr>
          <a:xfrm>
            <a:off x="457200" y="3310128"/>
            <a:ext cx="2145731" cy="822960"/>
          </a:xfrm>
          <a:prstGeom prst="rect">
            <a:avLst/>
          </a:prstGeom>
          <a:noFill/>
          <a:ln/>
        </p:spPr>
        <p:txBody>
          <a:bodyPr wrap="square" rtlCol="0" anchor="ctr"/>
          <a:lstStyle/>
          <a:p>
            <a:pPr marL="0" indent="0" algn="ctr">
              <a:buNone/>
            </a:pPr>
            <a:r>
              <a:rPr lang="en-US" sz="1150" b="1" dirty="0">
                <a:solidFill>
                  <a:srgbClr val="1E2761"/>
                </a:solidFill>
                <a:latin typeface="Calibri" pitchFamily="34" charset="0"/>
                <a:ea typeface="Calibri" pitchFamily="34" charset="-122"/>
                <a:cs typeface="Calibri" pitchFamily="34" charset="-120"/>
              </a:rPr>
              <a:t>Uyarma</a:t>
            </a:r>
            <a:endParaRPr lang="en-US" sz="1150" dirty="0"/>
          </a:p>
        </p:txBody>
      </p:sp>
      <p:sp>
        <p:nvSpPr>
          <p:cNvPr id="9" name="Text 6"/>
          <p:cNvSpPr txBox="1"/>
          <p:nvPr/>
        </p:nvSpPr>
        <p:spPr>
          <a:xfrm>
            <a:off x="457200" y="4224528"/>
            <a:ext cx="2145731" cy="1051560"/>
          </a:xfrm>
          <a:prstGeom prst="rect">
            <a:avLst/>
          </a:prstGeom>
          <a:noFill/>
          <a:ln/>
        </p:spPr>
        <p:txBody>
          <a:bodyPr wrap="square" lIns="0" tIns="0" rIns="0" bIns="0" rtlCol="0" anchor="t"/>
          <a:lstStyle/>
          <a:p>
            <a:pPr marL="0" indent="0" algn="ctr">
              <a:buNone/>
            </a:pPr>
            <a:r>
              <a:rPr lang="en-US" sz="1000" dirty="0">
                <a:solidFill>
                  <a:srgbClr val="5B6B8C"/>
                </a:solidFill>
                <a:latin typeface="Calibri" pitchFamily="34" charset="0"/>
                <a:ea typeface="Calibri" pitchFamily="34" charset="-122"/>
                <a:cs typeface="Calibri" pitchFamily="34" charset="-120"/>
              </a:rPr>
              <a:t>Görevinde ve davranışlarında daha dikkatli olması gerektiğinin yazıyla bildirilmesi. Disiplin amiri verir.</a:t>
            </a:r>
            <a:endParaRPr lang="en-US" sz="1000" dirty="0"/>
          </a:p>
        </p:txBody>
      </p:sp>
      <p:sp>
        <p:nvSpPr>
          <p:cNvPr id="10" name="Shape 7"/>
          <p:cNvSpPr/>
          <p:nvPr/>
        </p:nvSpPr>
        <p:spPr>
          <a:xfrm>
            <a:off x="2740091" y="3081528"/>
            <a:ext cx="2145731" cy="1051560"/>
          </a:xfrm>
          <a:prstGeom prst="rect">
            <a:avLst/>
          </a:prstGeom>
          <a:solidFill>
            <a:srgbClr val="C9A7B0"/>
          </a:solidFill>
          <a:ln w="12700">
            <a:solidFill>
              <a:srgbClr val="C9A7B0"/>
            </a:solidFill>
            <a:prstDash val="solid"/>
          </a:ln>
        </p:spPr>
        <p:txBody>
          <a:bodyPr/>
          <a:lstStyle/>
          <a:p>
            <a:endParaRPr lang="tr-TR"/>
          </a:p>
        </p:txBody>
      </p:sp>
      <p:sp>
        <p:nvSpPr>
          <p:cNvPr id="11" name="Text 8"/>
          <p:cNvSpPr txBox="1"/>
          <p:nvPr/>
        </p:nvSpPr>
        <p:spPr>
          <a:xfrm>
            <a:off x="2740091" y="3081528"/>
            <a:ext cx="2145731" cy="1051560"/>
          </a:xfrm>
          <a:prstGeom prst="rect">
            <a:avLst/>
          </a:prstGeom>
          <a:noFill/>
          <a:ln/>
        </p:spPr>
        <p:txBody>
          <a:bodyPr wrap="square" rtlCol="0" anchor="ctr"/>
          <a:lstStyle/>
          <a:p>
            <a:pPr marL="0" indent="0" algn="ctr">
              <a:buNone/>
            </a:pPr>
            <a:r>
              <a:rPr lang="en-US" sz="1150" b="1" dirty="0">
                <a:solidFill>
                  <a:srgbClr val="1E2761"/>
                </a:solidFill>
                <a:latin typeface="Calibri" pitchFamily="34" charset="0"/>
                <a:ea typeface="Calibri" pitchFamily="34" charset="-122"/>
                <a:cs typeface="Calibri" pitchFamily="34" charset="-120"/>
              </a:rPr>
              <a:t>Kınama</a:t>
            </a:r>
            <a:endParaRPr lang="en-US" sz="1150" dirty="0"/>
          </a:p>
        </p:txBody>
      </p:sp>
      <p:sp>
        <p:nvSpPr>
          <p:cNvPr id="12" name="Text 9"/>
          <p:cNvSpPr txBox="1"/>
          <p:nvPr/>
        </p:nvSpPr>
        <p:spPr>
          <a:xfrm>
            <a:off x="2740091" y="4224528"/>
            <a:ext cx="2145731" cy="1051560"/>
          </a:xfrm>
          <a:prstGeom prst="rect">
            <a:avLst/>
          </a:prstGeom>
          <a:noFill/>
          <a:ln/>
        </p:spPr>
        <p:txBody>
          <a:bodyPr wrap="square" lIns="0" tIns="0" rIns="0" bIns="0" rtlCol="0" anchor="t"/>
          <a:lstStyle/>
          <a:p>
            <a:pPr marL="0" indent="0" algn="ctr">
              <a:buNone/>
            </a:pPr>
            <a:r>
              <a:rPr lang="en-US" sz="1000" dirty="0">
                <a:solidFill>
                  <a:srgbClr val="5B6B8C"/>
                </a:solidFill>
                <a:latin typeface="Calibri" pitchFamily="34" charset="0"/>
                <a:ea typeface="Calibri" pitchFamily="34" charset="-122"/>
                <a:cs typeface="Calibri" pitchFamily="34" charset="-120"/>
              </a:rPr>
              <a:t>Görevinde ve davranışlarında kusurlu olduğunun yazıyla bildirilmesi. Disiplin amiri verir.</a:t>
            </a:r>
            <a:endParaRPr lang="en-US" sz="1000" dirty="0"/>
          </a:p>
        </p:txBody>
      </p:sp>
      <p:sp>
        <p:nvSpPr>
          <p:cNvPr id="13" name="Shape 10"/>
          <p:cNvSpPr/>
          <p:nvPr/>
        </p:nvSpPr>
        <p:spPr>
          <a:xfrm>
            <a:off x="5022982" y="2852928"/>
            <a:ext cx="2145731" cy="1280160"/>
          </a:xfrm>
          <a:prstGeom prst="rect">
            <a:avLst/>
          </a:prstGeom>
          <a:solidFill>
            <a:srgbClr val="B77E88"/>
          </a:solidFill>
          <a:ln w="12700">
            <a:solidFill>
              <a:srgbClr val="B77E88"/>
            </a:solidFill>
            <a:prstDash val="solid"/>
          </a:ln>
        </p:spPr>
        <p:txBody>
          <a:bodyPr/>
          <a:lstStyle/>
          <a:p>
            <a:endParaRPr lang="tr-TR"/>
          </a:p>
        </p:txBody>
      </p:sp>
      <p:sp>
        <p:nvSpPr>
          <p:cNvPr id="14" name="Text 11"/>
          <p:cNvSpPr txBox="1"/>
          <p:nvPr/>
        </p:nvSpPr>
        <p:spPr>
          <a:xfrm>
            <a:off x="5022982" y="2852928"/>
            <a:ext cx="2145731" cy="1280160"/>
          </a:xfrm>
          <a:prstGeom prst="rect">
            <a:avLst/>
          </a:prstGeom>
          <a:noFill/>
          <a:ln/>
        </p:spPr>
        <p:txBody>
          <a:bodyPr wrap="square" rtlCol="0" anchor="ctr"/>
          <a:lstStyle/>
          <a:p>
            <a:pPr marL="0" indent="0" algn="ctr">
              <a:buNone/>
            </a:pPr>
            <a:r>
              <a:rPr lang="en-US" sz="1150" b="1" dirty="0">
                <a:solidFill>
                  <a:srgbClr val="FFFFFF"/>
                </a:solidFill>
                <a:latin typeface="Calibri" pitchFamily="34" charset="0"/>
                <a:ea typeface="Calibri" pitchFamily="34" charset="-122"/>
                <a:cs typeface="Calibri" pitchFamily="34" charset="-120"/>
              </a:rPr>
              <a:t>Aylıktan kesme</a:t>
            </a:r>
            <a:endParaRPr lang="en-US" sz="1150" dirty="0"/>
          </a:p>
        </p:txBody>
      </p:sp>
      <p:sp>
        <p:nvSpPr>
          <p:cNvPr id="15" name="Text 12"/>
          <p:cNvSpPr txBox="1"/>
          <p:nvPr/>
        </p:nvSpPr>
        <p:spPr>
          <a:xfrm>
            <a:off x="5022982" y="4224528"/>
            <a:ext cx="2145731" cy="1051560"/>
          </a:xfrm>
          <a:prstGeom prst="rect">
            <a:avLst/>
          </a:prstGeom>
          <a:noFill/>
          <a:ln/>
        </p:spPr>
        <p:txBody>
          <a:bodyPr wrap="square" lIns="0" tIns="0" rIns="0" bIns="0" rtlCol="0" anchor="t"/>
          <a:lstStyle/>
          <a:p>
            <a:pPr marL="0" indent="0" algn="ctr">
              <a:buNone/>
            </a:pPr>
            <a:r>
              <a:rPr lang="en-US" sz="1000" dirty="0">
                <a:solidFill>
                  <a:srgbClr val="5B6B8C"/>
                </a:solidFill>
                <a:latin typeface="Calibri" pitchFamily="34" charset="0"/>
                <a:ea typeface="Calibri" pitchFamily="34" charset="-122"/>
                <a:cs typeface="Calibri" pitchFamily="34" charset="-120"/>
              </a:rPr>
              <a:t>Brüt aylıktan 1/30 – 1/8 arasında kesinti. Disiplin amiri verir.</a:t>
            </a:r>
            <a:endParaRPr lang="en-US" sz="1000" dirty="0"/>
          </a:p>
        </p:txBody>
      </p:sp>
      <p:sp>
        <p:nvSpPr>
          <p:cNvPr id="16" name="Shape 13"/>
          <p:cNvSpPr/>
          <p:nvPr/>
        </p:nvSpPr>
        <p:spPr>
          <a:xfrm>
            <a:off x="7305873" y="2624328"/>
            <a:ext cx="2145731" cy="1508760"/>
          </a:xfrm>
          <a:prstGeom prst="rect">
            <a:avLst/>
          </a:prstGeom>
          <a:solidFill>
            <a:srgbClr val="A05A66"/>
          </a:solidFill>
          <a:ln w="12700">
            <a:solidFill>
              <a:srgbClr val="A05A66"/>
            </a:solidFill>
            <a:prstDash val="solid"/>
          </a:ln>
        </p:spPr>
        <p:txBody>
          <a:bodyPr/>
          <a:lstStyle/>
          <a:p>
            <a:endParaRPr lang="tr-TR"/>
          </a:p>
        </p:txBody>
      </p:sp>
      <p:sp>
        <p:nvSpPr>
          <p:cNvPr id="17" name="Text 14"/>
          <p:cNvSpPr txBox="1"/>
          <p:nvPr/>
        </p:nvSpPr>
        <p:spPr>
          <a:xfrm>
            <a:off x="7305873" y="2624328"/>
            <a:ext cx="2145731" cy="1508760"/>
          </a:xfrm>
          <a:prstGeom prst="rect">
            <a:avLst/>
          </a:prstGeom>
          <a:noFill/>
          <a:ln/>
        </p:spPr>
        <p:txBody>
          <a:bodyPr wrap="square" rtlCol="0" anchor="ctr"/>
          <a:lstStyle/>
          <a:p>
            <a:pPr marL="0" indent="0" algn="ctr">
              <a:buNone/>
            </a:pPr>
            <a:r>
              <a:rPr lang="en-US" sz="1150" b="1" dirty="0">
                <a:solidFill>
                  <a:srgbClr val="FFFFFF"/>
                </a:solidFill>
                <a:latin typeface="Calibri" pitchFamily="34" charset="0"/>
                <a:ea typeface="Calibri" pitchFamily="34" charset="-122"/>
                <a:cs typeface="Calibri" pitchFamily="34" charset="-120"/>
              </a:rPr>
              <a:t>Kademe ilerlemesinin durdurulması</a:t>
            </a:r>
            <a:endParaRPr lang="en-US" sz="1150" dirty="0"/>
          </a:p>
        </p:txBody>
      </p:sp>
      <p:sp>
        <p:nvSpPr>
          <p:cNvPr id="18" name="Text 15"/>
          <p:cNvSpPr txBox="1"/>
          <p:nvPr/>
        </p:nvSpPr>
        <p:spPr>
          <a:xfrm>
            <a:off x="7305873" y="4224528"/>
            <a:ext cx="2145731" cy="1051560"/>
          </a:xfrm>
          <a:prstGeom prst="rect">
            <a:avLst/>
          </a:prstGeom>
          <a:noFill/>
          <a:ln/>
        </p:spPr>
        <p:txBody>
          <a:bodyPr wrap="square" lIns="0" tIns="0" rIns="0" bIns="0" rtlCol="0" anchor="t"/>
          <a:lstStyle/>
          <a:p>
            <a:pPr marL="0" indent="0" algn="ctr">
              <a:buNone/>
            </a:pPr>
            <a:r>
              <a:rPr lang="en-US" sz="1000" dirty="0">
                <a:solidFill>
                  <a:srgbClr val="5B6B8C"/>
                </a:solidFill>
                <a:latin typeface="Calibri" pitchFamily="34" charset="0"/>
                <a:ea typeface="Calibri" pitchFamily="34" charset="-122"/>
                <a:cs typeface="Calibri" pitchFamily="34" charset="-120"/>
              </a:rPr>
              <a:t>Fiilin ağırlığına göre 1–3 yıl kademe durdurma. Disiplin kurulu kararı alındıktan sonra atamaya yetkili amir verir.</a:t>
            </a:r>
            <a:endParaRPr lang="en-US" sz="1000" dirty="0"/>
          </a:p>
        </p:txBody>
      </p:sp>
      <p:sp>
        <p:nvSpPr>
          <p:cNvPr id="19" name="Shape 16"/>
          <p:cNvSpPr/>
          <p:nvPr/>
        </p:nvSpPr>
        <p:spPr>
          <a:xfrm>
            <a:off x="9588764" y="2395728"/>
            <a:ext cx="2145731" cy="1737360"/>
          </a:xfrm>
          <a:prstGeom prst="rect">
            <a:avLst/>
          </a:prstGeom>
          <a:solidFill>
            <a:srgbClr val="A63A3A"/>
          </a:solidFill>
          <a:ln w="12700">
            <a:solidFill>
              <a:srgbClr val="A63A3A"/>
            </a:solidFill>
            <a:prstDash val="solid"/>
          </a:ln>
        </p:spPr>
        <p:txBody>
          <a:bodyPr/>
          <a:lstStyle/>
          <a:p>
            <a:endParaRPr lang="tr-TR"/>
          </a:p>
        </p:txBody>
      </p:sp>
      <p:sp>
        <p:nvSpPr>
          <p:cNvPr id="20" name="Text 17"/>
          <p:cNvSpPr txBox="1"/>
          <p:nvPr/>
        </p:nvSpPr>
        <p:spPr>
          <a:xfrm>
            <a:off x="9588764" y="2395728"/>
            <a:ext cx="2145731" cy="1737360"/>
          </a:xfrm>
          <a:prstGeom prst="rect">
            <a:avLst/>
          </a:prstGeom>
          <a:noFill/>
          <a:ln/>
        </p:spPr>
        <p:txBody>
          <a:bodyPr wrap="square" rtlCol="0" anchor="ctr"/>
          <a:lstStyle/>
          <a:p>
            <a:pPr marL="0" indent="0" algn="ctr">
              <a:buNone/>
            </a:pPr>
            <a:r>
              <a:rPr lang="en-US" sz="1150" b="1" dirty="0">
                <a:solidFill>
                  <a:srgbClr val="FFFFFF"/>
                </a:solidFill>
                <a:latin typeface="Calibri" pitchFamily="34" charset="0"/>
                <a:ea typeface="Calibri" pitchFamily="34" charset="-122"/>
                <a:cs typeface="Calibri" pitchFamily="34" charset="-120"/>
              </a:rPr>
              <a:t>Devlet memurluğundan çıkarma</a:t>
            </a:r>
            <a:endParaRPr lang="en-US" sz="1150" dirty="0"/>
          </a:p>
        </p:txBody>
      </p:sp>
      <p:sp>
        <p:nvSpPr>
          <p:cNvPr id="21" name="Text 18"/>
          <p:cNvSpPr txBox="1"/>
          <p:nvPr/>
        </p:nvSpPr>
        <p:spPr>
          <a:xfrm>
            <a:off x="9588764" y="4224528"/>
            <a:ext cx="2145731" cy="1051560"/>
          </a:xfrm>
          <a:prstGeom prst="rect">
            <a:avLst/>
          </a:prstGeom>
          <a:noFill/>
          <a:ln/>
        </p:spPr>
        <p:txBody>
          <a:bodyPr wrap="square" lIns="0" tIns="0" rIns="0" bIns="0" rtlCol="0" anchor="t"/>
          <a:lstStyle/>
          <a:p>
            <a:pPr marL="0" indent="0" algn="ctr">
              <a:buNone/>
            </a:pPr>
            <a:r>
              <a:rPr lang="en-US" sz="1000" dirty="0">
                <a:solidFill>
                  <a:srgbClr val="5B6B8C"/>
                </a:solidFill>
                <a:latin typeface="Calibri" pitchFamily="34" charset="0"/>
                <a:ea typeface="Calibri" pitchFamily="34" charset="-122"/>
                <a:cs typeface="Calibri" pitchFamily="34" charset="-120"/>
              </a:rPr>
              <a:t>Bir daha Devlet memurluğuna atanmamak üzere çıkarma. Amirin isteği üzerine yüksek disiplin kurulu kararıyla verilir.</a:t>
            </a:r>
            <a:endParaRPr lang="en-US" sz="1000" dirty="0"/>
          </a:p>
        </p:txBody>
      </p:sp>
      <p:sp>
        <p:nvSpPr>
          <p:cNvPr id="22" name="Shape 19"/>
          <p:cNvSpPr/>
          <p:nvPr/>
        </p:nvSpPr>
        <p:spPr>
          <a:xfrm>
            <a:off x="457200" y="5367528"/>
            <a:ext cx="11277295" cy="1078992"/>
          </a:xfrm>
          <a:prstGeom prst="rect">
            <a:avLst/>
          </a:prstGeom>
          <a:solidFill>
            <a:srgbClr val="F3F0E6"/>
          </a:solidFill>
          <a:ln w="12700">
            <a:solidFill>
              <a:srgbClr val="F3F0E6"/>
            </a:solidFill>
            <a:prstDash val="solid"/>
          </a:ln>
        </p:spPr>
        <p:txBody>
          <a:bodyPr/>
          <a:lstStyle/>
          <a:p>
            <a:endParaRPr lang="tr-TR"/>
          </a:p>
        </p:txBody>
      </p:sp>
      <p:sp>
        <p:nvSpPr>
          <p:cNvPr id="23" name="Text 20"/>
          <p:cNvSpPr txBox="1"/>
          <p:nvPr/>
        </p:nvSpPr>
        <p:spPr>
          <a:xfrm>
            <a:off x="640080" y="5413248"/>
            <a:ext cx="10911535" cy="987552"/>
          </a:xfrm>
          <a:prstGeom prst="rect">
            <a:avLst/>
          </a:prstGeom>
          <a:noFill/>
          <a:ln/>
        </p:spPr>
        <p:txBody>
          <a:bodyPr wrap="square" lIns="0" tIns="0" rIns="0" bIns="0" rtlCol="0" anchor="ctr"/>
          <a:lstStyle/>
          <a:p>
            <a:pPr marL="0" indent="0">
              <a:buNone/>
            </a:pPr>
            <a:r>
              <a:rPr lang="en-US" sz="1100" i="1" dirty="0">
                <a:solidFill>
                  <a:srgbClr val="4A3F1A"/>
                </a:solidFill>
                <a:latin typeface="Calibri" pitchFamily="34" charset="0"/>
                <a:ea typeface="Calibri" pitchFamily="34" charset="-122"/>
                <a:cs typeface="Calibri" pitchFamily="34" charset="-120"/>
              </a:rPr>
              <a:t>Önemli fark: 657 sayılı Kanun'da aylıktan kesme cezasını disiplin amiri verir; 2547 sayılı Kanun'da ise öğretim elemanına aylıktan kesme cezasını birim disiplin kurulu verir. Aynı birimde çalışan bir memur ile bir öğretim elemanı için aynı kademedeki cezayı farklı makamlar verir. Ayrıca 657 sayılı Kanun'a göre disiplin kurulu ve yüksek disiplin kurulunun ayrı bir ceza tayinine yetkisi yoktur; kurul teklif edilen cezayı kabul veya reddeder, ret hâlinde atamaya yetkili amir 15 gün içinde başka bir disiplin cezası vermekte serbesttir.</a:t>
            </a:r>
            <a:endParaRPr lang="en-US" sz="1100" dirty="0"/>
          </a:p>
          <a:p>
            <a:pPr marL="0" indent="0">
              <a:buNone/>
            </a:pPr>
            <a:endParaRPr lang="en-US" sz="1100" dirty="0"/>
          </a:p>
        </p:txBody>
      </p:sp>
      <p:sp>
        <p:nvSpPr>
          <p:cNvPr id="24" name="Text 21"/>
          <p:cNvSpPr txBox="1"/>
          <p:nvPr/>
        </p:nvSpPr>
        <p:spPr>
          <a:xfrm>
            <a:off x="457200" y="6446520"/>
            <a:ext cx="5486400" cy="274320"/>
          </a:xfrm>
          <a:prstGeom prst="rect">
            <a:avLst/>
          </a:prstGeom>
          <a:noFill/>
          <a:ln/>
        </p:spPr>
        <p:txBody>
          <a:bodyPr wrap="square" lIns="0" tIns="0" rIns="0" bIns="0" rtlCol="0" anchor="ctr"/>
          <a:lstStyle/>
          <a:p>
            <a:pPr marL="0" indent="0">
              <a:buNone/>
            </a:pPr>
            <a:r>
              <a:rPr lang="en-US" sz="900" dirty="0">
                <a:solidFill>
                  <a:srgbClr val="5B6B8C"/>
                </a:solidFill>
                <a:latin typeface="Calibri" pitchFamily="34" charset="0"/>
                <a:ea typeface="Calibri" pitchFamily="34" charset="-122"/>
                <a:cs typeface="Calibri" pitchFamily="34" charset="-120"/>
              </a:rPr>
              <a:t>Modül C — İdari Personel Disiplini (657 s. K. m. 125 + 2547 s. K.)</a:t>
            </a:r>
            <a:endParaRPr lang="en-US" sz="900" dirty="0"/>
          </a:p>
        </p:txBody>
      </p:sp>
      <p:sp>
        <p:nvSpPr>
          <p:cNvPr id="25" name="Text 22"/>
          <p:cNvSpPr txBox="1"/>
          <p:nvPr/>
        </p:nvSpPr>
        <p:spPr>
          <a:xfrm>
            <a:off x="10820095" y="6446520"/>
            <a:ext cx="914400" cy="274320"/>
          </a:xfrm>
          <a:prstGeom prst="rect">
            <a:avLst/>
          </a:prstGeom>
          <a:noFill/>
          <a:ln/>
        </p:spPr>
        <p:txBody>
          <a:bodyPr wrap="square" lIns="0" tIns="0" rIns="0" bIns="0" rtlCol="0" anchor="ctr"/>
          <a:lstStyle/>
          <a:p>
            <a:pPr marL="0" indent="0" algn="r">
              <a:buNone/>
            </a:pPr>
            <a:r>
              <a:rPr lang="en-US" sz="900" dirty="0">
                <a:solidFill>
                  <a:srgbClr val="5B6B8C"/>
                </a:solidFill>
                <a:latin typeface="Calibri" pitchFamily="34" charset="0"/>
                <a:ea typeface="Calibri" pitchFamily="34" charset="-122"/>
                <a:cs typeface="Calibri" pitchFamily="34" charset="-120"/>
              </a:rPr>
              <a:t>49</a:t>
            </a:r>
            <a:endParaRPr lang="en-US" sz="900"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 50">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457200" y="411480"/>
            <a:ext cx="566928" cy="566928"/>
          </a:xfrm>
          <a:prstGeom prst="ellipse">
            <a:avLst/>
          </a:prstGeom>
          <a:solidFill>
            <a:srgbClr val="1E2761"/>
          </a:solidFill>
          <a:ln w="12700">
            <a:solidFill>
              <a:srgbClr val="1E2761"/>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603504" y="557784"/>
            <a:ext cx="274320" cy="274320"/>
          </a:xfrm>
          <a:prstGeom prst="rect">
            <a:avLst/>
          </a:prstGeom>
        </p:spPr>
      </p:pic>
      <p:sp>
        <p:nvSpPr>
          <p:cNvPr id="4" name="Text 1"/>
          <p:cNvSpPr txBox="1"/>
          <p:nvPr/>
        </p:nvSpPr>
        <p:spPr>
          <a:xfrm>
            <a:off x="1188720" y="347472"/>
            <a:ext cx="7315200" cy="274320"/>
          </a:xfrm>
          <a:prstGeom prst="rect">
            <a:avLst/>
          </a:prstGeom>
          <a:noFill/>
          <a:ln/>
        </p:spPr>
        <p:txBody>
          <a:bodyPr wrap="square" lIns="0" tIns="0" rIns="0" bIns="0" rtlCol="0" anchor="ctr"/>
          <a:lstStyle/>
          <a:p>
            <a:pPr marL="0" indent="0">
              <a:buNone/>
            </a:pPr>
            <a:r>
              <a:rPr lang="en-US" sz="1000" kern="0" spc="300" dirty="0">
                <a:solidFill>
                  <a:srgbClr val="5B6B8C"/>
                </a:solidFill>
                <a:latin typeface="Calibri" pitchFamily="34" charset="0"/>
                <a:ea typeface="Calibri" pitchFamily="34" charset="-122"/>
                <a:cs typeface="Calibri" pitchFamily="34" charset="-120"/>
              </a:rPr>
              <a:t>MODÜL C · 03</a:t>
            </a:r>
            <a:endParaRPr lang="en-US" sz="1000" dirty="0"/>
          </a:p>
        </p:txBody>
      </p:sp>
      <p:sp>
        <p:nvSpPr>
          <p:cNvPr id="5" name="Text 2"/>
          <p:cNvSpPr txBox="1"/>
          <p:nvPr/>
        </p:nvSpPr>
        <p:spPr>
          <a:xfrm>
            <a:off x="1188720" y="585216"/>
            <a:ext cx="9144000" cy="502920"/>
          </a:xfrm>
          <a:prstGeom prst="rect">
            <a:avLst/>
          </a:prstGeom>
          <a:noFill/>
          <a:ln/>
        </p:spPr>
        <p:txBody>
          <a:bodyPr wrap="square" lIns="0" tIns="0" rIns="0" bIns="0" rtlCol="0" anchor="t"/>
          <a:lstStyle/>
          <a:p>
            <a:pPr marL="0" indent="0">
              <a:buNone/>
            </a:pPr>
            <a:r>
              <a:rPr lang="en-US" sz="2400" b="1" dirty="0">
                <a:solidFill>
                  <a:srgbClr val="1E2761"/>
                </a:solidFill>
                <a:latin typeface="Cambria" pitchFamily="34" charset="0"/>
                <a:ea typeface="Cambria" pitchFamily="34" charset="-122"/>
                <a:cs typeface="Cambria" pitchFamily="34" charset="-120"/>
              </a:rPr>
              <a:t>Ceza Gerektiren Fiil ve Hâller (657 s. K. m. 125) — I</a:t>
            </a:r>
            <a:endParaRPr lang="en-US" sz="2400" dirty="0"/>
          </a:p>
        </p:txBody>
      </p:sp>
      <p:sp>
        <p:nvSpPr>
          <p:cNvPr id="6" name="Text 3"/>
          <p:cNvSpPr txBox="1"/>
          <p:nvPr/>
        </p:nvSpPr>
        <p:spPr>
          <a:xfrm>
            <a:off x="457200" y="1280160"/>
            <a:ext cx="11277295" cy="749808"/>
          </a:xfrm>
          <a:prstGeom prst="rect">
            <a:avLst/>
          </a:prstGeom>
          <a:noFill/>
          <a:ln/>
        </p:spPr>
        <p:txBody>
          <a:bodyPr wrap="square" lIns="0" tIns="0" rIns="0" bIns="0" rtlCol="0" anchor="t"/>
          <a:lstStyle/>
          <a:p>
            <a:pPr marL="0" indent="0">
              <a:buNone/>
            </a:pPr>
            <a:r>
              <a:rPr lang="en-US" sz="1300" dirty="0">
                <a:solidFill>
                  <a:srgbClr val="2A2E45"/>
                </a:solidFill>
                <a:latin typeface="Calibri" pitchFamily="34" charset="0"/>
                <a:ea typeface="Calibri" pitchFamily="34" charset="-122"/>
                <a:cs typeface="Calibri" pitchFamily="34" charset="-120"/>
              </a:rPr>
              <a:t>657 sayılı Kanun'un 125. maddesindeki fiil listeleri uzundur ve bir bölümü zaman içinde değişmiş veya kaldırılmıştır. Aşağıda uyarma ve kınama cezalarını gerektiren fiil ve hâller kanun metnindeki sırayla verilmiştir; ceza teklif edilirken bent harfi rapora yazılır. Aylıktan kesme ve kademe durdurma fiilleri bir sonraki slayttadır.</a:t>
            </a:r>
            <a:endParaRPr lang="en-US" sz="1300" dirty="0"/>
          </a:p>
        </p:txBody>
      </p:sp>
      <p:sp>
        <p:nvSpPr>
          <p:cNvPr id="7" name="Shape 4"/>
          <p:cNvSpPr/>
          <p:nvPr/>
        </p:nvSpPr>
        <p:spPr>
          <a:xfrm>
            <a:off x="457200" y="2212848"/>
            <a:ext cx="5455768" cy="4050792"/>
          </a:xfrm>
          <a:prstGeom prst="rect">
            <a:avLst/>
          </a:prstGeom>
          <a:solidFill>
            <a:srgbClr val="E8EEFB"/>
          </a:solidFill>
          <a:ln w="12700">
            <a:solidFill>
              <a:srgbClr val="E8EEFB"/>
            </a:solidFill>
            <a:prstDash val="solid"/>
          </a:ln>
        </p:spPr>
        <p:txBody>
          <a:bodyPr/>
          <a:lstStyle/>
          <a:p>
            <a:endParaRPr lang="tr-TR"/>
          </a:p>
        </p:txBody>
      </p:sp>
      <p:sp>
        <p:nvSpPr>
          <p:cNvPr id="8" name="Text 5"/>
          <p:cNvSpPr txBox="1"/>
          <p:nvPr/>
        </p:nvSpPr>
        <p:spPr>
          <a:xfrm>
            <a:off x="685800" y="2350008"/>
            <a:ext cx="4998568" cy="365760"/>
          </a:xfrm>
          <a:prstGeom prst="rect">
            <a:avLst/>
          </a:prstGeom>
          <a:noFill/>
          <a:ln/>
        </p:spPr>
        <p:txBody>
          <a:bodyPr wrap="square" lIns="0" tIns="0" rIns="0" bIns="0" rtlCol="0" anchor="ctr"/>
          <a:lstStyle/>
          <a:p>
            <a:pPr marL="0" indent="0">
              <a:buNone/>
            </a:pPr>
            <a:r>
              <a:rPr lang="en-US" sz="1500" b="1" dirty="0">
                <a:solidFill>
                  <a:srgbClr val="1E2761"/>
                </a:solidFill>
                <a:latin typeface="Cambria" pitchFamily="34" charset="0"/>
                <a:ea typeface="Cambria" pitchFamily="34" charset="-122"/>
                <a:cs typeface="Cambria" pitchFamily="34" charset="-120"/>
              </a:rPr>
              <a:t>A) Uyarma cezasını gerektiren fiil ve hâller</a:t>
            </a:r>
            <a:endParaRPr lang="en-US" sz="1500" dirty="0"/>
          </a:p>
        </p:txBody>
      </p:sp>
      <p:sp>
        <p:nvSpPr>
          <p:cNvPr id="9" name="Text 6"/>
          <p:cNvSpPr txBox="1"/>
          <p:nvPr/>
        </p:nvSpPr>
        <p:spPr>
          <a:xfrm>
            <a:off x="685800" y="2761488"/>
            <a:ext cx="4998568" cy="3364992"/>
          </a:xfrm>
          <a:prstGeom prst="rect">
            <a:avLst/>
          </a:prstGeom>
          <a:noFill/>
          <a:ln/>
        </p:spPr>
        <p:txBody>
          <a:bodyPr wrap="square" lIns="0" tIns="0" rIns="0" bIns="0" rtlCol="0" anchor="t"/>
          <a:lstStyle/>
          <a:p>
            <a:pPr marL="0" indent="0">
              <a:lnSpc>
                <a:spcPct val="105000"/>
              </a:lnSpc>
              <a:spcAft>
                <a:spcPts val="700"/>
              </a:spcAft>
              <a:buNone/>
            </a:pPr>
            <a:r>
              <a:rPr lang="en-US" sz="1100" dirty="0">
                <a:solidFill>
                  <a:srgbClr val="2A2E45"/>
                </a:solidFill>
                <a:latin typeface="Calibri" pitchFamily="34" charset="0"/>
                <a:ea typeface="Calibri" pitchFamily="34" charset="-122"/>
                <a:cs typeface="Calibri" pitchFamily="34" charset="-120"/>
              </a:rPr>
              <a:t>Verilen emir ve görevlerin tam ve zamanında yapılmasında, görev mahallinde kurumca belirlenen usul ve esasların yerine getirilmesinde, görevle ilgili resmi belge, araç ve gereçlerin korunması, kullanılması ve bakımında kayıtsızlık göstermek veya düzensiz davranmak.</a:t>
            </a:r>
            <a:endParaRPr lang="en-US" sz="1100" dirty="0"/>
          </a:p>
          <a:p>
            <a:pPr marL="0" indent="0">
              <a:lnSpc>
                <a:spcPct val="105000"/>
              </a:lnSpc>
              <a:spcAft>
                <a:spcPts val="700"/>
              </a:spcAft>
              <a:buNone/>
            </a:pPr>
            <a:r>
              <a:rPr lang="en-US" sz="1100" dirty="0">
                <a:solidFill>
                  <a:srgbClr val="2A2E45"/>
                </a:solidFill>
                <a:latin typeface="Calibri" pitchFamily="34" charset="0"/>
                <a:ea typeface="Calibri" pitchFamily="34" charset="-122"/>
                <a:cs typeface="Calibri" pitchFamily="34" charset="-120"/>
              </a:rPr>
              <a:t>Özürsüz veya izinsiz olarak göreve geç gelmek, erken ayrılmak, görev mahallini terk etmek.</a:t>
            </a:r>
            <a:endParaRPr lang="en-US" sz="1100" dirty="0"/>
          </a:p>
          <a:p>
            <a:pPr marL="0" indent="0">
              <a:lnSpc>
                <a:spcPct val="105000"/>
              </a:lnSpc>
              <a:spcAft>
                <a:spcPts val="700"/>
              </a:spcAft>
              <a:buNone/>
            </a:pPr>
            <a:r>
              <a:rPr lang="en-US" sz="1100" dirty="0">
                <a:solidFill>
                  <a:srgbClr val="2A2E45"/>
                </a:solidFill>
                <a:latin typeface="Calibri" pitchFamily="34" charset="0"/>
                <a:ea typeface="Calibri" pitchFamily="34" charset="-122"/>
                <a:cs typeface="Calibri" pitchFamily="34" charset="-120"/>
              </a:rPr>
              <a:t>Kurumca belirlenen tasarruf tedbirlerine riayet etmemek.</a:t>
            </a:r>
            <a:endParaRPr lang="en-US" sz="1100" dirty="0"/>
          </a:p>
          <a:p>
            <a:pPr marL="0" indent="0">
              <a:lnSpc>
                <a:spcPct val="105000"/>
              </a:lnSpc>
              <a:spcAft>
                <a:spcPts val="700"/>
              </a:spcAft>
              <a:buNone/>
            </a:pPr>
            <a:r>
              <a:rPr lang="en-US" sz="1100" dirty="0">
                <a:solidFill>
                  <a:srgbClr val="2A2E45"/>
                </a:solidFill>
                <a:latin typeface="Calibri" pitchFamily="34" charset="0"/>
                <a:ea typeface="Calibri" pitchFamily="34" charset="-122"/>
                <a:cs typeface="Calibri" pitchFamily="34" charset="-120"/>
              </a:rPr>
              <a:t>Usulsüz müracaat veya şikâyette bulunmak.</a:t>
            </a:r>
            <a:endParaRPr lang="en-US" sz="1100" dirty="0"/>
          </a:p>
          <a:p>
            <a:pPr marL="0" indent="0">
              <a:lnSpc>
                <a:spcPct val="105000"/>
              </a:lnSpc>
              <a:spcAft>
                <a:spcPts val="700"/>
              </a:spcAft>
              <a:buNone/>
            </a:pPr>
            <a:r>
              <a:rPr lang="en-US" sz="1100" dirty="0">
                <a:solidFill>
                  <a:srgbClr val="2A2E45"/>
                </a:solidFill>
                <a:latin typeface="Calibri" pitchFamily="34" charset="0"/>
                <a:ea typeface="Calibri" pitchFamily="34" charset="-122"/>
                <a:cs typeface="Calibri" pitchFamily="34" charset="-120"/>
              </a:rPr>
              <a:t>Devlet memuru vakarına yakışmayan tutum ve davranışta bulunmak.</a:t>
            </a:r>
            <a:endParaRPr lang="en-US" sz="1100" dirty="0"/>
          </a:p>
          <a:p>
            <a:pPr marL="0" indent="0">
              <a:lnSpc>
                <a:spcPct val="105000"/>
              </a:lnSpc>
              <a:spcAft>
                <a:spcPts val="700"/>
              </a:spcAft>
              <a:buNone/>
            </a:pPr>
            <a:r>
              <a:rPr lang="en-US" sz="1100" dirty="0">
                <a:solidFill>
                  <a:srgbClr val="2A2E45"/>
                </a:solidFill>
                <a:latin typeface="Calibri" pitchFamily="34" charset="0"/>
                <a:ea typeface="Calibri" pitchFamily="34" charset="-122"/>
                <a:cs typeface="Calibri" pitchFamily="34" charset="-120"/>
              </a:rPr>
              <a:t>Görevine veya iş sahiplerine karşı kayıtsızlık göstermek veya ilgisiz kalmak.</a:t>
            </a:r>
            <a:endParaRPr lang="en-US" sz="1100" dirty="0"/>
          </a:p>
          <a:p>
            <a:pPr marL="0" indent="0">
              <a:lnSpc>
                <a:spcPct val="105000"/>
              </a:lnSpc>
              <a:spcAft>
                <a:spcPts val="700"/>
              </a:spcAft>
              <a:buNone/>
            </a:pPr>
            <a:r>
              <a:rPr lang="en-US" sz="1100" dirty="0">
                <a:solidFill>
                  <a:srgbClr val="2A2E45"/>
                </a:solidFill>
                <a:latin typeface="Calibri" pitchFamily="34" charset="0"/>
                <a:ea typeface="Calibri" pitchFamily="34" charset="-122"/>
                <a:cs typeface="Calibri" pitchFamily="34" charset="-120"/>
              </a:rPr>
              <a:t>Belirlenen kılık ve kıyafet hükümlerine aykırı davranmak.</a:t>
            </a:r>
            <a:endParaRPr lang="en-US" sz="1100" dirty="0"/>
          </a:p>
          <a:p>
            <a:pPr marL="0" indent="0">
              <a:lnSpc>
                <a:spcPct val="105000"/>
              </a:lnSpc>
              <a:spcAft>
                <a:spcPts val="700"/>
              </a:spcAft>
              <a:buNone/>
            </a:pPr>
            <a:r>
              <a:rPr lang="en-US" sz="1100" dirty="0">
                <a:solidFill>
                  <a:srgbClr val="2A2E45"/>
                </a:solidFill>
                <a:latin typeface="Calibri" pitchFamily="34" charset="0"/>
                <a:ea typeface="Calibri" pitchFamily="34" charset="-122"/>
                <a:cs typeface="Calibri" pitchFamily="34" charset="-120"/>
              </a:rPr>
              <a:t>Görevin işbirliği içinde yapılması ilkesine aykırı davranışlarda bulunmak.</a:t>
            </a:r>
            <a:endParaRPr lang="en-US" sz="1100" dirty="0"/>
          </a:p>
        </p:txBody>
      </p:sp>
      <p:sp>
        <p:nvSpPr>
          <p:cNvPr id="10" name="Shape 7"/>
          <p:cNvSpPr/>
          <p:nvPr/>
        </p:nvSpPr>
        <p:spPr>
          <a:xfrm>
            <a:off x="6278728" y="2212848"/>
            <a:ext cx="5455768" cy="4050792"/>
          </a:xfrm>
          <a:prstGeom prst="rect">
            <a:avLst/>
          </a:prstGeom>
          <a:solidFill>
            <a:srgbClr val="F3F0E6"/>
          </a:solidFill>
          <a:ln w="12700">
            <a:solidFill>
              <a:srgbClr val="F3F0E6"/>
            </a:solidFill>
            <a:prstDash val="solid"/>
          </a:ln>
        </p:spPr>
        <p:txBody>
          <a:bodyPr/>
          <a:lstStyle/>
          <a:p>
            <a:endParaRPr lang="tr-TR"/>
          </a:p>
        </p:txBody>
      </p:sp>
      <p:sp>
        <p:nvSpPr>
          <p:cNvPr id="11" name="Text 8"/>
          <p:cNvSpPr txBox="1"/>
          <p:nvPr/>
        </p:nvSpPr>
        <p:spPr>
          <a:xfrm>
            <a:off x="6507328" y="2350008"/>
            <a:ext cx="4998568" cy="365760"/>
          </a:xfrm>
          <a:prstGeom prst="rect">
            <a:avLst/>
          </a:prstGeom>
          <a:noFill/>
          <a:ln/>
        </p:spPr>
        <p:txBody>
          <a:bodyPr wrap="square" lIns="0" tIns="0" rIns="0" bIns="0" rtlCol="0" anchor="ctr"/>
          <a:lstStyle/>
          <a:p>
            <a:pPr marL="0" indent="0">
              <a:buNone/>
            </a:pPr>
            <a:r>
              <a:rPr lang="en-US" sz="1500" b="1" dirty="0">
                <a:solidFill>
                  <a:srgbClr val="4A3F1A"/>
                </a:solidFill>
                <a:latin typeface="Cambria" pitchFamily="34" charset="0"/>
                <a:ea typeface="Cambria" pitchFamily="34" charset="-122"/>
                <a:cs typeface="Cambria" pitchFamily="34" charset="-120"/>
              </a:rPr>
              <a:t>B) Kınama cezasını gerektiren fiil ve hâller</a:t>
            </a:r>
            <a:endParaRPr lang="en-US" sz="1500" dirty="0"/>
          </a:p>
        </p:txBody>
      </p:sp>
      <p:sp>
        <p:nvSpPr>
          <p:cNvPr id="12" name="Text 9"/>
          <p:cNvSpPr txBox="1"/>
          <p:nvPr/>
        </p:nvSpPr>
        <p:spPr>
          <a:xfrm>
            <a:off x="6507328" y="2761488"/>
            <a:ext cx="4998568" cy="3364992"/>
          </a:xfrm>
          <a:prstGeom prst="rect">
            <a:avLst/>
          </a:prstGeom>
          <a:noFill/>
          <a:ln/>
        </p:spPr>
        <p:txBody>
          <a:bodyPr wrap="square" lIns="0" tIns="0" rIns="0" bIns="0" rtlCol="0" anchor="t"/>
          <a:lstStyle/>
          <a:p>
            <a:pPr marL="0" indent="0">
              <a:lnSpc>
                <a:spcPct val="105000"/>
              </a:lnSpc>
              <a:spcAft>
                <a:spcPts val="700"/>
              </a:spcAft>
              <a:buNone/>
            </a:pPr>
            <a:r>
              <a:rPr lang="en-US" sz="1100" dirty="0">
                <a:solidFill>
                  <a:srgbClr val="2A2E45"/>
                </a:solidFill>
                <a:latin typeface="Calibri" pitchFamily="34" charset="0"/>
                <a:ea typeface="Calibri" pitchFamily="34" charset="-122"/>
                <a:cs typeface="Calibri" pitchFamily="34" charset="-120"/>
              </a:rPr>
              <a:t>Verilen emir ve görevlerin tam ve zamanında yapılmasında, görev mahallinde kurumca belirlenen usul ve esasların yerine getirilmesinde, resmi belge, araç ve gereçlerin korunması, kullanılması ve bakımında kusurlu davranmak.</a:t>
            </a:r>
            <a:endParaRPr lang="en-US" sz="1100" dirty="0"/>
          </a:p>
          <a:p>
            <a:pPr marL="0" indent="0">
              <a:lnSpc>
                <a:spcPct val="105000"/>
              </a:lnSpc>
              <a:spcAft>
                <a:spcPts val="700"/>
              </a:spcAft>
              <a:buNone/>
            </a:pPr>
            <a:r>
              <a:rPr lang="en-US" sz="1100" dirty="0">
                <a:solidFill>
                  <a:srgbClr val="2A2E45"/>
                </a:solidFill>
                <a:latin typeface="Calibri" pitchFamily="34" charset="0"/>
                <a:ea typeface="Calibri" pitchFamily="34" charset="-122"/>
                <a:cs typeface="Calibri" pitchFamily="34" charset="-120"/>
              </a:rPr>
              <a:t>Eşlerinin, reşit olmayan veya mahcur olan çocuklarının kazanç getiren sürekli faaliyetlerini belirlenen sürede kurumuna bildirmemek.</a:t>
            </a:r>
            <a:endParaRPr lang="en-US" sz="1100" dirty="0"/>
          </a:p>
          <a:p>
            <a:pPr marL="0" indent="0">
              <a:lnSpc>
                <a:spcPct val="105000"/>
              </a:lnSpc>
              <a:spcAft>
                <a:spcPts val="700"/>
              </a:spcAft>
              <a:buNone/>
            </a:pPr>
            <a:r>
              <a:rPr lang="en-US" sz="1100" dirty="0">
                <a:solidFill>
                  <a:srgbClr val="2A2E45"/>
                </a:solidFill>
                <a:latin typeface="Calibri" pitchFamily="34" charset="0"/>
                <a:ea typeface="Calibri" pitchFamily="34" charset="-122"/>
                <a:cs typeface="Calibri" pitchFamily="34" charset="-120"/>
              </a:rPr>
              <a:t>Görev sırasında amire hâl ve hareketi ile saygısız davranmak.</a:t>
            </a:r>
            <a:endParaRPr lang="en-US" sz="1100" dirty="0"/>
          </a:p>
          <a:p>
            <a:pPr marL="0" indent="0">
              <a:lnSpc>
                <a:spcPct val="105000"/>
              </a:lnSpc>
              <a:spcAft>
                <a:spcPts val="700"/>
              </a:spcAft>
              <a:buNone/>
            </a:pPr>
            <a:r>
              <a:rPr lang="en-US" sz="1100" dirty="0">
                <a:solidFill>
                  <a:srgbClr val="2A2E45"/>
                </a:solidFill>
                <a:latin typeface="Calibri" pitchFamily="34" charset="0"/>
                <a:ea typeface="Calibri" pitchFamily="34" charset="-122"/>
                <a:cs typeface="Calibri" pitchFamily="34" charset="-120"/>
              </a:rPr>
              <a:t>Hizmet dışında Devlet memurunun itibar ve güven duygusunu sarsacak nitelikte davranışlarda bulunmak.</a:t>
            </a:r>
            <a:endParaRPr lang="en-US" sz="1100" dirty="0"/>
          </a:p>
          <a:p>
            <a:pPr marL="0" indent="0">
              <a:lnSpc>
                <a:spcPct val="105000"/>
              </a:lnSpc>
              <a:spcAft>
                <a:spcPts val="700"/>
              </a:spcAft>
              <a:buNone/>
            </a:pPr>
            <a:r>
              <a:rPr lang="en-US" sz="1100" dirty="0">
                <a:solidFill>
                  <a:srgbClr val="2A2E45"/>
                </a:solidFill>
                <a:latin typeface="Calibri" pitchFamily="34" charset="0"/>
                <a:ea typeface="Calibri" pitchFamily="34" charset="-122"/>
                <a:cs typeface="Calibri" pitchFamily="34" charset="-120"/>
              </a:rPr>
              <a:t>Devlete ait resmi araç, gereç ve benzeri eşyayı özel işlerinde kullanmak; Devlete ait resmî belge, araç, gereç ve benzeri eşyayı kaybetmek.</a:t>
            </a:r>
            <a:endParaRPr lang="en-US" sz="1100" dirty="0"/>
          </a:p>
          <a:p>
            <a:pPr marL="0" indent="0">
              <a:lnSpc>
                <a:spcPct val="105000"/>
              </a:lnSpc>
              <a:spcAft>
                <a:spcPts val="700"/>
              </a:spcAft>
              <a:buNone/>
            </a:pPr>
            <a:r>
              <a:rPr lang="en-US" sz="1100" dirty="0">
                <a:solidFill>
                  <a:srgbClr val="2A2E45"/>
                </a:solidFill>
                <a:latin typeface="Calibri" pitchFamily="34" charset="0"/>
                <a:ea typeface="Calibri" pitchFamily="34" charset="-122"/>
                <a:cs typeface="Calibri" pitchFamily="34" charset="-120"/>
              </a:rPr>
              <a:t>İş arkadaşlarına, maiyetindeki personele ve iş sahiplerine kötü muamelede bulunmak; söz veya hareketle sataşmak.</a:t>
            </a:r>
            <a:endParaRPr lang="en-US" sz="1100" dirty="0"/>
          </a:p>
          <a:p>
            <a:pPr marL="0" indent="0">
              <a:lnSpc>
                <a:spcPct val="105000"/>
              </a:lnSpc>
              <a:spcAft>
                <a:spcPts val="700"/>
              </a:spcAft>
              <a:buNone/>
            </a:pPr>
            <a:r>
              <a:rPr lang="en-US" sz="1100" dirty="0">
                <a:solidFill>
                  <a:srgbClr val="2A2E45"/>
                </a:solidFill>
                <a:latin typeface="Calibri" pitchFamily="34" charset="0"/>
                <a:ea typeface="Calibri" pitchFamily="34" charset="-122"/>
                <a:cs typeface="Calibri" pitchFamily="34" charset="-120"/>
              </a:rPr>
              <a:t>Görev mahallinde genel ahlak ve edep dışı davranışlarda bulunmak ve bu tür yazı yazmak, işaret, resim ve benzeri şekiller çizmek ve yapmak; verilen emirlere itiraz etmek.</a:t>
            </a:r>
            <a:endParaRPr lang="en-US" sz="1100" dirty="0"/>
          </a:p>
          <a:p>
            <a:pPr marL="0" indent="0">
              <a:lnSpc>
                <a:spcPct val="105000"/>
              </a:lnSpc>
              <a:spcAft>
                <a:spcPts val="700"/>
              </a:spcAft>
              <a:buNone/>
            </a:pPr>
            <a:r>
              <a:rPr lang="en-US" sz="1100" dirty="0">
                <a:solidFill>
                  <a:srgbClr val="2A2E45"/>
                </a:solidFill>
                <a:latin typeface="Calibri" pitchFamily="34" charset="0"/>
                <a:ea typeface="Calibri" pitchFamily="34" charset="-122"/>
                <a:cs typeface="Calibri" pitchFamily="34" charset="-120"/>
              </a:rPr>
              <a:t>Borçlarını kasten ödemeyerek hakkında yasal yollara başvurulmasına neden olmak; kurumların huzur, sükûn ve çalışma düzenini bozmak; yetkili olmadığı hâlde basına, haber ajanslarına veya radyo ve televizyon kurumlarına bilgi veya demeç vermek.</a:t>
            </a:r>
            <a:endParaRPr lang="en-US" sz="1100" dirty="0"/>
          </a:p>
        </p:txBody>
      </p:sp>
      <p:sp>
        <p:nvSpPr>
          <p:cNvPr id="13" name="Text 10"/>
          <p:cNvSpPr txBox="1"/>
          <p:nvPr/>
        </p:nvSpPr>
        <p:spPr>
          <a:xfrm>
            <a:off x="457200" y="6446520"/>
            <a:ext cx="5486400" cy="274320"/>
          </a:xfrm>
          <a:prstGeom prst="rect">
            <a:avLst/>
          </a:prstGeom>
          <a:noFill/>
          <a:ln/>
        </p:spPr>
        <p:txBody>
          <a:bodyPr wrap="square" lIns="0" tIns="0" rIns="0" bIns="0" rtlCol="0" anchor="ctr"/>
          <a:lstStyle/>
          <a:p>
            <a:pPr marL="0" indent="0">
              <a:buNone/>
            </a:pPr>
            <a:r>
              <a:rPr lang="en-US" sz="900" dirty="0">
                <a:solidFill>
                  <a:srgbClr val="5B6B8C"/>
                </a:solidFill>
                <a:latin typeface="Calibri" pitchFamily="34" charset="0"/>
                <a:ea typeface="Calibri" pitchFamily="34" charset="-122"/>
                <a:cs typeface="Calibri" pitchFamily="34" charset="-120"/>
              </a:rPr>
              <a:t>Modül C — İdari Personel Disiplini (657 s. K. m. 125 + 2547 s. K.)</a:t>
            </a:r>
            <a:endParaRPr lang="en-US" sz="900" dirty="0"/>
          </a:p>
        </p:txBody>
      </p:sp>
      <p:sp>
        <p:nvSpPr>
          <p:cNvPr id="14" name="Text 11"/>
          <p:cNvSpPr txBox="1"/>
          <p:nvPr/>
        </p:nvSpPr>
        <p:spPr>
          <a:xfrm>
            <a:off x="10820095" y="6446520"/>
            <a:ext cx="914400" cy="274320"/>
          </a:xfrm>
          <a:prstGeom prst="rect">
            <a:avLst/>
          </a:prstGeom>
          <a:noFill/>
          <a:ln/>
        </p:spPr>
        <p:txBody>
          <a:bodyPr wrap="square" lIns="0" tIns="0" rIns="0" bIns="0" rtlCol="0" anchor="ctr"/>
          <a:lstStyle/>
          <a:p>
            <a:pPr marL="0" indent="0" algn="r">
              <a:buNone/>
            </a:pPr>
            <a:r>
              <a:rPr lang="en-US" sz="900" dirty="0">
                <a:solidFill>
                  <a:srgbClr val="5B6B8C"/>
                </a:solidFill>
                <a:latin typeface="Calibri" pitchFamily="34" charset="0"/>
                <a:ea typeface="Calibri" pitchFamily="34" charset="-122"/>
                <a:cs typeface="Calibri" pitchFamily="34" charset="-120"/>
              </a:rPr>
              <a:t>50</a:t>
            </a:r>
            <a:endParaRPr lang="en-US" sz="900"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 51">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457200" y="411480"/>
            <a:ext cx="566928" cy="566928"/>
          </a:xfrm>
          <a:prstGeom prst="ellipse">
            <a:avLst/>
          </a:prstGeom>
          <a:solidFill>
            <a:srgbClr val="1E2761"/>
          </a:solidFill>
          <a:ln w="12700">
            <a:solidFill>
              <a:srgbClr val="1E2761"/>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603504" y="557784"/>
            <a:ext cx="274320" cy="274320"/>
          </a:xfrm>
          <a:prstGeom prst="rect">
            <a:avLst/>
          </a:prstGeom>
        </p:spPr>
      </p:pic>
      <p:sp>
        <p:nvSpPr>
          <p:cNvPr id="4" name="Text 1"/>
          <p:cNvSpPr txBox="1"/>
          <p:nvPr/>
        </p:nvSpPr>
        <p:spPr>
          <a:xfrm>
            <a:off x="1188720" y="347472"/>
            <a:ext cx="7315200" cy="274320"/>
          </a:xfrm>
          <a:prstGeom prst="rect">
            <a:avLst/>
          </a:prstGeom>
          <a:noFill/>
          <a:ln/>
        </p:spPr>
        <p:txBody>
          <a:bodyPr wrap="square" lIns="0" tIns="0" rIns="0" bIns="0" rtlCol="0" anchor="ctr"/>
          <a:lstStyle/>
          <a:p>
            <a:pPr marL="0" indent="0">
              <a:buNone/>
            </a:pPr>
            <a:r>
              <a:rPr lang="en-US" sz="1000" kern="0" spc="300" dirty="0">
                <a:solidFill>
                  <a:srgbClr val="5B6B8C"/>
                </a:solidFill>
                <a:latin typeface="Calibri" pitchFamily="34" charset="0"/>
                <a:ea typeface="Calibri" pitchFamily="34" charset="-122"/>
                <a:cs typeface="Calibri" pitchFamily="34" charset="-120"/>
              </a:rPr>
              <a:t>MODÜL C · 04</a:t>
            </a:r>
            <a:endParaRPr lang="en-US" sz="1000" dirty="0"/>
          </a:p>
        </p:txBody>
      </p:sp>
      <p:sp>
        <p:nvSpPr>
          <p:cNvPr id="5" name="Text 2"/>
          <p:cNvSpPr txBox="1"/>
          <p:nvPr/>
        </p:nvSpPr>
        <p:spPr>
          <a:xfrm>
            <a:off x="1188720" y="585216"/>
            <a:ext cx="9144000" cy="502920"/>
          </a:xfrm>
          <a:prstGeom prst="rect">
            <a:avLst/>
          </a:prstGeom>
          <a:noFill/>
          <a:ln/>
        </p:spPr>
        <p:txBody>
          <a:bodyPr wrap="square" lIns="0" tIns="0" rIns="0" bIns="0" rtlCol="0" anchor="t"/>
          <a:lstStyle/>
          <a:p>
            <a:pPr marL="0" indent="0">
              <a:buNone/>
            </a:pPr>
            <a:r>
              <a:rPr lang="en-US" sz="2400" b="1" dirty="0">
                <a:solidFill>
                  <a:srgbClr val="1E2761"/>
                </a:solidFill>
                <a:latin typeface="Cambria" pitchFamily="34" charset="0"/>
                <a:ea typeface="Cambria" pitchFamily="34" charset="-122"/>
                <a:cs typeface="Cambria" pitchFamily="34" charset="-120"/>
              </a:rPr>
              <a:t>Ceza Gerektiren Fiil ve Hâller (657 s. K. m. 125) — II</a:t>
            </a:r>
            <a:endParaRPr lang="en-US" sz="2400" dirty="0"/>
          </a:p>
        </p:txBody>
      </p:sp>
      <p:sp>
        <p:nvSpPr>
          <p:cNvPr id="6" name="Text 3"/>
          <p:cNvSpPr txBox="1"/>
          <p:nvPr/>
        </p:nvSpPr>
        <p:spPr>
          <a:xfrm>
            <a:off x="457200" y="1280160"/>
            <a:ext cx="11277295" cy="749808"/>
          </a:xfrm>
          <a:prstGeom prst="rect">
            <a:avLst/>
          </a:prstGeom>
          <a:noFill/>
          <a:ln/>
        </p:spPr>
        <p:txBody>
          <a:bodyPr wrap="square" lIns="0" tIns="0" rIns="0" bIns="0" rtlCol="0" anchor="t"/>
          <a:lstStyle/>
          <a:p>
            <a:pPr marL="0" indent="0">
              <a:buNone/>
            </a:pPr>
            <a:r>
              <a:rPr lang="en-US" sz="1300" dirty="0">
                <a:solidFill>
                  <a:srgbClr val="2A2E45"/>
                </a:solidFill>
                <a:latin typeface="Calibri" pitchFamily="34" charset="0"/>
                <a:ea typeface="Calibri" pitchFamily="34" charset="-122"/>
                <a:cs typeface="Calibri" pitchFamily="34" charset="-120"/>
              </a:rPr>
              <a:t>Aylıktan kesme ve kademe ilerlemesinin durdurulması cezalarını gerektiren fiillerin çoğu, akademik personel için 53/b'de sayılanlarla paraleldir; ancak gün sayıları ve bazı tanımlar farklıdır. Örneğin özürsüz devamsızlıkta memur için "1 veya 2 gün" aylıktan kesme, "3–9 gün" kademe durdurma iken; öğretim elemanı için "3–9 gün" aylıktan kesme cezası gerektirir.</a:t>
            </a:r>
            <a:endParaRPr lang="en-US" sz="1300" dirty="0"/>
          </a:p>
        </p:txBody>
      </p:sp>
      <p:sp>
        <p:nvSpPr>
          <p:cNvPr id="7" name="Shape 4"/>
          <p:cNvSpPr/>
          <p:nvPr/>
        </p:nvSpPr>
        <p:spPr>
          <a:xfrm>
            <a:off x="457200" y="2212848"/>
            <a:ext cx="5455768" cy="4050792"/>
          </a:xfrm>
          <a:prstGeom prst="rect">
            <a:avLst/>
          </a:prstGeom>
          <a:solidFill>
            <a:srgbClr val="E8EEFB"/>
          </a:solidFill>
          <a:ln w="12700">
            <a:solidFill>
              <a:srgbClr val="E8EEFB"/>
            </a:solidFill>
            <a:prstDash val="solid"/>
          </a:ln>
        </p:spPr>
        <p:txBody>
          <a:bodyPr/>
          <a:lstStyle/>
          <a:p>
            <a:endParaRPr lang="tr-TR"/>
          </a:p>
        </p:txBody>
      </p:sp>
      <p:sp>
        <p:nvSpPr>
          <p:cNvPr id="8" name="Text 5"/>
          <p:cNvSpPr txBox="1"/>
          <p:nvPr/>
        </p:nvSpPr>
        <p:spPr>
          <a:xfrm>
            <a:off x="685800" y="2350008"/>
            <a:ext cx="4998568" cy="365760"/>
          </a:xfrm>
          <a:prstGeom prst="rect">
            <a:avLst/>
          </a:prstGeom>
          <a:noFill/>
          <a:ln/>
        </p:spPr>
        <p:txBody>
          <a:bodyPr wrap="square" lIns="0" tIns="0" rIns="0" bIns="0" rtlCol="0" anchor="ctr"/>
          <a:lstStyle/>
          <a:p>
            <a:pPr marL="0" indent="0">
              <a:buNone/>
            </a:pPr>
            <a:r>
              <a:rPr lang="en-US" sz="1500" b="1" dirty="0">
                <a:solidFill>
                  <a:srgbClr val="1E2761"/>
                </a:solidFill>
                <a:latin typeface="Cambria" pitchFamily="34" charset="0"/>
                <a:ea typeface="Cambria" pitchFamily="34" charset="-122"/>
                <a:cs typeface="Cambria" pitchFamily="34" charset="-120"/>
              </a:rPr>
              <a:t>C) Aylıktan kesme cezasını gerektiren fiil ve hâller</a:t>
            </a:r>
            <a:endParaRPr lang="en-US" sz="1500" dirty="0"/>
          </a:p>
        </p:txBody>
      </p:sp>
      <p:sp>
        <p:nvSpPr>
          <p:cNvPr id="9" name="Text 6"/>
          <p:cNvSpPr txBox="1"/>
          <p:nvPr/>
        </p:nvSpPr>
        <p:spPr>
          <a:xfrm>
            <a:off x="685800" y="2761488"/>
            <a:ext cx="4998568" cy="3364992"/>
          </a:xfrm>
          <a:prstGeom prst="rect">
            <a:avLst/>
          </a:prstGeom>
          <a:noFill/>
          <a:ln/>
        </p:spPr>
        <p:txBody>
          <a:bodyPr wrap="square" lIns="0" tIns="0" rIns="0" bIns="0" rtlCol="0" anchor="t"/>
          <a:lstStyle/>
          <a:p>
            <a:pPr marL="0" indent="0">
              <a:lnSpc>
                <a:spcPct val="105000"/>
              </a:lnSpc>
              <a:spcAft>
                <a:spcPts val="700"/>
              </a:spcAft>
              <a:buNone/>
            </a:pPr>
            <a:r>
              <a:rPr lang="en-US" sz="1000" dirty="0">
                <a:solidFill>
                  <a:srgbClr val="2A2E45"/>
                </a:solidFill>
                <a:latin typeface="Calibri" pitchFamily="34" charset="0"/>
                <a:ea typeface="Calibri" pitchFamily="34" charset="-122"/>
                <a:cs typeface="Calibri" pitchFamily="34" charset="-120"/>
              </a:rPr>
              <a:t>Kasıtlı olarak; verilen emir ve görevleri tam ve zamanında yapmamak, görev mahallinde kurumca belirlenen usul ve esasları yerine getirmemek, resmi belge, araç ve gereçleri korumamak, bakımını yapmamak, hor kullanmak.</a:t>
            </a:r>
            <a:endParaRPr lang="en-US" sz="1000" dirty="0"/>
          </a:p>
          <a:p>
            <a:pPr marL="0" indent="0">
              <a:lnSpc>
                <a:spcPct val="105000"/>
              </a:lnSpc>
              <a:spcAft>
                <a:spcPts val="700"/>
              </a:spcAft>
              <a:buNone/>
            </a:pPr>
            <a:r>
              <a:rPr lang="en-US" sz="1000" dirty="0">
                <a:solidFill>
                  <a:srgbClr val="2A2E45"/>
                </a:solidFill>
                <a:latin typeface="Calibri" pitchFamily="34" charset="0"/>
                <a:ea typeface="Calibri" pitchFamily="34" charset="-122"/>
                <a:cs typeface="Calibri" pitchFamily="34" charset="-120"/>
              </a:rPr>
              <a:t>Özürsüz olarak bir veya iki gün göreve gelmemek.</a:t>
            </a:r>
            <a:endParaRPr lang="en-US" sz="1000" dirty="0"/>
          </a:p>
          <a:p>
            <a:pPr marL="0" indent="0">
              <a:lnSpc>
                <a:spcPct val="105000"/>
              </a:lnSpc>
              <a:spcAft>
                <a:spcPts val="700"/>
              </a:spcAft>
              <a:buNone/>
            </a:pPr>
            <a:r>
              <a:rPr lang="en-US" sz="1000" dirty="0">
                <a:solidFill>
                  <a:srgbClr val="2A2E45"/>
                </a:solidFill>
                <a:latin typeface="Calibri" pitchFamily="34" charset="0"/>
                <a:ea typeface="Calibri" pitchFamily="34" charset="-122"/>
                <a:cs typeface="Calibri" pitchFamily="34" charset="-120"/>
              </a:rPr>
              <a:t>Devlete ait resmi belge, araç, gereç ve benzerlerini özel menfaat sağlamak için kullanmak.</a:t>
            </a:r>
            <a:endParaRPr lang="en-US" sz="1000" dirty="0"/>
          </a:p>
          <a:p>
            <a:pPr marL="0" indent="0">
              <a:lnSpc>
                <a:spcPct val="105000"/>
              </a:lnSpc>
              <a:spcAft>
                <a:spcPts val="700"/>
              </a:spcAft>
              <a:buNone/>
            </a:pPr>
            <a:r>
              <a:rPr lang="en-US" sz="1000" dirty="0">
                <a:solidFill>
                  <a:srgbClr val="2A2E45"/>
                </a:solidFill>
                <a:latin typeface="Calibri" pitchFamily="34" charset="0"/>
                <a:ea typeface="Calibri" pitchFamily="34" charset="-122"/>
                <a:cs typeface="Calibri" pitchFamily="34" charset="-120"/>
              </a:rPr>
              <a:t>Görevle ilgili konularda yükümlü olduğu kişilere yalan ve yanlış beyanda bulunmak.</a:t>
            </a:r>
            <a:endParaRPr lang="en-US" sz="1000" dirty="0"/>
          </a:p>
          <a:p>
            <a:pPr marL="0" indent="0">
              <a:lnSpc>
                <a:spcPct val="105000"/>
              </a:lnSpc>
              <a:spcAft>
                <a:spcPts val="700"/>
              </a:spcAft>
              <a:buNone/>
            </a:pPr>
            <a:r>
              <a:rPr lang="en-US" sz="1000" dirty="0">
                <a:solidFill>
                  <a:srgbClr val="2A2E45"/>
                </a:solidFill>
                <a:latin typeface="Calibri" pitchFamily="34" charset="0"/>
                <a:ea typeface="Calibri" pitchFamily="34" charset="-122"/>
                <a:cs typeface="Calibri" pitchFamily="34" charset="-120"/>
              </a:rPr>
              <a:t>Görev sırasında amirine sözle saygısızlık etmek.</a:t>
            </a:r>
            <a:endParaRPr lang="en-US" sz="1000" dirty="0"/>
          </a:p>
          <a:p>
            <a:pPr marL="0" indent="0">
              <a:lnSpc>
                <a:spcPct val="105000"/>
              </a:lnSpc>
              <a:spcAft>
                <a:spcPts val="700"/>
              </a:spcAft>
              <a:buNone/>
            </a:pPr>
            <a:r>
              <a:rPr lang="en-US" sz="1000" dirty="0">
                <a:solidFill>
                  <a:srgbClr val="2A2E45"/>
                </a:solidFill>
                <a:latin typeface="Calibri" pitchFamily="34" charset="0"/>
                <a:ea typeface="Calibri" pitchFamily="34" charset="-122"/>
                <a:cs typeface="Calibri" pitchFamily="34" charset="-120"/>
              </a:rPr>
              <a:t>Görev yeri sınırları içerisinde herhangi bir yerin toplantı, tören ve benzeri amaçlarla izinsiz olarak kullanılmasına yardımcı olmak.</a:t>
            </a:r>
            <a:endParaRPr lang="en-US" sz="1000" dirty="0"/>
          </a:p>
          <a:p>
            <a:pPr marL="0" indent="0">
              <a:lnSpc>
                <a:spcPct val="105000"/>
              </a:lnSpc>
              <a:spcAft>
                <a:spcPts val="700"/>
              </a:spcAft>
              <a:buNone/>
            </a:pPr>
            <a:r>
              <a:rPr lang="en-US" sz="1000" dirty="0">
                <a:solidFill>
                  <a:srgbClr val="2A2E45"/>
                </a:solidFill>
                <a:latin typeface="Calibri" pitchFamily="34" charset="0"/>
                <a:ea typeface="Calibri" pitchFamily="34" charset="-122"/>
                <a:cs typeface="Calibri" pitchFamily="34" charset="-120"/>
              </a:rPr>
              <a:t>Hizmet içinde Devlet memurunun itibar ve güven duygusunu sarsacak nitelikte davranışlarda bulunmak.</a:t>
            </a:r>
            <a:endParaRPr lang="en-US" sz="1000" dirty="0"/>
          </a:p>
        </p:txBody>
      </p:sp>
      <p:sp>
        <p:nvSpPr>
          <p:cNvPr id="10" name="Shape 7"/>
          <p:cNvSpPr/>
          <p:nvPr/>
        </p:nvSpPr>
        <p:spPr>
          <a:xfrm>
            <a:off x="6278728" y="2212848"/>
            <a:ext cx="5455768" cy="4050792"/>
          </a:xfrm>
          <a:prstGeom prst="rect">
            <a:avLst/>
          </a:prstGeom>
          <a:solidFill>
            <a:srgbClr val="F3F0E6"/>
          </a:solidFill>
          <a:ln w="12700">
            <a:solidFill>
              <a:srgbClr val="F3F0E6"/>
            </a:solidFill>
            <a:prstDash val="solid"/>
          </a:ln>
        </p:spPr>
        <p:txBody>
          <a:bodyPr/>
          <a:lstStyle/>
          <a:p>
            <a:endParaRPr lang="tr-TR"/>
          </a:p>
        </p:txBody>
      </p:sp>
      <p:sp>
        <p:nvSpPr>
          <p:cNvPr id="11" name="Text 8"/>
          <p:cNvSpPr txBox="1"/>
          <p:nvPr/>
        </p:nvSpPr>
        <p:spPr>
          <a:xfrm>
            <a:off x="6507328" y="2350008"/>
            <a:ext cx="4998568" cy="365760"/>
          </a:xfrm>
          <a:prstGeom prst="rect">
            <a:avLst/>
          </a:prstGeom>
          <a:noFill/>
          <a:ln/>
        </p:spPr>
        <p:txBody>
          <a:bodyPr wrap="square" lIns="0" tIns="0" rIns="0" bIns="0" rtlCol="0" anchor="ctr"/>
          <a:lstStyle/>
          <a:p>
            <a:pPr marL="0" indent="0">
              <a:buNone/>
            </a:pPr>
            <a:r>
              <a:rPr lang="en-US" sz="1500" b="1" dirty="0">
                <a:solidFill>
                  <a:srgbClr val="4A3F1A"/>
                </a:solidFill>
                <a:latin typeface="Cambria" pitchFamily="34" charset="0"/>
                <a:ea typeface="Cambria" pitchFamily="34" charset="-122"/>
                <a:cs typeface="Cambria" pitchFamily="34" charset="-120"/>
              </a:rPr>
              <a:t>D) Kademe durdurma cezasını gerektiren fiil ve hâller</a:t>
            </a:r>
            <a:endParaRPr lang="en-US" sz="1500" dirty="0"/>
          </a:p>
        </p:txBody>
      </p:sp>
      <p:sp>
        <p:nvSpPr>
          <p:cNvPr id="12" name="Text 9"/>
          <p:cNvSpPr txBox="1"/>
          <p:nvPr/>
        </p:nvSpPr>
        <p:spPr>
          <a:xfrm>
            <a:off x="6507328" y="2761488"/>
            <a:ext cx="4998568" cy="3364992"/>
          </a:xfrm>
          <a:prstGeom prst="rect">
            <a:avLst/>
          </a:prstGeom>
          <a:noFill/>
          <a:ln/>
        </p:spPr>
        <p:txBody>
          <a:bodyPr wrap="square" lIns="0" tIns="0" rIns="0" bIns="0" rtlCol="0" anchor="t"/>
          <a:lstStyle/>
          <a:p>
            <a:pPr marL="0" indent="0">
              <a:lnSpc>
                <a:spcPct val="105000"/>
              </a:lnSpc>
              <a:spcAft>
                <a:spcPts val="700"/>
              </a:spcAft>
              <a:buNone/>
            </a:pPr>
            <a:r>
              <a:rPr lang="en-US" sz="1000" dirty="0">
                <a:solidFill>
                  <a:srgbClr val="2A2E45"/>
                </a:solidFill>
                <a:latin typeface="Calibri" pitchFamily="34" charset="0"/>
                <a:ea typeface="Calibri" pitchFamily="34" charset="-122"/>
                <a:cs typeface="Calibri" pitchFamily="34" charset="-120"/>
              </a:rPr>
              <a:t>Göreve sarhoş gelmek, görev yerinde alkollü içki içmek.</a:t>
            </a:r>
            <a:endParaRPr lang="en-US" sz="1000" dirty="0"/>
          </a:p>
          <a:p>
            <a:pPr marL="0" indent="0">
              <a:lnSpc>
                <a:spcPct val="105000"/>
              </a:lnSpc>
              <a:spcAft>
                <a:spcPts val="700"/>
              </a:spcAft>
              <a:buNone/>
            </a:pPr>
            <a:r>
              <a:rPr lang="en-US" sz="1000" dirty="0">
                <a:solidFill>
                  <a:srgbClr val="2A2E45"/>
                </a:solidFill>
                <a:latin typeface="Calibri" pitchFamily="34" charset="0"/>
                <a:ea typeface="Calibri" pitchFamily="34" charset="-122"/>
                <a:cs typeface="Calibri" pitchFamily="34" charset="-120"/>
              </a:rPr>
              <a:t>Özürsüz ve kesintisiz 3–9 gün göreve gelmemek.</a:t>
            </a:r>
            <a:endParaRPr lang="en-US" sz="1000" dirty="0"/>
          </a:p>
          <a:p>
            <a:pPr marL="0" indent="0">
              <a:lnSpc>
                <a:spcPct val="105000"/>
              </a:lnSpc>
              <a:spcAft>
                <a:spcPts val="700"/>
              </a:spcAft>
              <a:buNone/>
            </a:pPr>
            <a:r>
              <a:rPr lang="en-US" sz="1000" dirty="0">
                <a:solidFill>
                  <a:srgbClr val="2A2E45"/>
                </a:solidFill>
                <a:latin typeface="Calibri" pitchFamily="34" charset="0"/>
                <a:ea typeface="Calibri" pitchFamily="34" charset="-122"/>
                <a:cs typeface="Calibri" pitchFamily="34" charset="-120"/>
              </a:rPr>
              <a:t>Görevi ile ilgili olarak her ne şekilde olursa olsun çıkar sağlamak.</a:t>
            </a:r>
            <a:endParaRPr lang="en-US" sz="1000" dirty="0"/>
          </a:p>
          <a:p>
            <a:pPr marL="0" indent="0">
              <a:lnSpc>
                <a:spcPct val="105000"/>
              </a:lnSpc>
              <a:spcAft>
                <a:spcPts val="700"/>
              </a:spcAft>
              <a:buNone/>
            </a:pPr>
            <a:r>
              <a:rPr lang="en-US" sz="1000" dirty="0">
                <a:solidFill>
                  <a:srgbClr val="2A2E45"/>
                </a:solidFill>
                <a:latin typeface="Calibri" pitchFamily="34" charset="0"/>
                <a:ea typeface="Calibri" pitchFamily="34" charset="-122"/>
                <a:cs typeface="Calibri" pitchFamily="34" charset="-120"/>
              </a:rPr>
              <a:t>Amirine veya maiyetindekilere karşı küçük düşürücü veya aşağılayıcı fiil ve hareketler yapmak.</a:t>
            </a:r>
            <a:endParaRPr lang="en-US" sz="1000" dirty="0"/>
          </a:p>
          <a:p>
            <a:pPr marL="0" indent="0">
              <a:lnSpc>
                <a:spcPct val="105000"/>
              </a:lnSpc>
              <a:spcAft>
                <a:spcPts val="700"/>
              </a:spcAft>
              <a:buNone/>
            </a:pPr>
            <a:r>
              <a:rPr lang="en-US" sz="1000" dirty="0">
                <a:solidFill>
                  <a:srgbClr val="2A2E45"/>
                </a:solidFill>
                <a:latin typeface="Calibri" pitchFamily="34" charset="0"/>
                <a:ea typeface="Calibri" pitchFamily="34" charset="-122"/>
                <a:cs typeface="Calibri" pitchFamily="34" charset="-120"/>
              </a:rPr>
              <a:t>Görev yeri sınırları içinde herhangi bir yeri toplantı, tören ve benzeri amaçlarla izinsiz kullanmak veya kullandırmak.</a:t>
            </a:r>
            <a:endParaRPr lang="en-US" sz="1000" dirty="0"/>
          </a:p>
          <a:p>
            <a:pPr marL="0" indent="0">
              <a:lnSpc>
                <a:spcPct val="105000"/>
              </a:lnSpc>
              <a:spcAft>
                <a:spcPts val="700"/>
              </a:spcAft>
              <a:buNone/>
            </a:pPr>
            <a:r>
              <a:rPr lang="en-US" sz="1000" dirty="0">
                <a:solidFill>
                  <a:srgbClr val="2A2E45"/>
                </a:solidFill>
                <a:latin typeface="Calibri" pitchFamily="34" charset="0"/>
                <a:ea typeface="Calibri" pitchFamily="34" charset="-122"/>
                <a:cs typeface="Calibri" pitchFamily="34" charset="-120"/>
              </a:rPr>
              <a:t>Gerçeğe aykırı rapor ve belge düzenlemek.</a:t>
            </a:r>
            <a:endParaRPr lang="en-US" sz="1000" dirty="0"/>
          </a:p>
          <a:p>
            <a:pPr marL="0" indent="0">
              <a:lnSpc>
                <a:spcPct val="105000"/>
              </a:lnSpc>
              <a:spcAft>
                <a:spcPts val="700"/>
              </a:spcAft>
              <a:buNone/>
            </a:pPr>
            <a:r>
              <a:rPr lang="en-US" sz="1000" dirty="0">
                <a:solidFill>
                  <a:srgbClr val="2A2E45"/>
                </a:solidFill>
                <a:latin typeface="Calibri" pitchFamily="34" charset="0"/>
                <a:ea typeface="Calibri" pitchFamily="34" charset="-122"/>
                <a:cs typeface="Calibri" pitchFamily="34" charset="-120"/>
              </a:rPr>
              <a:t>Ticaret yapmak veya Devlet memurlarına yasaklanan diğer kazanç getirici faaliyetlerde bulunmak.</a:t>
            </a:r>
            <a:endParaRPr lang="en-US" sz="1000" dirty="0"/>
          </a:p>
          <a:p>
            <a:pPr marL="0" indent="0">
              <a:lnSpc>
                <a:spcPct val="105000"/>
              </a:lnSpc>
              <a:spcAft>
                <a:spcPts val="700"/>
              </a:spcAft>
              <a:buNone/>
            </a:pPr>
            <a:r>
              <a:rPr lang="en-US" sz="1000" dirty="0">
                <a:solidFill>
                  <a:srgbClr val="2A2E45"/>
                </a:solidFill>
                <a:latin typeface="Calibri" pitchFamily="34" charset="0"/>
                <a:ea typeface="Calibri" pitchFamily="34" charset="-122"/>
                <a:cs typeface="Calibri" pitchFamily="34" charset="-120"/>
              </a:rPr>
              <a:t>Görevin yerine getirilmesinde dil, ırk, cinsiyet, siyasi düşünce, felsefi inanç, din ve mezhep ayrımı yapmak, kişilerin yarar veya zararını hedef tutan davranışlarda bulunmak.</a:t>
            </a:r>
            <a:endParaRPr lang="en-US" sz="1000" dirty="0"/>
          </a:p>
          <a:p>
            <a:pPr marL="0" indent="0">
              <a:lnSpc>
                <a:spcPct val="105000"/>
              </a:lnSpc>
              <a:spcAft>
                <a:spcPts val="700"/>
              </a:spcAft>
              <a:buNone/>
            </a:pPr>
            <a:r>
              <a:rPr lang="en-US" sz="1000" dirty="0">
                <a:solidFill>
                  <a:srgbClr val="2A2E45"/>
                </a:solidFill>
                <a:latin typeface="Calibri" pitchFamily="34" charset="0"/>
                <a:ea typeface="Calibri" pitchFamily="34" charset="-122"/>
                <a:cs typeface="Calibri" pitchFamily="34" charset="-120"/>
              </a:rPr>
              <a:t>Belirlenen durum ve sürelerde mal bildiriminde bulunmamak; açıklanması yasaklanan bilgileri açıklamak; amirine, maiyetindekilere, iş arkadaşları veya iş sahiplerine hakarette bulunmak veya bunları tehdit etmek; verilen görev ve emirleri kasten yapmamak; herhangi bir siyasi parti yararına veya zararına fiilen faaliyette bulunmak.</a:t>
            </a:r>
            <a:endParaRPr lang="en-US" sz="1000" dirty="0"/>
          </a:p>
        </p:txBody>
      </p:sp>
      <p:sp>
        <p:nvSpPr>
          <p:cNvPr id="13" name="Text 10"/>
          <p:cNvSpPr txBox="1"/>
          <p:nvPr/>
        </p:nvSpPr>
        <p:spPr>
          <a:xfrm>
            <a:off x="457200" y="6446520"/>
            <a:ext cx="5486400" cy="274320"/>
          </a:xfrm>
          <a:prstGeom prst="rect">
            <a:avLst/>
          </a:prstGeom>
          <a:noFill/>
          <a:ln/>
        </p:spPr>
        <p:txBody>
          <a:bodyPr wrap="square" lIns="0" tIns="0" rIns="0" bIns="0" rtlCol="0" anchor="ctr"/>
          <a:lstStyle/>
          <a:p>
            <a:pPr marL="0" indent="0">
              <a:buNone/>
            </a:pPr>
            <a:r>
              <a:rPr lang="en-US" sz="900" dirty="0">
                <a:solidFill>
                  <a:srgbClr val="5B6B8C"/>
                </a:solidFill>
                <a:latin typeface="Calibri" pitchFamily="34" charset="0"/>
                <a:ea typeface="Calibri" pitchFamily="34" charset="-122"/>
                <a:cs typeface="Calibri" pitchFamily="34" charset="-120"/>
              </a:rPr>
              <a:t>Modül C — İdari Personel Disiplini (657 s. K. m. 125 + 2547 s. K.)</a:t>
            </a:r>
            <a:endParaRPr lang="en-US" sz="900" dirty="0"/>
          </a:p>
        </p:txBody>
      </p:sp>
      <p:sp>
        <p:nvSpPr>
          <p:cNvPr id="14" name="Text 11"/>
          <p:cNvSpPr txBox="1"/>
          <p:nvPr/>
        </p:nvSpPr>
        <p:spPr>
          <a:xfrm>
            <a:off x="10820095" y="6446520"/>
            <a:ext cx="914400" cy="274320"/>
          </a:xfrm>
          <a:prstGeom prst="rect">
            <a:avLst/>
          </a:prstGeom>
          <a:noFill/>
          <a:ln/>
        </p:spPr>
        <p:txBody>
          <a:bodyPr wrap="square" lIns="0" tIns="0" rIns="0" bIns="0" rtlCol="0" anchor="ctr"/>
          <a:lstStyle/>
          <a:p>
            <a:pPr marL="0" indent="0" algn="r">
              <a:buNone/>
            </a:pPr>
            <a:r>
              <a:rPr lang="en-US" sz="900" dirty="0">
                <a:solidFill>
                  <a:srgbClr val="5B6B8C"/>
                </a:solidFill>
                <a:latin typeface="Calibri" pitchFamily="34" charset="0"/>
                <a:ea typeface="Calibri" pitchFamily="34" charset="-122"/>
                <a:cs typeface="Calibri" pitchFamily="34" charset="-120"/>
              </a:rPr>
              <a:t>51</a:t>
            </a:r>
            <a:endParaRPr lang="en-US" sz="900"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 52">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457200" y="411480"/>
            <a:ext cx="566928" cy="566928"/>
          </a:xfrm>
          <a:prstGeom prst="ellipse">
            <a:avLst/>
          </a:prstGeom>
          <a:solidFill>
            <a:srgbClr val="1E2761"/>
          </a:solidFill>
          <a:ln w="12700">
            <a:solidFill>
              <a:srgbClr val="1E2761"/>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603504" y="557784"/>
            <a:ext cx="274320" cy="274320"/>
          </a:xfrm>
          <a:prstGeom prst="rect">
            <a:avLst/>
          </a:prstGeom>
        </p:spPr>
      </p:pic>
      <p:sp>
        <p:nvSpPr>
          <p:cNvPr id="4" name="Text 1"/>
          <p:cNvSpPr txBox="1"/>
          <p:nvPr/>
        </p:nvSpPr>
        <p:spPr>
          <a:xfrm>
            <a:off x="1188720" y="347472"/>
            <a:ext cx="7315200" cy="274320"/>
          </a:xfrm>
          <a:prstGeom prst="rect">
            <a:avLst/>
          </a:prstGeom>
          <a:noFill/>
          <a:ln/>
        </p:spPr>
        <p:txBody>
          <a:bodyPr wrap="square" lIns="0" tIns="0" rIns="0" bIns="0" rtlCol="0" anchor="ctr"/>
          <a:lstStyle/>
          <a:p>
            <a:pPr marL="0" indent="0">
              <a:buNone/>
            </a:pPr>
            <a:r>
              <a:rPr lang="en-US" sz="1000" kern="0" spc="300" dirty="0">
                <a:solidFill>
                  <a:srgbClr val="5B6B8C"/>
                </a:solidFill>
                <a:latin typeface="Calibri" pitchFamily="34" charset="0"/>
                <a:ea typeface="Calibri" pitchFamily="34" charset="-122"/>
                <a:cs typeface="Calibri" pitchFamily="34" charset="-120"/>
              </a:rPr>
              <a:t>MODÜL C · 05</a:t>
            </a:r>
            <a:endParaRPr lang="en-US" sz="1000" dirty="0"/>
          </a:p>
        </p:txBody>
      </p:sp>
      <p:sp>
        <p:nvSpPr>
          <p:cNvPr id="5" name="Text 2"/>
          <p:cNvSpPr txBox="1"/>
          <p:nvPr/>
        </p:nvSpPr>
        <p:spPr>
          <a:xfrm>
            <a:off x="1188720" y="585216"/>
            <a:ext cx="9144000" cy="502920"/>
          </a:xfrm>
          <a:prstGeom prst="rect">
            <a:avLst/>
          </a:prstGeom>
          <a:noFill/>
          <a:ln/>
        </p:spPr>
        <p:txBody>
          <a:bodyPr wrap="square" lIns="0" tIns="0" rIns="0" bIns="0" rtlCol="0" anchor="t"/>
          <a:lstStyle/>
          <a:p>
            <a:pPr marL="0" indent="0">
              <a:buNone/>
            </a:pPr>
            <a:r>
              <a:rPr lang="en-US" sz="2400" b="1" dirty="0">
                <a:solidFill>
                  <a:srgbClr val="1E2761"/>
                </a:solidFill>
                <a:latin typeface="Cambria" pitchFamily="34" charset="0"/>
                <a:ea typeface="Cambria" pitchFamily="34" charset="-122"/>
                <a:cs typeface="Cambria" pitchFamily="34" charset="-120"/>
              </a:rPr>
              <a:t>Devlet Memurluğundan Çıkarma (657 s. K. m. 125/E)</a:t>
            </a:r>
            <a:endParaRPr lang="en-US" sz="2400" dirty="0"/>
          </a:p>
        </p:txBody>
      </p:sp>
      <p:sp>
        <p:nvSpPr>
          <p:cNvPr id="6" name="Shape 3"/>
          <p:cNvSpPr/>
          <p:nvPr/>
        </p:nvSpPr>
        <p:spPr>
          <a:xfrm>
            <a:off x="10591495" y="457200"/>
            <a:ext cx="1143000" cy="329184"/>
          </a:xfrm>
          <a:prstGeom prst="roundRect">
            <a:avLst>
              <a:gd name="adj" fmla="val 16667"/>
            </a:avLst>
          </a:prstGeom>
          <a:solidFill>
            <a:srgbClr val="FBE9E9"/>
          </a:solidFill>
          <a:ln w="12700">
            <a:solidFill>
              <a:srgbClr val="FBE9E9"/>
            </a:solidFill>
            <a:prstDash val="solid"/>
          </a:ln>
        </p:spPr>
        <p:txBody>
          <a:bodyPr/>
          <a:lstStyle/>
          <a:p>
            <a:endParaRPr lang="tr-TR"/>
          </a:p>
        </p:txBody>
      </p:sp>
      <p:sp>
        <p:nvSpPr>
          <p:cNvPr id="7" name="Text 4"/>
          <p:cNvSpPr txBox="1"/>
          <p:nvPr/>
        </p:nvSpPr>
        <p:spPr>
          <a:xfrm>
            <a:off x="10591495" y="457200"/>
            <a:ext cx="1143000" cy="329184"/>
          </a:xfrm>
          <a:prstGeom prst="rect">
            <a:avLst/>
          </a:prstGeom>
          <a:noFill/>
          <a:ln/>
        </p:spPr>
        <p:txBody>
          <a:bodyPr wrap="square" lIns="0" tIns="0" rIns="0" bIns="0" rtlCol="0" anchor="ctr"/>
          <a:lstStyle/>
          <a:p>
            <a:pPr marL="0" indent="0" algn="ctr">
              <a:buNone/>
            </a:pPr>
            <a:r>
              <a:rPr lang="en-US" sz="900" b="1" kern="0" spc="200" dirty="0">
                <a:solidFill>
                  <a:srgbClr val="A63A3A"/>
                </a:solidFill>
                <a:latin typeface="Calibri" pitchFamily="34" charset="0"/>
                <a:ea typeface="Calibri" pitchFamily="34" charset="-122"/>
                <a:cs typeface="Calibri" pitchFamily="34" charset="-120"/>
              </a:rPr>
              <a:t>ÖNEMLİ</a:t>
            </a:r>
            <a:endParaRPr lang="en-US" sz="900" dirty="0"/>
          </a:p>
        </p:txBody>
      </p:sp>
      <p:sp>
        <p:nvSpPr>
          <p:cNvPr id="8" name="Text 5"/>
          <p:cNvSpPr txBox="1"/>
          <p:nvPr/>
        </p:nvSpPr>
        <p:spPr>
          <a:xfrm>
            <a:off x="457200" y="1280160"/>
            <a:ext cx="11277295" cy="749808"/>
          </a:xfrm>
          <a:prstGeom prst="rect">
            <a:avLst/>
          </a:prstGeom>
          <a:noFill/>
          <a:ln/>
        </p:spPr>
        <p:txBody>
          <a:bodyPr wrap="square" lIns="0" tIns="0" rIns="0" bIns="0" rtlCol="0" anchor="t"/>
          <a:lstStyle/>
          <a:p>
            <a:pPr marL="0" indent="0">
              <a:buNone/>
            </a:pPr>
            <a:r>
              <a:rPr lang="en-US" sz="1200" dirty="0">
                <a:solidFill>
                  <a:srgbClr val="2A2E45"/>
                </a:solidFill>
                <a:latin typeface="Calibri" pitchFamily="34" charset="0"/>
                <a:ea typeface="Calibri" pitchFamily="34" charset="-122"/>
                <a:cs typeface="Calibri" pitchFamily="34" charset="-120"/>
              </a:rPr>
              <a:t>Devlet memurluğundan çıkarma, bir daha Devlet memurluğuna atanmamak üzere memurluktan çıkarmaktır. Ceza, amirlerin bu yoldaki isteği üzerine yüksek disiplin kurulu kararıyla verilir; üniversitelerde Yüksek Disiplin Kurulu, Yükseköğretim Genel Kuruludur ve dosya kendisine tevdiinden itibaren en geç altı ay içinde karara bağlanır. Kanunda sayılan fiil ve hâller:</a:t>
            </a:r>
            <a:endParaRPr lang="en-US" sz="1200" dirty="0"/>
          </a:p>
        </p:txBody>
      </p:sp>
      <p:sp>
        <p:nvSpPr>
          <p:cNvPr id="9" name="Shape 6"/>
          <p:cNvSpPr/>
          <p:nvPr/>
        </p:nvSpPr>
        <p:spPr>
          <a:xfrm>
            <a:off x="457200" y="5367528"/>
            <a:ext cx="11277295" cy="896112"/>
          </a:xfrm>
          <a:prstGeom prst="rect">
            <a:avLst/>
          </a:prstGeom>
          <a:solidFill>
            <a:srgbClr val="FBE9E9"/>
          </a:solidFill>
          <a:ln w="12700">
            <a:solidFill>
              <a:srgbClr val="FBE9E9"/>
            </a:solidFill>
            <a:prstDash val="solid"/>
          </a:ln>
        </p:spPr>
        <p:txBody>
          <a:bodyPr/>
          <a:lstStyle/>
          <a:p>
            <a:endParaRPr lang="tr-TR"/>
          </a:p>
        </p:txBody>
      </p:sp>
      <p:sp>
        <p:nvSpPr>
          <p:cNvPr id="10" name="Text 7"/>
          <p:cNvSpPr txBox="1"/>
          <p:nvPr/>
        </p:nvSpPr>
        <p:spPr>
          <a:xfrm>
            <a:off x="640080" y="5413248"/>
            <a:ext cx="10911535" cy="804672"/>
          </a:xfrm>
          <a:prstGeom prst="rect">
            <a:avLst/>
          </a:prstGeom>
          <a:noFill/>
          <a:ln/>
        </p:spPr>
        <p:txBody>
          <a:bodyPr wrap="square" lIns="0" tIns="0" rIns="0" bIns="0" rtlCol="0" anchor="ctr"/>
          <a:lstStyle/>
          <a:p>
            <a:pPr marL="0" indent="0">
              <a:buNone/>
            </a:pPr>
            <a:r>
              <a:rPr lang="en-US" sz="1100" i="1" dirty="0">
                <a:solidFill>
                  <a:srgbClr val="A63A3A"/>
                </a:solidFill>
                <a:latin typeface="Calibri" pitchFamily="34" charset="0"/>
                <a:ea typeface="Calibri" pitchFamily="34" charset="-122"/>
                <a:cs typeface="Calibri" pitchFamily="34" charset="-120"/>
              </a:rPr>
              <a:t>Hakkında memurluktan çıkarma cezası istenen memur, soruşturma evrakını inceleme, tanık dinletme, disiplin kurulunda sözlü veya yazılı olarak kendisi veya vekili vasıtasıyla savunma yapma hakkına sahiptir. Soruşturma sonunda çıkarma teklif edilmişse görevden uzaklaştırma tedbiri sürdürülebilir; aksi hâlde derhal kaldırılır.</a:t>
            </a:r>
            <a:endParaRPr lang="en-US" sz="1100" dirty="0"/>
          </a:p>
          <a:p>
            <a:pPr marL="0" indent="0">
              <a:buNone/>
            </a:pPr>
            <a:endParaRPr lang="en-US" sz="1100" dirty="0"/>
          </a:p>
        </p:txBody>
      </p:sp>
      <p:sp>
        <p:nvSpPr>
          <p:cNvPr id="11" name="Text 8"/>
          <p:cNvSpPr txBox="1"/>
          <p:nvPr/>
        </p:nvSpPr>
        <p:spPr>
          <a:xfrm>
            <a:off x="457200" y="2167128"/>
            <a:ext cx="5478628" cy="3063240"/>
          </a:xfrm>
          <a:prstGeom prst="rect">
            <a:avLst/>
          </a:prstGeom>
          <a:noFill/>
          <a:ln/>
        </p:spPr>
        <p:txBody>
          <a:bodyPr wrap="square" lIns="0" tIns="0" rIns="0" bIns="0" rtlCol="0" anchor="t"/>
          <a:lstStyle/>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1.  </a:t>
            </a:r>
            <a:r>
              <a:rPr lang="en-US" sz="1100" dirty="0">
                <a:solidFill>
                  <a:srgbClr val="2A2E45"/>
                </a:solidFill>
                <a:latin typeface="Calibri" pitchFamily="34" charset="0"/>
                <a:ea typeface="Calibri" pitchFamily="34" charset="-122"/>
                <a:cs typeface="Calibri" pitchFamily="34" charset="-120"/>
              </a:rPr>
              <a:t>İdeolojik veya siyasi amaçlarla kurumların huzur, sükûn ve çalışma düzenini bozmak, boykot, işgal, kamu hizmetlerinin yürütülmesini engelleme, işi yavaşlatma ve grev gibi eylemlere katılmak veya bu amaçlarla toplu olarak göreve gelmemek, bunları tahrik ve teşvik etmek veya yardımda bulunmak.</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2.  </a:t>
            </a:r>
            <a:r>
              <a:rPr lang="en-US" sz="1100" dirty="0">
                <a:solidFill>
                  <a:srgbClr val="2A2E45"/>
                </a:solidFill>
                <a:latin typeface="Calibri" pitchFamily="34" charset="0"/>
                <a:ea typeface="Calibri" pitchFamily="34" charset="-122"/>
                <a:cs typeface="Calibri" pitchFamily="34" charset="-120"/>
              </a:rPr>
              <a:t>Yasaklanmış her türlü yayını veya siyasi veya ideolojik amaçlı bildiri, afiş, pankart, bant ve benzerlerini basmak, çoğaltmak, dağıtmak veya bunları kurumların herhangi bir yerine asmak veya teşhir etmek.</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3.  </a:t>
            </a:r>
            <a:r>
              <a:rPr lang="en-US" sz="1100" dirty="0">
                <a:solidFill>
                  <a:srgbClr val="2A2E45"/>
                </a:solidFill>
                <a:latin typeface="Calibri" pitchFamily="34" charset="0"/>
                <a:ea typeface="Calibri" pitchFamily="34" charset="-122"/>
                <a:cs typeface="Calibri" pitchFamily="34" charset="-120"/>
              </a:rPr>
              <a:t>Siyasi partiye girmek.</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4.  </a:t>
            </a:r>
            <a:r>
              <a:rPr lang="en-US" sz="1100" dirty="0">
                <a:solidFill>
                  <a:srgbClr val="2A2E45"/>
                </a:solidFill>
                <a:latin typeface="Calibri" pitchFamily="34" charset="0"/>
                <a:ea typeface="Calibri" pitchFamily="34" charset="-122"/>
                <a:cs typeface="Calibri" pitchFamily="34" charset="-120"/>
              </a:rPr>
              <a:t>Özürsüz olarak bir yılda toplam 20 gün göreve gelmemek.</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5.  </a:t>
            </a:r>
            <a:r>
              <a:rPr lang="en-US" sz="1100" dirty="0">
                <a:solidFill>
                  <a:srgbClr val="2A2E45"/>
                </a:solidFill>
                <a:latin typeface="Calibri" pitchFamily="34" charset="0"/>
                <a:ea typeface="Calibri" pitchFamily="34" charset="-122"/>
                <a:cs typeface="Calibri" pitchFamily="34" charset="-120"/>
              </a:rPr>
              <a:t>Savaş, olağanüstü hâl veya genel afetlere ilişkin konularda amirlerin verdiği görev veya emirleri yapmamak.</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6.  </a:t>
            </a:r>
            <a:r>
              <a:rPr lang="en-US" sz="1100" dirty="0">
                <a:solidFill>
                  <a:srgbClr val="2A2E45"/>
                </a:solidFill>
                <a:latin typeface="Calibri" pitchFamily="34" charset="0"/>
                <a:ea typeface="Calibri" pitchFamily="34" charset="-122"/>
                <a:cs typeface="Calibri" pitchFamily="34" charset="-120"/>
              </a:rPr>
              <a:t>Amirlerine, maiyetindekilere ve iş sahiplerine fiili tecavüzde bulunmak.</a:t>
            </a:r>
            <a:endParaRPr lang="en-US" sz="1100" dirty="0"/>
          </a:p>
        </p:txBody>
      </p:sp>
      <p:sp>
        <p:nvSpPr>
          <p:cNvPr id="12" name="Text 9"/>
          <p:cNvSpPr txBox="1"/>
          <p:nvPr/>
        </p:nvSpPr>
        <p:spPr>
          <a:xfrm>
            <a:off x="6255868" y="2167128"/>
            <a:ext cx="5478628" cy="3063240"/>
          </a:xfrm>
          <a:prstGeom prst="rect">
            <a:avLst/>
          </a:prstGeom>
          <a:noFill/>
          <a:ln/>
        </p:spPr>
        <p:txBody>
          <a:bodyPr wrap="square" lIns="0" tIns="0" rIns="0" bIns="0" rtlCol="0" anchor="t"/>
          <a:lstStyle/>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7.  </a:t>
            </a:r>
            <a:r>
              <a:rPr lang="en-US" sz="1100" dirty="0">
                <a:solidFill>
                  <a:srgbClr val="2A2E45"/>
                </a:solidFill>
                <a:latin typeface="Calibri" pitchFamily="34" charset="0"/>
                <a:ea typeface="Calibri" pitchFamily="34" charset="-122"/>
                <a:cs typeface="Calibri" pitchFamily="34" charset="-120"/>
              </a:rPr>
              <a:t>Memurluk sıfatı ile bağdaşmayacak nitelik ve derecede yüz kızartıcı ve utanç verici hareketlerde bulunmak.</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8.  </a:t>
            </a:r>
            <a:r>
              <a:rPr lang="en-US" sz="1100" dirty="0">
                <a:solidFill>
                  <a:srgbClr val="2A2E45"/>
                </a:solidFill>
                <a:latin typeface="Calibri" pitchFamily="34" charset="0"/>
                <a:ea typeface="Calibri" pitchFamily="34" charset="-122"/>
                <a:cs typeface="Calibri" pitchFamily="34" charset="-120"/>
              </a:rPr>
              <a:t>Yetki almadan gizli bilgileri açıklamak.</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9.  </a:t>
            </a:r>
            <a:r>
              <a:rPr lang="en-US" sz="1100" dirty="0">
                <a:solidFill>
                  <a:srgbClr val="2A2E45"/>
                </a:solidFill>
                <a:latin typeface="Calibri" pitchFamily="34" charset="0"/>
                <a:ea typeface="Calibri" pitchFamily="34" charset="-122"/>
                <a:cs typeface="Calibri" pitchFamily="34" charset="-120"/>
              </a:rPr>
              <a:t>Siyasi ve ideolojik eylemlerden arananları görev mahallinde gizlemek.</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10.  </a:t>
            </a:r>
            <a:r>
              <a:rPr lang="en-US" sz="1100" dirty="0">
                <a:solidFill>
                  <a:srgbClr val="2A2E45"/>
                </a:solidFill>
                <a:latin typeface="Calibri" pitchFamily="34" charset="0"/>
                <a:ea typeface="Calibri" pitchFamily="34" charset="-122"/>
                <a:cs typeface="Calibri" pitchFamily="34" charset="-120"/>
              </a:rPr>
              <a:t>Yurt dışında Devletin itibarını düşürecek veya görev haysiyetini zedeleyecek tutum ve davranışlarda bulunmak.</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11.  </a:t>
            </a:r>
            <a:r>
              <a:rPr lang="en-US" sz="1100" dirty="0">
                <a:solidFill>
                  <a:srgbClr val="2A2E45"/>
                </a:solidFill>
                <a:latin typeface="Calibri" pitchFamily="34" charset="0"/>
                <a:ea typeface="Calibri" pitchFamily="34" charset="-122"/>
                <a:cs typeface="Calibri" pitchFamily="34" charset="-120"/>
              </a:rPr>
              <a:t>5816 sayılı Atatürk Aleyhine İşlenen Suçlar Hakkındaki Kanuna aykırı fiilleri işlemek.</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12.  </a:t>
            </a:r>
            <a:r>
              <a:rPr lang="en-US" sz="1100" dirty="0">
                <a:solidFill>
                  <a:srgbClr val="2A2E45"/>
                </a:solidFill>
                <a:latin typeface="Calibri" pitchFamily="34" charset="0"/>
                <a:ea typeface="Calibri" pitchFamily="34" charset="-122"/>
                <a:cs typeface="Calibri" pitchFamily="34" charset="-120"/>
              </a:rPr>
              <a:t>Terör örgütleriyle eylem birliği içerisinde olmak, bu örgütlere yardım etmek, kamu imkân ve kaynaklarını bu örgütleri desteklemeye yönelik kullanmak ya da kullandırmak, bu örgütlerin propagandasını yapmak.</a:t>
            </a:r>
            <a:endParaRPr lang="en-US" sz="1100" dirty="0"/>
          </a:p>
        </p:txBody>
      </p:sp>
      <p:sp>
        <p:nvSpPr>
          <p:cNvPr id="13" name="Text 10"/>
          <p:cNvSpPr txBox="1"/>
          <p:nvPr/>
        </p:nvSpPr>
        <p:spPr>
          <a:xfrm>
            <a:off x="457200" y="6446520"/>
            <a:ext cx="5486400" cy="274320"/>
          </a:xfrm>
          <a:prstGeom prst="rect">
            <a:avLst/>
          </a:prstGeom>
          <a:noFill/>
          <a:ln/>
        </p:spPr>
        <p:txBody>
          <a:bodyPr wrap="square" lIns="0" tIns="0" rIns="0" bIns="0" rtlCol="0" anchor="ctr"/>
          <a:lstStyle/>
          <a:p>
            <a:pPr marL="0" indent="0">
              <a:buNone/>
            </a:pPr>
            <a:r>
              <a:rPr lang="en-US" sz="900" dirty="0">
                <a:solidFill>
                  <a:srgbClr val="5B6B8C"/>
                </a:solidFill>
                <a:latin typeface="Calibri" pitchFamily="34" charset="0"/>
                <a:ea typeface="Calibri" pitchFamily="34" charset="-122"/>
                <a:cs typeface="Calibri" pitchFamily="34" charset="-120"/>
              </a:rPr>
              <a:t>Modül C — İdari Personel Disiplini (657 s. K. m. 125 + 2547 s. K.)</a:t>
            </a:r>
            <a:endParaRPr lang="en-US" sz="900" dirty="0"/>
          </a:p>
        </p:txBody>
      </p:sp>
      <p:sp>
        <p:nvSpPr>
          <p:cNvPr id="14" name="Text 11"/>
          <p:cNvSpPr txBox="1"/>
          <p:nvPr/>
        </p:nvSpPr>
        <p:spPr>
          <a:xfrm>
            <a:off x="10820095" y="6446520"/>
            <a:ext cx="914400" cy="274320"/>
          </a:xfrm>
          <a:prstGeom prst="rect">
            <a:avLst/>
          </a:prstGeom>
          <a:noFill/>
          <a:ln/>
        </p:spPr>
        <p:txBody>
          <a:bodyPr wrap="square" lIns="0" tIns="0" rIns="0" bIns="0" rtlCol="0" anchor="ctr"/>
          <a:lstStyle/>
          <a:p>
            <a:pPr marL="0" indent="0" algn="r">
              <a:buNone/>
            </a:pPr>
            <a:r>
              <a:rPr lang="en-US" sz="900" dirty="0">
                <a:solidFill>
                  <a:srgbClr val="5B6B8C"/>
                </a:solidFill>
                <a:latin typeface="Calibri" pitchFamily="34" charset="0"/>
                <a:ea typeface="Calibri" pitchFamily="34" charset="-122"/>
                <a:cs typeface="Calibri" pitchFamily="34" charset="-120"/>
              </a:rPr>
              <a:t>52</a:t>
            </a:r>
            <a:endParaRPr lang="en-US" sz="900" dirty="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 53">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457200" y="411480"/>
            <a:ext cx="566928" cy="566928"/>
          </a:xfrm>
          <a:prstGeom prst="ellipse">
            <a:avLst/>
          </a:prstGeom>
          <a:solidFill>
            <a:srgbClr val="1E2761"/>
          </a:solidFill>
          <a:ln w="12700">
            <a:solidFill>
              <a:srgbClr val="1E2761"/>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603504" y="557784"/>
            <a:ext cx="274320" cy="274320"/>
          </a:xfrm>
          <a:prstGeom prst="rect">
            <a:avLst/>
          </a:prstGeom>
        </p:spPr>
      </p:pic>
      <p:sp>
        <p:nvSpPr>
          <p:cNvPr id="4" name="Text 1"/>
          <p:cNvSpPr txBox="1"/>
          <p:nvPr/>
        </p:nvSpPr>
        <p:spPr>
          <a:xfrm>
            <a:off x="1188720" y="347472"/>
            <a:ext cx="7315200" cy="274320"/>
          </a:xfrm>
          <a:prstGeom prst="rect">
            <a:avLst/>
          </a:prstGeom>
          <a:noFill/>
          <a:ln/>
        </p:spPr>
        <p:txBody>
          <a:bodyPr wrap="square" lIns="0" tIns="0" rIns="0" bIns="0" rtlCol="0" anchor="ctr"/>
          <a:lstStyle/>
          <a:p>
            <a:pPr marL="0" indent="0">
              <a:buNone/>
            </a:pPr>
            <a:r>
              <a:rPr lang="en-US" sz="1000" kern="0" spc="300" dirty="0">
                <a:solidFill>
                  <a:srgbClr val="5B6B8C"/>
                </a:solidFill>
                <a:latin typeface="Calibri" pitchFamily="34" charset="0"/>
                <a:ea typeface="Calibri" pitchFamily="34" charset="-122"/>
                <a:cs typeface="Calibri" pitchFamily="34" charset="-120"/>
              </a:rPr>
              <a:t>MODÜL C · 06</a:t>
            </a:r>
            <a:endParaRPr lang="en-US" sz="1000" dirty="0"/>
          </a:p>
        </p:txBody>
      </p:sp>
      <p:sp>
        <p:nvSpPr>
          <p:cNvPr id="5" name="Text 2"/>
          <p:cNvSpPr txBox="1"/>
          <p:nvPr/>
        </p:nvSpPr>
        <p:spPr>
          <a:xfrm>
            <a:off x="1188720" y="585216"/>
            <a:ext cx="9144000" cy="502920"/>
          </a:xfrm>
          <a:prstGeom prst="rect">
            <a:avLst/>
          </a:prstGeom>
          <a:noFill/>
          <a:ln/>
        </p:spPr>
        <p:txBody>
          <a:bodyPr wrap="square" lIns="0" tIns="0" rIns="0" bIns="0" rtlCol="0" anchor="t"/>
          <a:lstStyle/>
          <a:p>
            <a:pPr marL="0" indent="0">
              <a:buNone/>
            </a:pPr>
            <a:r>
              <a:rPr lang="en-US" sz="2400" b="1" dirty="0">
                <a:solidFill>
                  <a:srgbClr val="1E2761"/>
                </a:solidFill>
                <a:latin typeface="Cambria" pitchFamily="34" charset="0"/>
                <a:ea typeface="Cambria" pitchFamily="34" charset="-122"/>
                <a:cs typeface="Cambria" pitchFamily="34" charset="-120"/>
              </a:rPr>
              <a:t>Memur Disiplininde Süreler ve Yetkili Makamlar</a:t>
            </a:r>
            <a:endParaRPr lang="en-US" sz="2400" dirty="0"/>
          </a:p>
        </p:txBody>
      </p:sp>
      <p:sp>
        <p:nvSpPr>
          <p:cNvPr id="6" name="Shape 3"/>
          <p:cNvSpPr/>
          <p:nvPr/>
        </p:nvSpPr>
        <p:spPr>
          <a:xfrm>
            <a:off x="10591495" y="457200"/>
            <a:ext cx="1143000" cy="329184"/>
          </a:xfrm>
          <a:prstGeom prst="roundRect">
            <a:avLst>
              <a:gd name="adj" fmla="val 16667"/>
            </a:avLst>
          </a:prstGeom>
          <a:solidFill>
            <a:srgbClr val="FBE9E9"/>
          </a:solidFill>
          <a:ln w="12700">
            <a:solidFill>
              <a:srgbClr val="FBE9E9"/>
            </a:solidFill>
            <a:prstDash val="solid"/>
          </a:ln>
        </p:spPr>
        <p:txBody>
          <a:bodyPr/>
          <a:lstStyle/>
          <a:p>
            <a:endParaRPr lang="tr-TR"/>
          </a:p>
        </p:txBody>
      </p:sp>
      <p:sp>
        <p:nvSpPr>
          <p:cNvPr id="7" name="Text 4"/>
          <p:cNvSpPr txBox="1"/>
          <p:nvPr/>
        </p:nvSpPr>
        <p:spPr>
          <a:xfrm>
            <a:off x="10591495" y="457200"/>
            <a:ext cx="1143000" cy="329184"/>
          </a:xfrm>
          <a:prstGeom prst="rect">
            <a:avLst/>
          </a:prstGeom>
          <a:noFill/>
          <a:ln/>
        </p:spPr>
        <p:txBody>
          <a:bodyPr wrap="square" lIns="0" tIns="0" rIns="0" bIns="0" rtlCol="0" anchor="ctr"/>
          <a:lstStyle/>
          <a:p>
            <a:pPr marL="0" indent="0" algn="ctr">
              <a:buNone/>
            </a:pPr>
            <a:r>
              <a:rPr lang="en-US" sz="900" b="1" kern="0" spc="200" dirty="0">
                <a:solidFill>
                  <a:srgbClr val="A63A3A"/>
                </a:solidFill>
                <a:latin typeface="Calibri" pitchFamily="34" charset="0"/>
                <a:ea typeface="Calibri" pitchFamily="34" charset="-122"/>
                <a:cs typeface="Calibri" pitchFamily="34" charset="-120"/>
              </a:rPr>
              <a:t>ÖNEMLİ</a:t>
            </a:r>
            <a:endParaRPr lang="en-US" sz="900" dirty="0"/>
          </a:p>
        </p:txBody>
      </p:sp>
      <p:sp>
        <p:nvSpPr>
          <p:cNvPr id="8" name="Text 5"/>
          <p:cNvSpPr txBox="1"/>
          <p:nvPr/>
        </p:nvSpPr>
        <p:spPr>
          <a:xfrm>
            <a:off x="457200" y="1280160"/>
            <a:ext cx="11277295" cy="969264"/>
          </a:xfrm>
          <a:prstGeom prst="rect">
            <a:avLst/>
          </a:prstGeom>
          <a:noFill/>
          <a:ln/>
        </p:spPr>
        <p:txBody>
          <a:bodyPr wrap="square" lIns="0" tIns="0" rIns="0" bIns="0" rtlCol="0" anchor="t"/>
          <a:lstStyle/>
          <a:p>
            <a:pPr marL="0" indent="0">
              <a:buNone/>
            </a:pPr>
            <a:r>
              <a:rPr lang="en-US" sz="1100" dirty="0">
                <a:solidFill>
                  <a:srgbClr val="2A2E45"/>
                </a:solidFill>
                <a:latin typeface="Calibri" pitchFamily="34" charset="0"/>
                <a:ea typeface="Calibri" pitchFamily="34" charset="-122"/>
                <a:cs typeface="Calibri" pitchFamily="34" charset="-120"/>
              </a:rPr>
              <a:t>657 sayılı Kanun'un 126–135. maddelerindeki süre ve yetki kuralları, 2547 sayılı Kanun'un öğretim elemanları için öngördüğü kurallardan bazı noktalarda ayrılır. Aşağıdaki tablo karar aşamasında en sık ihtiyaç duyulan kuralları toplar; kurumsal yapı (kurulların kimlerden oluştuğu) 2547 sayılı Kanun'dan gelir. Dikkat: yargı kararıyla iptal sonrası yeniden ceza tesisi süresi memurlar için 23/1/2026 tarihli ve 7573 sayılı Kanun'la altı aya çıkarılmıştır; öğretim elemanları için bu süre üç aydır.</a:t>
            </a:r>
            <a:endParaRPr lang="en-US" sz="1100" dirty="0"/>
          </a:p>
        </p:txBody>
      </p:sp>
      <p:graphicFrame>
        <p:nvGraphicFramePr>
          <p:cNvPr id="54" name="Table 0"/>
          <p:cNvGraphicFramePr>
            <a:graphicFrameLocks noGrp="1"/>
          </p:cNvGraphicFramePr>
          <p:nvPr>
            <p:extLst>
              <p:ext uri="{D42A27DB-BD31-4B8C-83A1-F6EECF244321}">
                <p14:modId xmlns:p14="http://schemas.microsoft.com/office/powerpoint/2010/main" val="1579011935"/>
              </p:ext>
            </p:extLst>
          </p:nvPr>
        </p:nvGraphicFramePr>
        <p:xfrm>
          <a:off x="457200" y="2432304"/>
          <a:ext cx="11277570" cy="3738372"/>
        </p:xfrm>
        <a:graphic>
          <a:graphicData uri="http://schemas.openxmlformats.org/drawingml/2006/table">
            <a:tbl>
              <a:tblPr/>
              <a:tblGrid>
                <a:gridCol w="2651760">
                  <a:extLst>
                    <a:ext uri="{9D8B030D-6E8A-4147-A177-3AD203B41FA5}">
                      <a16:colId xmlns:a16="http://schemas.microsoft.com/office/drawing/2014/main" val="20000"/>
                    </a:ext>
                  </a:extLst>
                </a:gridCol>
                <a:gridCol w="4297680">
                  <a:extLst>
                    <a:ext uri="{9D8B030D-6E8A-4147-A177-3AD203B41FA5}">
                      <a16:colId xmlns:a16="http://schemas.microsoft.com/office/drawing/2014/main" val="20001"/>
                    </a:ext>
                  </a:extLst>
                </a:gridCol>
                <a:gridCol w="4328130">
                  <a:extLst>
                    <a:ext uri="{9D8B030D-6E8A-4147-A177-3AD203B41FA5}">
                      <a16:colId xmlns:a16="http://schemas.microsoft.com/office/drawing/2014/main" val="20002"/>
                    </a:ext>
                  </a:extLst>
                </a:gridCol>
              </a:tblGrid>
              <a:tr h="0">
                <a:tc>
                  <a:txBody>
                    <a:bodyPr/>
                    <a:lstStyle/>
                    <a:p>
                      <a:pPr marL="0" indent="0">
                        <a:buNone/>
                      </a:pPr>
                      <a:r>
                        <a:rPr lang="en-US" sz="950" b="1" dirty="0">
                          <a:solidFill>
                            <a:srgbClr val="FFFFFF"/>
                          </a:solidFill>
                          <a:latin typeface="Calibri" pitchFamily="34" charset="0"/>
                          <a:ea typeface="Calibri" pitchFamily="34" charset="-122"/>
                          <a:cs typeface="Calibri" pitchFamily="34" charset="-120"/>
                        </a:rPr>
                        <a:t>Konu</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1E2761"/>
                    </a:solidFill>
                  </a:tcPr>
                </a:tc>
                <a:tc>
                  <a:txBody>
                    <a:bodyPr/>
                    <a:lstStyle/>
                    <a:p>
                      <a:pPr marL="0" indent="0">
                        <a:buNone/>
                      </a:pPr>
                      <a:r>
                        <a:rPr lang="en-US" sz="950" b="1" dirty="0">
                          <a:solidFill>
                            <a:srgbClr val="FFFFFF"/>
                          </a:solidFill>
                          <a:latin typeface="Calibri" pitchFamily="34" charset="0"/>
                          <a:ea typeface="Calibri" pitchFamily="34" charset="-122"/>
                          <a:cs typeface="Calibri" pitchFamily="34" charset="-120"/>
                        </a:rPr>
                        <a:t>Memur (657 s. K.)</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1E2761"/>
                    </a:solidFill>
                  </a:tcPr>
                </a:tc>
                <a:tc>
                  <a:txBody>
                    <a:bodyPr/>
                    <a:lstStyle/>
                    <a:p>
                      <a:pPr marL="0" indent="0">
                        <a:buNone/>
                      </a:pPr>
                      <a:r>
                        <a:rPr lang="en-US" sz="950" b="1" dirty="0">
                          <a:solidFill>
                            <a:srgbClr val="FFFFFF"/>
                          </a:solidFill>
                          <a:latin typeface="Calibri" pitchFamily="34" charset="0"/>
                          <a:ea typeface="Calibri" pitchFamily="34" charset="-122"/>
                          <a:cs typeface="Calibri" pitchFamily="34" charset="-120"/>
                        </a:rPr>
                        <a:t>Karşılaştırma: öğretim elemanı (2547 s. K.)</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1E2761"/>
                    </a:solidFill>
                  </a:tcPr>
                </a:tc>
                <a:extLst>
                  <a:ext uri="{0D108BD9-81ED-4DB2-BD59-A6C34878D82A}">
                    <a16:rowId xmlns:a16="http://schemas.microsoft.com/office/drawing/2014/main" val="10000"/>
                  </a:ext>
                </a:extLst>
              </a:tr>
              <a:tr h="0">
                <a:tc>
                  <a:txBody>
                    <a:bodyPr/>
                    <a:lstStyle/>
                    <a:p>
                      <a:pPr marL="0" indent="0">
                        <a:buNone/>
                      </a:pPr>
                      <a:r>
                        <a:rPr lang="en-US" sz="950" b="1" dirty="0">
                          <a:solidFill>
                            <a:srgbClr val="2A2E45"/>
                          </a:solidFill>
                          <a:latin typeface="Calibri" pitchFamily="34" charset="0"/>
                          <a:ea typeface="Calibri" pitchFamily="34" charset="-122"/>
                          <a:cs typeface="Calibri" pitchFamily="34" charset="-120"/>
                        </a:rPr>
                        <a:t>Soruşturmaya başlama zamanaşımı</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4F5F8"/>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Uyarma, kınama, aylıktan kesme, kademe durdurma: öğrenmeden itibaren 1 ay. Memurluktan çıkarma: 6 ay.</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4F5F8"/>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Aynı: 1 ay / 6 ay.</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4F5F8"/>
                    </a:solidFill>
                  </a:tcPr>
                </a:tc>
                <a:extLst>
                  <a:ext uri="{0D108BD9-81ED-4DB2-BD59-A6C34878D82A}">
                    <a16:rowId xmlns:a16="http://schemas.microsoft.com/office/drawing/2014/main" val="10001"/>
                  </a:ext>
                </a:extLst>
              </a:tr>
              <a:tr h="0">
                <a:tc>
                  <a:txBody>
                    <a:bodyPr/>
                    <a:lstStyle/>
                    <a:p>
                      <a:pPr marL="0" indent="0">
                        <a:buNone/>
                      </a:pPr>
                      <a:r>
                        <a:rPr lang="en-US" sz="950" b="1" dirty="0">
                          <a:solidFill>
                            <a:srgbClr val="2A2E45"/>
                          </a:solidFill>
                          <a:latin typeface="Calibri" pitchFamily="34" charset="0"/>
                          <a:ea typeface="Calibri" pitchFamily="34" charset="-122"/>
                          <a:cs typeface="Calibri" pitchFamily="34" charset="-120"/>
                        </a:rPr>
                        <a:t>Ceza verme zamanaşımı</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FFFFF"/>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Fiil tarihinden itibaren 2 yıl. Yargı iptali sonrası: kalan süre içinde; süre dolmuş veya 6 aydan az kalmışsa en geç 6 ay içinde yeniden ceza.</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FFFFF"/>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2 yıl; öğretim mesleğinden çıkarmada 6 yıl. Yargı iptali sonrası: kalan süre; 3 aydan az kalmışsa en geç 3 ay.</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0">
                <a:tc>
                  <a:txBody>
                    <a:bodyPr/>
                    <a:lstStyle/>
                    <a:p>
                      <a:pPr marL="0" indent="0">
                        <a:buNone/>
                      </a:pPr>
                      <a:r>
                        <a:rPr lang="en-US" sz="950" b="1" dirty="0">
                          <a:solidFill>
                            <a:srgbClr val="2A2E45"/>
                          </a:solidFill>
                          <a:latin typeface="Calibri" pitchFamily="34" charset="0"/>
                          <a:ea typeface="Calibri" pitchFamily="34" charset="-122"/>
                          <a:cs typeface="Calibri" pitchFamily="34" charset="-120"/>
                        </a:rPr>
                        <a:t>Savunma süresi</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4F5F8"/>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Savunma alınmadan ceza verilemez; soruşturmanın son aşamasında disiplin amiri, iddiaları, delilleri ve 125. maddedeki bent/alt bendi belirterek ister; en az 7 gün. Çıkarma cezasında YDK ayrıca son savunma alır.</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4F5F8"/>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İki aşamalı: ifadeye davet (soruşturmacı) ve savunmaya davet (yetkili makam), her biri en az 7 gün.</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4F5F8"/>
                    </a:solidFill>
                  </a:tcPr>
                </a:tc>
                <a:extLst>
                  <a:ext uri="{0D108BD9-81ED-4DB2-BD59-A6C34878D82A}">
                    <a16:rowId xmlns:a16="http://schemas.microsoft.com/office/drawing/2014/main" val="10003"/>
                  </a:ext>
                </a:extLst>
              </a:tr>
              <a:tr h="0">
                <a:tc>
                  <a:txBody>
                    <a:bodyPr/>
                    <a:lstStyle/>
                    <a:p>
                      <a:pPr marL="0" indent="0">
                        <a:buNone/>
                      </a:pPr>
                      <a:r>
                        <a:rPr lang="en-US" sz="950" b="1" dirty="0">
                          <a:solidFill>
                            <a:srgbClr val="2A2E45"/>
                          </a:solidFill>
                          <a:latin typeface="Calibri" pitchFamily="34" charset="0"/>
                          <a:ea typeface="Calibri" pitchFamily="34" charset="-122"/>
                          <a:cs typeface="Calibri" pitchFamily="34" charset="-120"/>
                        </a:rPr>
                        <a:t>Uyarma, kınama, aylıktan kesme</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FFFFF"/>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Disiplin amiri, soruşturmanın tamamlanmasından itibaren 15 gün içinde karar verir.</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FFFFF"/>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Uyarma ve kınamayı amir verir; aylıktan kesmeyi birim disiplin kurulu verir.</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0">
                <a:tc>
                  <a:txBody>
                    <a:bodyPr/>
                    <a:lstStyle/>
                    <a:p>
                      <a:pPr marL="0" indent="0">
                        <a:buNone/>
                      </a:pPr>
                      <a:r>
                        <a:rPr lang="en-US" sz="950" b="1" dirty="0">
                          <a:solidFill>
                            <a:srgbClr val="2A2E45"/>
                          </a:solidFill>
                          <a:latin typeface="Calibri" pitchFamily="34" charset="0"/>
                          <a:ea typeface="Calibri" pitchFamily="34" charset="-122"/>
                          <a:cs typeface="Calibri" pitchFamily="34" charset="-120"/>
                        </a:rPr>
                        <a:t>Kademe ilerlemesinin durdurulması</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4F5F8"/>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Dosya 15 gün içinde disiplin kuruluna gönderilir; kurul 30 gün içinde karar verir; ceza kurul kararı üzerine atamaya yetkili amirce verilir.</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4F5F8"/>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Birim disiplin kurulu verir.</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4F5F8"/>
                    </a:solidFill>
                  </a:tcPr>
                </a:tc>
                <a:extLst>
                  <a:ext uri="{0D108BD9-81ED-4DB2-BD59-A6C34878D82A}">
                    <a16:rowId xmlns:a16="http://schemas.microsoft.com/office/drawing/2014/main" val="10005"/>
                  </a:ext>
                </a:extLst>
              </a:tr>
              <a:tr h="0">
                <a:tc>
                  <a:txBody>
                    <a:bodyPr/>
                    <a:lstStyle/>
                    <a:p>
                      <a:pPr marL="0" indent="0">
                        <a:buNone/>
                      </a:pPr>
                      <a:r>
                        <a:rPr lang="en-US" sz="950" b="1" dirty="0">
                          <a:solidFill>
                            <a:srgbClr val="2A2E45"/>
                          </a:solidFill>
                          <a:latin typeface="Calibri" pitchFamily="34" charset="0"/>
                          <a:ea typeface="Calibri" pitchFamily="34" charset="-122"/>
                          <a:cs typeface="Calibri" pitchFamily="34" charset="-120"/>
                        </a:rPr>
                        <a:t>Memurluktan / kamu görevinden çıkarma</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FFFFF"/>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Amirin teklifi üzerine yüksek disiplin kurulu; dosya alındıktan itibaren 6 ay içinde karar verilir.</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FFFFF"/>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Atamaya yetkili amirin teklifi üzerine Yüksek Disiplin Kurulu.</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r h="0">
                <a:tc>
                  <a:txBody>
                    <a:bodyPr/>
                    <a:lstStyle/>
                    <a:p>
                      <a:pPr marL="0" indent="0">
                        <a:buNone/>
                      </a:pPr>
                      <a:r>
                        <a:rPr lang="en-US" sz="950" b="1" dirty="0">
                          <a:solidFill>
                            <a:srgbClr val="2A2E45"/>
                          </a:solidFill>
                          <a:latin typeface="Calibri" pitchFamily="34" charset="0"/>
                          <a:ea typeface="Calibri" pitchFamily="34" charset="-122"/>
                          <a:cs typeface="Calibri" pitchFamily="34" charset="-120"/>
                        </a:rPr>
                        <a:t>İtiraz</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4F5F8"/>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Tebliğden itibaren 7 gün; uyarma, kınama ve aylıktan kesmeye karşı disiplin kuruluna, kademe durdurmaya karşı yüksek disiplin kuruluna. İtiraz mercii 30 gün içinde karar verir; kabul hâlinde disiplin amiri cezayı hafifletebilir veya tamamen kaldırabilir.</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4F5F8"/>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Tebliğden itibaren 7 gün; itiraz mercii 60 gün içinde karar verir; kabul hâlinde ceza ortadan kalkar, 3 ay içinde yeni işlem tesis edilebilir.</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4F5F8"/>
                    </a:solidFill>
                  </a:tcPr>
                </a:tc>
                <a:extLst>
                  <a:ext uri="{0D108BD9-81ED-4DB2-BD59-A6C34878D82A}">
                    <a16:rowId xmlns:a16="http://schemas.microsoft.com/office/drawing/2014/main" val="10007"/>
                  </a:ext>
                </a:extLst>
              </a:tr>
              <a:tr h="0">
                <a:tc>
                  <a:txBody>
                    <a:bodyPr/>
                    <a:lstStyle/>
                    <a:p>
                      <a:pPr marL="0" indent="0">
                        <a:buNone/>
                      </a:pPr>
                      <a:r>
                        <a:rPr lang="en-US" sz="950" b="1" dirty="0">
                          <a:solidFill>
                            <a:srgbClr val="2A2E45"/>
                          </a:solidFill>
                          <a:latin typeface="Calibri" pitchFamily="34" charset="0"/>
                          <a:ea typeface="Calibri" pitchFamily="34" charset="-122"/>
                          <a:cs typeface="Calibri" pitchFamily="34" charset="-120"/>
                        </a:rPr>
                        <a:t>Özlük dosyasından silinme</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FFFFF"/>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Uyarma ve kınamada 5 yıl, aylıktan kesme ve kademe durdurmada 10 yıl sonra talep edilebilir; kademe durdurmanın silinmesinde disiplin kurulunun mütalaası alınır.</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FFFFF"/>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Aynı: 5 yıl / 10 yıl.</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FFFFF"/>
                    </a:solidFill>
                  </a:tcPr>
                </a:tc>
                <a:extLst>
                  <a:ext uri="{0D108BD9-81ED-4DB2-BD59-A6C34878D82A}">
                    <a16:rowId xmlns:a16="http://schemas.microsoft.com/office/drawing/2014/main" val="10008"/>
                  </a:ext>
                </a:extLst>
              </a:tr>
            </a:tbl>
          </a:graphicData>
        </a:graphic>
      </p:graphicFrame>
      <p:sp>
        <p:nvSpPr>
          <p:cNvPr id="10" name="Text 6"/>
          <p:cNvSpPr txBox="1"/>
          <p:nvPr/>
        </p:nvSpPr>
        <p:spPr>
          <a:xfrm>
            <a:off x="457200" y="6446520"/>
            <a:ext cx="5486400" cy="274320"/>
          </a:xfrm>
          <a:prstGeom prst="rect">
            <a:avLst/>
          </a:prstGeom>
          <a:noFill/>
          <a:ln/>
        </p:spPr>
        <p:txBody>
          <a:bodyPr wrap="square" lIns="0" tIns="0" rIns="0" bIns="0" rtlCol="0" anchor="ctr"/>
          <a:lstStyle/>
          <a:p>
            <a:pPr marL="0" indent="0">
              <a:buNone/>
            </a:pPr>
            <a:r>
              <a:rPr lang="en-US" sz="900" dirty="0">
                <a:solidFill>
                  <a:srgbClr val="5B6B8C"/>
                </a:solidFill>
                <a:latin typeface="Calibri" pitchFamily="34" charset="0"/>
                <a:ea typeface="Calibri" pitchFamily="34" charset="-122"/>
                <a:cs typeface="Calibri" pitchFamily="34" charset="-120"/>
              </a:rPr>
              <a:t>Modül C — İdari Personel Disiplini (657 s. K. m. 125 + 2547 s. K.)</a:t>
            </a:r>
            <a:endParaRPr lang="en-US" sz="900" dirty="0"/>
          </a:p>
        </p:txBody>
      </p:sp>
      <p:sp>
        <p:nvSpPr>
          <p:cNvPr id="11" name="Text 7"/>
          <p:cNvSpPr txBox="1"/>
          <p:nvPr/>
        </p:nvSpPr>
        <p:spPr>
          <a:xfrm>
            <a:off x="10820095" y="6446520"/>
            <a:ext cx="914400" cy="274320"/>
          </a:xfrm>
          <a:prstGeom prst="rect">
            <a:avLst/>
          </a:prstGeom>
          <a:noFill/>
          <a:ln/>
        </p:spPr>
        <p:txBody>
          <a:bodyPr wrap="square" lIns="0" tIns="0" rIns="0" bIns="0" rtlCol="0" anchor="ctr"/>
          <a:lstStyle/>
          <a:p>
            <a:pPr marL="0" indent="0" algn="r">
              <a:buNone/>
            </a:pPr>
            <a:r>
              <a:rPr lang="en-US" sz="900" dirty="0">
                <a:solidFill>
                  <a:srgbClr val="5B6B8C"/>
                </a:solidFill>
                <a:latin typeface="Calibri" pitchFamily="34" charset="0"/>
                <a:ea typeface="Calibri" pitchFamily="34" charset="-122"/>
                <a:cs typeface="Calibri" pitchFamily="34" charset="-120"/>
              </a:rPr>
              <a:t>53</a:t>
            </a:r>
            <a:endParaRPr lang="en-US" sz="900"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 54">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457200" y="411480"/>
            <a:ext cx="566928" cy="566928"/>
          </a:xfrm>
          <a:prstGeom prst="ellipse">
            <a:avLst/>
          </a:prstGeom>
          <a:solidFill>
            <a:srgbClr val="1E2761"/>
          </a:solidFill>
          <a:ln w="12700">
            <a:solidFill>
              <a:srgbClr val="1E2761"/>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603504" y="557784"/>
            <a:ext cx="274320" cy="274320"/>
          </a:xfrm>
          <a:prstGeom prst="rect">
            <a:avLst/>
          </a:prstGeom>
        </p:spPr>
      </p:pic>
      <p:sp>
        <p:nvSpPr>
          <p:cNvPr id="4" name="Text 1"/>
          <p:cNvSpPr txBox="1"/>
          <p:nvPr/>
        </p:nvSpPr>
        <p:spPr>
          <a:xfrm>
            <a:off x="1188720" y="347472"/>
            <a:ext cx="7315200" cy="274320"/>
          </a:xfrm>
          <a:prstGeom prst="rect">
            <a:avLst/>
          </a:prstGeom>
          <a:noFill/>
          <a:ln/>
        </p:spPr>
        <p:txBody>
          <a:bodyPr wrap="square" lIns="0" tIns="0" rIns="0" bIns="0" rtlCol="0" anchor="ctr"/>
          <a:lstStyle/>
          <a:p>
            <a:pPr marL="0" indent="0">
              <a:buNone/>
            </a:pPr>
            <a:r>
              <a:rPr lang="en-US" sz="1000" kern="0" spc="300" dirty="0">
                <a:solidFill>
                  <a:srgbClr val="5B6B8C"/>
                </a:solidFill>
                <a:latin typeface="Calibri" pitchFamily="34" charset="0"/>
                <a:ea typeface="Calibri" pitchFamily="34" charset="-122"/>
                <a:cs typeface="Calibri" pitchFamily="34" charset="-120"/>
              </a:rPr>
              <a:t>MODÜL C · 07</a:t>
            </a:r>
            <a:endParaRPr lang="en-US" sz="1000" dirty="0"/>
          </a:p>
        </p:txBody>
      </p:sp>
      <p:sp>
        <p:nvSpPr>
          <p:cNvPr id="5" name="Text 2"/>
          <p:cNvSpPr txBox="1"/>
          <p:nvPr/>
        </p:nvSpPr>
        <p:spPr>
          <a:xfrm>
            <a:off x="1188720" y="585216"/>
            <a:ext cx="9144000" cy="502920"/>
          </a:xfrm>
          <a:prstGeom prst="rect">
            <a:avLst/>
          </a:prstGeom>
          <a:noFill/>
          <a:ln/>
        </p:spPr>
        <p:txBody>
          <a:bodyPr wrap="square" lIns="0" tIns="0" rIns="0" bIns="0" rtlCol="0" anchor="t"/>
          <a:lstStyle/>
          <a:p>
            <a:pPr marL="0" indent="0">
              <a:buNone/>
            </a:pPr>
            <a:r>
              <a:rPr lang="en-US" sz="2400" b="1" dirty="0">
                <a:solidFill>
                  <a:srgbClr val="1E2761"/>
                </a:solidFill>
                <a:latin typeface="Cambria" pitchFamily="34" charset="0"/>
                <a:ea typeface="Cambria" pitchFamily="34" charset="-122"/>
                <a:cs typeface="Cambria" pitchFamily="34" charset="-120"/>
              </a:rPr>
              <a:t>Memur Disiplininde Diğer Ortak Kurallar</a:t>
            </a:r>
            <a:endParaRPr lang="en-US" sz="2400" dirty="0"/>
          </a:p>
        </p:txBody>
      </p:sp>
      <p:sp>
        <p:nvSpPr>
          <p:cNvPr id="6" name="Text 3"/>
          <p:cNvSpPr txBox="1"/>
          <p:nvPr/>
        </p:nvSpPr>
        <p:spPr>
          <a:xfrm>
            <a:off x="457200" y="1280160"/>
            <a:ext cx="11277295" cy="4983480"/>
          </a:xfrm>
          <a:prstGeom prst="rect">
            <a:avLst/>
          </a:prstGeom>
          <a:noFill/>
          <a:ln/>
        </p:spPr>
        <p:txBody>
          <a:bodyPr wrap="square" lIns="0" tIns="0" rIns="0" bIns="0" rtlCol="0" anchor="t"/>
          <a:lstStyle/>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Tekerrür ve alt ceza. </a:t>
            </a:r>
            <a:r>
              <a:rPr lang="en-US" sz="1400" dirty="0">
                <a:solidFill>
                  <a:srgbClr val="2A2E45"/>
                </a:solidFill>
                <a:latin typeface="Calibri" pitchFamily="34" charset="0"/>
                <a:ea typeface="Calibri" pitchFamily="34" charset="-122"/>
                <a:cs typeface="Calibri" pitchFamily="34" charset="-120"/>
              </a:rPr>
              <a:t>657 sayılı Kanun da aynı mantığı izler: disiplin cezası verilmesine sebep olmuş bir fiilin, cezaların özlük dosyasından silinmesine ilişkin süre içinde tekerrüründe bir derece ağır ceza uygulanır; aynı derecede cezayı gerektiren fakat ayrı fiiller nedeniyle verilen cezaların üçüncü uygulamasında bir derece ağır ceza verilir. Geçmiş hizmetleri sırasındaki çalışmaları olumlu olan ve ödül veya başarı belgesi alan memurlar için bir derece hafif ceza uygulanabilir; alt cezayı asıl cezayı vermeye yetkili makam verir ve bu hususun değerlendirilmemesi iptal sebebidir.</a:t>
            </a:r>
            <a:endParaRPr lang="en-US" sz="1400" dirty="0"/>
          </a:p>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Ceza kovuşturması ile ilişki. </a:t>
            </a:r>
            <a:r>
              <a:rPr lang="en-US" sz="1400" dirty="0">
                <a:solidFill>
                  <a:srgbClr val="2A2E45"/>
                </a:solidFill>
                <a:latin typeface="Calibri" pitchFamily="34" charset="0"/>
                <a:ea typeface="Calibri" pitchFamily="34" charset="-122"/>
                <a:cs typeface="Calibri" pitchFamily="34" charset="-120"/>
              </a:rPr>
              <a:t>Aynı olaydan dolayı memur hakkında ceza kovuşturmasına başlanmış olması disiplin kovuşturmasını geciktirmez; memurun ceza kanununa göre mahkûm olması veya olmaması disiplin cezasının uygulanmasına engel değildir. Fiil aynı zamanda suç oluşturuyorsa 53/c uyarınca ayrıca ceza soruşturması açılır (Modül D).</a:t>
            </a:r>
            <a:endParaRPr lang="en-US" sz="1400" dirty="0"/>
          </a:p>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Cezaların uygulanması ve sonuçları. </a:t>
            </a:r>
            <a:r>
              <a:rPr lang="en-US" sz="1400" dirty="0">
                <a:solidFill>
                  <a:srgbClr val="2A2E45"/>
                </a:solidFill>
                <a:latin typeface="Calibri" pitchFamily="34" charset="0"/>
                <a:ea typeface="Calibri" pitchFamily="34" charset="-122"/>
                <a:cs typeface="Calibri" pitchFamily="34" charset="-120"/>
              </a:rPr>
              <a:t>Disiplin cezaları verildiği tarihten itibaren hüküm ifade eder ve derhal uygulanır; aylıktan kesme cezası, cezanın veriliş tarihini takip eden aybaşında uygulanır. Aylıktan kesme cezası alanlar beş yıl, kademe ilerlemesinin durdurulması cezası alanlar on yıl boyunca daire başkanı kadrolarına, daire başkanı kadrosunun dengi ve daha üstü kadrolara, bölge ve il teşkilatlarının en üst yönetici kadrolarına, düzenleyici ve denetleyici kurumların başkanlık ve üyeliklerine, vali ve büyükelçi kadrolarına atanamaz. Bu yasak süreleri öğretim elemanları için öngörülen üç ve beş yıldan daha uzundur.</a:t>
            </a:r>
            <a:endParaRPr lang="en-US" sz="1400" dirty="0"/>
          </a:p>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Görevden uzaklaştırma. </a:t>
            </a:r>
            <a:r>
              <a:rPr lang="en-US" sz="1400" dirty="0">
                <a:solidFill>
                  <a:srgbClr val="2A2E45"/>
                </a:solidFill>
                <a:latin typeface="Calibri" pitchFamily="34" charset="0"/>
                <a:ea typeface="Calibri" pitchFamily="34" charset="-122"/>
                <a:cs typeface="Calibri" pitchFamily="34" charset="-120"/>
              </a:rPr>
              <a:t>Üniversite memurları için görevden uzaklaştırma 2547 sayılı Kanun'un 53/B maddesine göre uygulanır: atamaya yetkili amir (rektör) yetkilidir, tedbir üç aylık dönemlerle uzatılabilir, on iş günü içinde soruşturmaya başlanması şarttır, aylığın üçte ikisi ödenir. 657 sayılı Kanun'un görevden uzaklaştırma hükümleri, 2547'de düzenlenmeyen hususlarda tamamlayıcı olarak uygulanır.</a:t>
            </a:r>
            <a:endParaRPr lang="en-US" sz="1400" dirty="0"/>
          </a:p>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Son kademedeki memur. </a:t>
            </a:r>
            <a:r>
              <a:rPr lang="en-US" sz="1400" dirty="0">
                <a:solidFill>
                  <a:srgbClr val="2A2E45"/>
                </a:solidFill>
                <a:latin typeface="Calibri" pitchFamily="34" charset="0"/>
                <a:ea typeface="Calibri" pitchFamily="34" charset="-122"/>
                <a:cs typeface="Calibri" pitchFamily="34" charset="-120"/>
              </a:rPr>
              <a:t>Öğrenim durumları nedeniyle yükselebilecekleri kadroların son kademelerinde bulunan memurlara, kademe ilerlemesinin durdurulması cezası gerektiren hâllerde brüt aylıklarının 1/4'ü ila 1/2'si kesilir; tekerrüründe görevlerine son verilir.</a:t>
            </a:r>
            <a:endParaRPr lang="en-US" sz="1400" dirty="0"/>
          </a:p>
          <a:p>
            <a:pPr marL="0" indent="0">
              <a:lnSpc>
                <a:spcPct val="108000"/>
              </a:lnSpc>
              <a:buNone/>
            </a:pPr>
            <a:r>
              <a:rPr lang="en-US" sz="1400" b="1" dirty="0">
                <a:solidFill>
                  <a:srgbClr val="1E2761"/>
                </a:solidFill>
                <a:latin typeface="Calibri" pitchFamily="34" charset="0"/>
                <a:ea typeface="Calibri" pitchFamily="34" charset="-122"/>
                <a:cs typeface="Calibri" pitchFamily="34" charset="-120"/>
              </a:rPr>
              <a:t>Emeklilik ve ayrılma. </a:t>
            </a:r>
            <a:r>
              <a:rPr lang="en-US" sz="1400" dirty="0">
                <a:solidFill>
                  <a:srgbClr val="2A2E45"/>
                </a:solidFill>
                <a:latin typeface="Calibri" pitchFamily="34" charset="0"/>
                <a:ea typeface="Calibri" pitchFamily="34" charset="-122"/>
                <a:cs typeface="Calibri" pitchFamily="34" charset="-120"/>
              </a:rPr>
              <a:t>Memurun soruşturma sırasında emekli olması veya istifa etmesi soruşturmanın tamamlanmasına ve ceza verilmesine engel değildir; ceza özlük dosyasında saklanır ve kamu görevine dönmesi hâlinde uygulanır.</a:t>
            </a:r>
            <a:endParaRPr lang="en-US" sz="1400" dirty="0"/>
          </a:p>
        </p:txBody>
      </p:sp>
      <p:sp>
        <p:nvSpPr>
          <p:cNvPr id="7" name="Text 4"/>
          <p:cNvSpPr txBox="1"/>
          <p:nvPr/>
        </p:nvSpPr>
        <p:spPr>
          <a:xfrm>
            <a:off x="457200" y="6446520"/>
            <a:ext cx="5486400" cy="274320"/>
          </a:xfrm>
          <a:prstGeom prst="rect">
            <a:avLst/>
          </a:prstGeom>
          <a:noFill/>
          <a:ln/>
        </p:spPr>
        <p:txBody>
          <a:bodyPr wrap="square" lIns="0" tIns="0" rIns="0" bIns="0" rtlCol="0" anchor="ctr"/>
          <a:lstStyle/>
          <a:p>
            <a:pPr marL="0" indent="0">
              <a:buNone/>
            </a:pPr>
            <a:r>
              <a:rPr lang="en-US" sz="900" dirty="0">
                <a:solidFill>
                  <a:srgbClr val="5B6B8C"/>
                </a:solidFill>
                <a:latin typeface="Calibri" pitchFamily="34" charset="0"/>
                <a:ea typeface="Calibri" pitchFamily="34" charset="-122"/>
                <a:cs typeface="Calibri" pitchFamily="34" charset="-120"/>
              </a:rPr>
              <a:t>Modül C — İdari Personel Disiplini (657 s. K. m. 125 + 2547 s. K.)</a:t>
            </a:r>
            <a:endParaRPr lang="en-US" sz="900" dirty="0"/>
          </a:p>
        </p:txBody>
      </p:sp>
      <p:sp>
        <p:nvSpPr>
          <p:cNvPr id="8" name="Text 5"/>
          <p:cNvSpPr txBox="1"/>
          <p:nvPr/>
        </p:nvSpPr>
        <p:spPr>
          <a:xfrm>
            <a:off x="10820095" y="6446520"/>
            <a:ext cx="914400" cy="274320"/>
          </a:xfrm>
          <a:prstGeom prst="rect">
            <a:avLst/>
          </a:prstGeom>
          <a:noFill/>
          <a:ln/>
        </p:spPr>
        <p:txBody>
          <a:bodyPr wrap="square" lIns="0" tIns="0" rIns="0" bIns="0" rtlCol="0" anchor="ctr"/>
          <a:lstStyle/>
          <a:p>
            <a:pPr marL="0" indent="0" algn="r">
              <a:buNone/>
            </a:pPr>
            <a:r>
              <a:rPr lang="en-US" sz="900" dirty="0">
                <a:solidFill>
                  <a:srgbClr val="5B6B8C"/>
                </a:solidFill>
                <a:latin typeface="Calibri" pitchFamily="34" charset="0"/>
                <a:ea typeface="Calibri" pitchFamily="34" charset="-122"/>
                <a:cs typeface="Calibri" pitchFamily="34" charset="-120"/>
              </a:rPr>
              <a:t>54</a:t>
            </a:r>
            <a:endParaRPr lang="en-US" sz="900" dirty="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 55">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457200" y="411480"/>
            <a:ext cx="566928" cy="566928"/>
          </a:xfrm>
          <a:prstGeom prst="ellipse">
            <a:avLst/>
          </a:prstGeom>
          <a:solidFill>
            <a:srgbClr val="1E2761"/>
          </a:solidFill>
          <a:ln w="12700">
            <a:solidFill>
              <a:srgbClr val="1E2761"/>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603504" y="557784"/>
            <a:ext cx="274320" cy="274320"/>
          </a:xfrm>
          <a:prstGeom prst="rect">
            <a:avLst/>
          </a:prstGeom>
        </p:spPr>
      </p:pic>
      <p:sp>
        <p:nvSpPr>
          <p:cNvPr id="4" name="Text 1"/>
          <p:cNvSpPr txBox="1"/>
          <p:nvPr/>
        </p:nvSpPr>
        <p:spPr>
          <a:xfrm>
            <a:off x="1188720" y="347472"/>
            <a:ext cx="7315200" cy="274320"/>
          </a:xfrm>
          <a:prstGeom prst="rect">
            <a:avLst/>
          </a:prstGeom>
          <a:noFill/>
          <a:ln/>
        </p:spPr>
        <p:txBody>
          <a:bodyPr wrap="square" lIns="0" tIns="0" rIns="0" bIns="0" rtlCol="0" anchor="ctr"/>
          <a:lstStyle/>
          <a:p>
            <a:pPr marL="0" indent="0">
              <a:buNone/>
            </a:pPr>
            <a:r>
              <a:rPr lang="en-US" sz="1000" kern="0" spc="300" dirty="0">
                <a:solidFill>
                  <a:srgbClr val="5B6B8C"/>
                </a:solidFill>
                <a:latin typeface="Calibri" pitchFamily="34" charset="0"/>
                <a:ea typeface="Calibri" pitchFamily="34" charset="-122"/>
                <a:cs typeface="Calibri" pitchFamily="34" charset="-120"/>
              </a:rPr>
              <a:t>MODÜL C · 08</a:t>
            </a:r>
            <a:endParaRPr lang="en-US" sz="1000" dirty="0"/>
          </a:p>
        </p:txBody>
      </p:sp>
      <p:sp>
        <p:nvSpPr>
          <p:cNvPr id="5" name="Text 2"/>
          <p:cNvSpPr txBox="1"/>
          <p:nvPr/>
        </p:nvSpPr>
        <p:spPr>
          <a:xfrm>
            <a:off x="1188720" y="585216"/>
            <a:ext cx="9144000" cy="502920"/>
          </a:xfrm>
          <a:prstGeom prst="rect">
            <a:avLst/>
          </a:prstGeom>
          <a:noFill/>
          <a:ln/>
        </p:spPr>
        <p:txBody>
          <a:bodyPr wrap="square" lIns="0" tIns="0" rIns="0" bIns="0" rtlCol="0" anchor="t"/>
          <a:lstStyle/>
          <a:p>
            <a:pPr marL="0" indent="0">
              <a:buNone/>
            </a:pPr>
            <a:r>
              <a:rPr lang="en-US" sz="2400" b="1" dirty="0">
                <a:solidFill>
                  <a:srgbClr val="1E2761"/>
                </a:solidFill>
                <a:latin typeface="Cambria" pitchFamily="34" charset="0"/>
                <a:ea typeface="Cambria" pitchFamily="34" charset="-122"/>
                <a:cs typeface="Cambria" pitchFamily="34" charset="-120"/>
              </a:rPr>
              <a:t>Muhakkik, Rapor ve Savunma: Yönetmelik Usulü</a:t>
            </a:r>
            <a:endParaRPr lang="en-US" sz="2400" dirty="0"/>
          </a:p>
        </p:txBody>
      </p:sp>
      <p:sp>
        <p:nvSpPr>
          <p:cNvPr id="6" name="Shape 3"/>
          <p:cNvSpPr/>
          <p:nvPr/>
        </p:nvSpPr>
        <p:spPr>
          <a:xfrm>
            <a:off x="10591495" y="457200"/>
            <a:ext cx="1143000" cy="329184"/>
          </a:xfrm>
          <a:prstGeom prst="roundRect">
            <a:avLst>
              <a:gd name="adj" fmla="val 16667"/>
            </a:avLst>
          </a:prstGeom>
          <a:solidFill>
            <a:srgbClr val="FBE9E9"/>
          </a:solidFill>
          <a:ln w="12700">
            <a:solidFill>
              <a:srgbClr val="FBE9E9"/>
            </a:solidFill>
            <a:prstDash val="solid"/>
          </a:ln>
        </p:spPr>
        <p:txBody>
          <a:bodyPr/>
          <a:lstStyle/>
          <a:p>
            <a:endParaRPr lang="tr-TR"/>
          </a:p>
        </p:txBody>
      </p:sp>
      <p:sp>
        <p:nvSpPr>
          <p:cNvPr id="7" name="Text 4"/>
          <p:cNvSpPr txBox="1"/>
          <p:nvPr/>
        </p:nvSpPr>
        <p:spPr>
          <a:xfrm>
            <a:off x="10591495" y="457200"/>
            <a:ext cx="1143000" cy="329184"/>
          </a:xfrm>
          <a:prstGeom prst="rect">
            <a:avLst/>
          </a:prstGeom>
          <a:noFill/>
          <a:ln/>
        </p:spPr>
        <p:txBody>
          <a:bodyPr wrap="square" lIns="0" tIns="0" rIns="0" bIns="0" rtlCol="0" anchor="ctr"/>
          <a:lstStyle/>
          <a:p>
            <a:pPr marL="0" indent="0" algn="ctr">
              <a:buNone/>
            </a:pPr>
            <a:r>
              <a:rPr lang="en-US" sz="900" b="1" kern="0" spc="200" dirty="0">
                <a:solidFill>
                  <a:srgbClr val="A63A3A"/>
                </a:solidFill>
                <a:latin typeface="Calibri" pitchFamily="34" charset="0"/>
                <a:ea typeface="Calibri" pitchFamily="34" charset="-122"/>
                <a:cs typeface="Calibri" pitchFamily="34" charset="-120"/>
              </a:rPr>
              <a:t>ÖNEMLİ</a:t>
            </a:r>
            <a:endParaRPr lang="en-US" sz="900" dirty="0"/>
          </a:p>
        </p:txBody>
      </p:sp>
      <p:sp>
        <p:nvSpPr>
          <p:cNvPr id="8" name="Text 5"/>
          <p:cNvSpPr txBox="1"/>
          <p:nvPr/>
        </p:nvSpPr>
        <p:spPr>
          <a:xfrm>
            <a:off x="457200" y="1280160"/>
            <a:ext cx="11277295" cy="4983480"/>
          </a:xfrm>
          <a:prstGeom prst="rect">
            <a:avLst/>
          </a:prstGeom>
          <a:noFill/>
          <a:ln/>
        </p:spPr>
        <p:txBody>
          <a:bodyPr wrap="square" lIns="0" tIns="0" rIns="0" bIns="0" rtlCol="0" anchor="t"/>
          <a:lstStyle/>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Soruşturma zorunluluğu ve muhakkik. </a:t>
            </a:r>
            <a:r>
              <a:rPr lang="en-US" sz="1300" dirty="0">
                <a:solidFill>
                  <a:srgbClr val="2A2E45"/>
                </a:solidFill>
                <a:latin typeface="Calibri" pitchFamily="34" charset="0"/>
                <a:ea typeface="Calibri" pitchFamily="34" charset="-122"/>
                <a:cs typeface="Calibri" pitchFamily="34" charset="-120"/>
              </a:rPr>
              <a:t>Disiplin cezası verilebilmesi için memur hakkında soruşturma açılması zorunludur; soruşturma yapılmadan disiplin cezası verilemez. Soruşturma, memurlar arasından görevlendirilen muhakkik ya da teftiş, denetim ve soruşturma yapmakla görevli memurlar eliyle yapılır; birden fazla memur birlikte görevlendirilebilir. Muhakkik, savunma isteme ve disiplin cezası verme yetkisi hariç, soruşturma konusuyla sınırlı olarak kendisini görevlendiren disiplin amirinin bütün yetkilerine sahiptir: her türlü evrakı inceler, memurun ifadesini alır, bilgisi olabilecek kişileri dinler. Soruşturma konusu dışında yeni bir fiil tespit ederse kendiliğinden soruşturma yapamaz; durumu yazılı olarak bildirir ve ancak yazılı ek görev verilirse o konuyu da soruşturur.</a:t>
            </a:r>
            <a:endParaRPr lang="en-US" sz="1300" dirty="0"/>
          </a:p>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Muhakkik raporunun zorunlu bölümleri. </a:t>
            </a:r>
            <a:r>
              <a:rPr lang="en-US" sz="1300" dirty="0">
                <a:solidFill>
                  <a:srgbClr val="2A2E45"/>
                </a:solidFill>
                <a:latin typeface="Calibri" pitchFamily="34" charset="0"/>
                <a:ea typeface="Calibri" pitchFamily="34" charset="-122"/>
                <a:cs typeface="Calibri" pitchFamily="34" charset="-120"/>
              </a:rPr>
              <a:t>Yönetmelik rapor başlıklarını belirlemiştir: "Giriş bilgileri", "Maddi delil ve belgeler", "İfade ve bilgisine başvurulanlar", "Konuya ilişkin mevzuat", "Değerlendirme ve kanaat" ile ihtiyaca göre diğer bölümler. Rapor gizli yazıyla disiplin amirine sunulur; atıf yapılan belgelerin asılları veya onaylı örnekleri eksiksiz eklenir, dosyadaki her sayfa numaralandırılarak dizi pusulası hazırlanır.</a:t>
            </a:r>
            <a:endParaRPr lang="en-US" sz="1300" dirty="0"/>
          </a:p>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Savunmayı kim ve nasıl ister? </a:t>
            </a:r>
            <a:r>
              <a:rPr lang="en-US" sz="1300" dirty="0">
                <a:solidFill>
                  <a:srgbClr val="2A2E45"/>
                </a:solidFill>
                <a:latin typeface="Calibri" pitchFamily="34" charset="0"/>
                <a:ea typeface="Calibri" pitchFamily="34" charset="-122"/>
                <a:cs typeface="Calibri" pitchFamily="34" charset="-120"/>
              </a:rPr>
              <a:t>Savunma, soruşturma sürecinin son aşamasında disiplin amiri tarafından istenir; muhakkikin aldığı ifade savunma yerine geçmez. Savunma istem yazısında memur hakkındaki iddialar, bu iddiaların dayandığı deliller, isnat edilen fiilin hukuki nitelendirmesi ve 657 sayılı Kanun'un 125. maddesindeki fiillerden hangisinin kapsamına girdiği bent ve alt bent belirtilerek gösterilir. Memur, yedi günden az olmamak üzere verilen süre içinde veya belirtilen tarihte savunmasını yapar; yazıda süresinde savunma yapılmazsa bu haktan vazgeçilmiş sayılacağı ihtar edilir.</a:t>
            </a:r>
            <a:endParaRPr lang="en-US" sz="1300" dirty="0"/>
          </a:p>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Kurul cezalarında yol. </a:t>
            </a:r>
            <a:r>
              <a:rPr lang="en-US" sz="1300" dirty="0">
                <a:solidFill>
                  <a:srgbClr val="2A2E45"/>
                </a:solidFill>
                <a:latin typeface="Calibri" pitchFamily="34" charset="0"/>
                <a:ea typeface="Calibri" pitchFamily="34" charset="-122"/>
                <a:cs typeface="Calibri" pitchFamily="34" charset="-120"/>
              </a:rPr>
              <a:t>Kademe ilerlemesinin durdurulması gerektiren hâllerde disiplin amiri savunmayı aldıktan sonra dosyayı disiplin kuruluna gönderir. Devlet memurluğundan çıkarma gerektiren hâllerde disiplin amiri savunmayı alır, ceza verilmesi kanaatindeyse dosyayı bu kanaati içeren yazıyla yüksek disiplin kuruluna gönderir; yüksek disiplin kurulu, memurun evrakı inceleme, tanık dinletme ve kendisi veya vekili aracılığıyla sözlü ya da yazılı savunma yapma hakları sağlanarak ayrıca son savunmasını ister.</a:t>
            </a:r>
            <a:endParaRPr lang="en-US" sz="1300" dirty="0"/>
          </a:p>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Kurul kararından sonra amirin yetkisi. </a:t>
            </a:r>
            <a:r>
              <a:rPr lang="en-US" sz="1300" dirty="0">
                <a:solidFill>
                  <a:srgbClr val="2A2E45"/>
                </a:solidFill>
                <a:latin typeface="Calibri" pitchFamily="34" charset="0"/>
                <a:ea typeface="Calibri" pitchFamily="34" charset="-122"/>
                <a:cs typeface="Calibri" pitchFamily="34" charset="-120"/>
              </a:rPr>
              <a:t>Kademe durdurma teklifi kurulca kabul edilirse ceza vermeye yetkili amir, alt ceza hükmünü de değerlendirerek cezayı verir veya gerekçesini belirterek reddeder. Teklif kurulca reddedilirse amir, gerekçesini belirterek başka bir disiplin cezası vermeye veya ceza verilmesine yer olmadığına karar vermeye yetkilidir; bu karar ret tarihini izleyen on beş gün içinde verilir. Aynı kural yüksek disiplin kurulunun çıkarma istemini reddetmesi hâlinde de geçerlidir.</a:t>
            </a:r>
            <a:endParaRPr lang="en-US" sz="1300" dirty="0"/>
          </a:p>
        </p:txBody>
      </p:sp>
      <p:sp>
        <p:nvSpPr>
          <p:cNvPr id="9" name="Text 6"/>
          <p:cNvSpPr txBox="1"/>
          <p:nvPr/>
        </p:nvSpPr>
        <p:spPr>
          <a:xfrm>
            <a:off x="457200" y="6446520"/>
            <a:ext cx="5486400" cy="274320"/>
          </a:xfrm>
          <a:prstGeom prst="rect">
            <a:avLst/>
          </a:prstGeom>
          <a:noFill/>
          <a:ln/>
        </p:spPr>
        <p:txBody>
          <a:bodyPr wrap="square" lIns="0" tIns="0" rIns="0" bIns="0" rtlCol="0" anchor="ctr"/>
          <a:lstStyle/>
          <a:p>
            <a:pPr marL="0" indent="0">
              <a:buNone/>
            </a:pPr>
            <a:r>
              <a:rPr lang="en-US" sz="900" dirty="0">
                <a:solidFill>
                  <a:srgbClr val="5B6B8C"/>
                </a:solidFill>
                <a:latin typeface="Calibri" pitchFamily="34" charset="0"/>
                <a:ea typeface="Calibri" pitchFamily="34" charset="-122"/>
                <a:cs typeface="Calibri" pitchFamily="34" charset="-120"/>
              </a:rPr>
              <a:t>Modül C — İdari Personel Disiplini (657 s. K. m. 125 + 2547 s. K.)</a:t>
            </a:r>
            <a:endParaRPr lang="en-US" sz="900" dirty="0"/>
          </a:p>
        </p:txBody>
      </p:sp>
      <p:sp>
        <p:nvSpPr>
          <p:cNvPr id="10" name="Text 7"/>
          <p:cNvSpPr txBox="1"/>
          <p:nvPr/>
        </p:nvSpPr>
        <p:spPr>
          <a:xfrm>
            <a:off x="10820095" y="6446520"/>
            <a:ext cx="914400" cy="274320"/>
          </a:xfrm>
          <a:prstGeom prst="rect">
            <a:avLst/>
          </a:prstGeom>
          <a:noFill/>
          <a:ln/>
        </p:spPr>
        <p:txBody>
          <a:bodyPr wrap="square" lIns="0" tIns="0" rIns="0" bIns="0" rtlCol="0" anchor="ctr"/>
          <a:lstStyle/>
          <a:p>
            <a:pPr marL="0" indent="0" algn="r">
              <a:buNone/>
            </a:pPr>
            <a:r>
              <a:rPr lang="en-US" sz="900" dirty="0">
                <a:solidFill>
                  <a:srgbClr val="5B6B8C"/>
                </a:solidFill>
                <a:latin typeface="Calibri" pitchFamily="34" charset="0"/>
                <a:ea typeface="Calibri" pitchFamily="34" charset="-122"/>
                <a:cs typeface="Calibri" pitchFamily="34" charset="-120"/>
              </a:rPr>
              <a:t>55</a:t>
            </a:r>
            <a:endParaRPr lang="en-US" sz="900" dirty="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 56">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457200" y="411480"/>
            <a:ext cx="566928" cy="566928"/>
          </a:xfrm>
          <a:prstGeom prst="ellipse">
            <a:avLst/>
          </a:prstGeom>
          <a:solidFill>
            <a:srgbClr val="1E2761"/>
          </a:solidFill>
          <a:ln w="12700">
            <a:solidFill>
              <a:srgbClr val="1E2761"/>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603504" y="557784"/>
            <a:ext cx="274320" cy="274320"/>
          </a:xfrm>
          <a:prstGeom prst="rect">
            <a:avLst/>
          </a:prstGeom>
        </p:spPr>
      </p:pic>
      <p:sp>
        <p:nvSpPr>
          <p:cNvPr id="4" name="Text 1"/>
          <p:cNvSpPr txBox="1"/>
          <p:nvPr/>
        </p:nvSpPr>
        <p:spPr>
          <a:xfrm>
            <a:off x="1188720" y="347472"/>
            <a:ext cx="7315200" cy="274320"/>
          </a:xfrm>
          <a:prstGeom prst="rect">
            <a:avLst/>
          </a:prstGeom>
          <a:noFill/>
          <a:ln/>
        </p:spPr>
        <p:txBody>
          <a:bodyPr wrap="square" lIns="0" tIns="0" rIns="0" bIns="0" rtlCol="0" anchor="ctr"/>
          <a:lstStyle/>
          <a:p>
            <a:pPr marL="0" indent="0">
              <a:buNone/>
            </a:pPr>
            <a:r>
              <a:rPr lang="en-US" sz="1000" kern="0" spc="300" dirty="0">
                <a:solidFill>
                  <a:srgbClr val="5B6B8C"/>
                </a:solidFill>
                <a:latin typeface="Calibri" pitchFamily="34" charset="0"/>
                <a:ea typeface="Calibri" pitchFamily="34" charset="-122"/>
                <a:cs typeface="Calibri" pitchFamily="34" charset="-120"/>
              </a:rPr>
              <a:t>MODÜL C · 09</a:t>
            </a:r>
            <a:endParaRPr lang="en-US" sz="1000" dirty="0"/>
          </a:p>
        </p:txBody>
      </p:sp>
      <p:sp>
        <p:nvSpPr>
          <p:cNvPr id="5" name="Text 2"/>
          <p:cNvSpPr txBox="1"/>
          <p:nvPr/>
        </p:nvSpPr>
        <p:spPr>
          <a:xfrm>
            <a:off x="1188720" y="585216"/>
            <a:ext cx="9144000" cy="502920"/>
          </a:xfrm>
          <a:prstGeom prst="rect">
            <a:avLst/>
          </a:prstGeom>
          <a:noFill/>
          <a:ln/>
        </p:spPr>
        <p:txBody>
          <a:bodyPr wrap="square" lIns="0" tIns="0" rIns="0" bIns="0" rtlCol="0" anchor="t"/>
          <a:lstStyle/>
          <a:p>
            <a:pPr marL="0" indent="0">
              <a:buNone/>
            </a:pPr>
            <a:r>
              <a:rPr lang="en-US" sz="2400" b="1" dirty="0">
                <a:solidFill>
                  <a:srgbClr val="1E2761"/>
                </a:solidFill>
                <a:latin typeface="Cambria" pitchFamily="34" charset="0"/>
                <a:ea typeface="Cambria" pitchFamily="34" charset="-122"/>
                <a:cs typeface="Cambria" pitchFamily="34" charset="-120"/>
              </a:rPr>
              <a:t>Kurul Çalışması, Tebliğ Süreleri ve Diğer Yönetmelik Kuralları</a:t>
            </a:r>
            <a:endParaRPr lang="en-US" sz="2400" dirty="0"/>
          </a:p>
        </p:txBody>
      </p:sp>
      <p:sp>
        <p:nvSpPr>
          <p:cNvPr id="6" name="Text 3"/>
          <p:cNvSpPr txBox="1"/>
          <p:nvPr/>
        </p:nvSpPr>
        <p:spPr>
          <a:xfrm>
            <a:off x="457200" y="1280160"/>
            <a:ext cx="11277295" cy="4983480"/>
          </a:xfrm>
          <a:prstGeom prst="rect">
            <a:avLst/>
          </a:prstGeom>
          <a:noFill/>
          <a:ln/>
        </p:spPr>
        <p:txBody>
          <a:bodyPr wrap="square" lIns="0" tIns="0" rIns="0" bIns="0" rtlCol="0" anchor="t"/>
          <a:lstStyle/>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Kurul toplantısı ve oylama. </a:t>
            </a:r>
            <a:r>
              <a:rPr lang="en-US" sz="1300" dirty="0">
                <a:solidFill>
                  <a:srgbClr val="2A2E45"/>
                </a:solidFill>
                <a:latin typeface="Calibri" pitchFamily="34" charset="0"/>
                <a:ea typeface="Calibri" pitchFamily="34" charset="-122"/>
                <a:cs typeface="Calibri" pitchFamily="34" charset="-120"/>
              </a:rPr>
              <a:t>Kurul başkanı gündemi, toplantı gün, saat ve yerini belirler ve üyeler arasından bir raportör tayin eder; üyelere soruşturma dosyasını inceleme imkânı sağlanır; sekretarya personel birimince yürütülür. Üç kişilik kurullar üye tam sayısıyla, daha büyük kurullar salt çoğunlukla toplanır. Raportörün açıklamaları dinlendikten sonra görüşmeye geçilir; oylama açık oyla yapılır, oy çokluğuyla karar verilir, çekimser kalınamaz, başkan oyunu en son kullanır, eşitlikte başkanın tarafı üstün sayılır. Sonuç başkan ve üyelerce imzalanan tutanakla tespit edilir.</a:t>
            </a:r>
            <a:endParaRPr lang="en-US" sz="1300" dirty="0"/>
          </a:p>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Katılma yasağı. </a:t>
            </a:r>
            <a:r>
              <a:rPr lang="en-US" sz="1300" dirty="0">
                <a:solidFill>
                  <a:srgbClr val="2A2E45"/>
                </a:solidFill>
                <a:latin typeface="Calibri" pitchFamily="34" charset="0"/>
                <a:ea typeface="Calibri" pitchFamily="34" charset="-122"/>
                <a:cs typeface="Calibri" pitchFamily="34" charset="-120"/>
              </a:rPr>
              <a:t>Kurul başkan ve üyeleri; kendilerine, eşlerine, üçüncü dereceye kadar kan ve kayın hısımlarına, disiplin cezası verilmesini teklif ettikleri veya soruşturmasını ya da muhakkikliğini yaptıkları memurlara ait işlerle ilgili toplantılara katılamaz. Bu üyeler toplantı yeter sayısında hesaba katılmaz; başkan katılamıyorsa hiyerarşik olarak en üst görevdeki, eşitlikte en kıdemli üye başkanlık eder. Aylıktan kesme cezası alanlar beş yıl, kademe durdurma cezası alanlar on yıl boyunca disiplin kurullarında görevlendirilemez.</a:t>
            </a:r>
            <a:endParaRPr lang="en-US" sz="1300" dirty="0"/>
          </a:p>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Kararın yazılması. </a:t>
            </a:r>
            <a:r>
              <a:rPr lang="en-US" sz="1300" dirty="0">
                <a:solidFill>
                  <a:srgbClr val="2A2E45"/>
                </a:solidFill>
                <a:latin typeface="Calibri" pitchFamily="34" charset="0"/>
                <a:ea typeface="Calibri" pitchFamily="34" charset="-122"/>
                <a:cs typeface="Calibri" pitchFamily="34" charset="-120"/>
              </a:rPr>
              <a:t>Karar, oylama tarihini izleyen yedi gün içinde gerekçeli olarak, karara karşı başvuru yolları ve süreleri ile oy birliği veya oy çokluğu ile alındığı belirtilerek raportör tarafından yazılır, başkan ve üyelerce imzalanır; karşı oy kullananların görüşlerine de yer verilir.</a:t>
            </a:r>
            <a:endParaRPr lang="en-US" sz="1300" dirty="0"/>
          </a:p>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Tebliğ süreleri. </a:t>
            </a:r>
            <a:r>
              <a:rPr lang="en-US" sz="1300" dirty="0">
                <a:solidFill>
                  <a:srgbClr val="2A2E45"/>
                </a:solidFill>
                <a:latin typeface="Calibri" pitchFamily="34" charset="0"/>
                <a:ea typeface="Calibri" pitchFamily="34" charset="-122"/>
                <a:cs typeface="Calibri" pitchFamily="34" charset="-120"/>
              </a:rPr>
              <a:t>Disiplin amirleri veya atamaya yetkili amirlerce verilen cezalar, kararın verildiği tarihi izleyen on beş gün içinde; Devlet memurluğundan çıkarma cezası yedi gün içinde; itiraz sonuçları da yedi gün içinde ilgiliye tebliğ edilir.</a:t>
            </a:r>
            <a:endParaRPr lang="en-US" sz="1300" dirty="0"/>
          </a:p>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İşleme konulmayacak ihbar ve şikâyetler. </a:t>
            </a:r>
            <a:r>
              <a:rPr lang="en-US" sz="1300" dirty="0">
                <a:solidFill>
                  <a:srgbClr val="2A2E45"/>
                </a:solidFill>
                <a:latin typeface="Calibri" pitchFamily="34" charset="0"/>
                <a:ea typeface="Calibri" pitchFamily="34" charset="-122"/>
                <a:cs typeface="Calibri" pitchFamily="34" charset="-120"/>
              </a:rPr>
              <a:t>Belirli bir konuyu içermeyen veya somut delile dayanmayan; başvuru sahibinin adı, soyadı, imzası ve adresi bulunmayan; daha önce şikâyet edilip sonuçlanan hususlarda yeni delil içermeyen; akıl hastalığı sebebiyle vesayet altına alınanlarca verilen ihbar ve şikâyetler işleme konulmaz. Ancak kimlik bilgisi eksik bir şikâyet somut delillere dayanıyorsa disiplin soruşturmasına başlanır.</a:t>
            </a:r>
            <a:endParaRPr lang="en-US" sz="1300" dirty="0"/>
          </a:p>
          <a:p>
            <a:pPr marL="0" indent="0">
              <a:lnSpc>
                <a:spcPct val="108000"/>
              </a:lnSpc>
              <a:buNone/>
            </a:pPr>
            <a:r>
              <a:rPr lang="en-US" sz="1300" b="1" dirty="0">
                <a:solidFill>
                  <a:srgbClr val="1E2761"/>
                </a:solidFill>
                <a:latin typeface="Calibri" pitchFamily="34" charset="0"/>
                <a:ea typeface="Calibri" pitchFamily="34" charset="-122"/>
                <a:cs typeface="Calibri" pitchFamily="34" charset="-120"/>
              </a:rPr>
              <a:t>Çeşitli hükümler. </a:t>
            </a:r>
            <a:r>
              <a:rPr lang="en-US" sz="1300" dirty="0">
                <a:solidFill>
                  <a:srgbClr val="2A2E45"/>
                </a:solidFill>
                <a:latin typeface="Calibri" pitchFamily="34" charset="0"/>
                <a:ea typeface="Calibri" pitchFamily="34" charset="-122"/>
                <a:cs typeface="Calibri" pitchFamily="34" charset="-120"/>
              </a:rPr>
              <a:t>Kesinleşmiş disiplin cezaları, kanuni düzenleme ve yargı kararlarının gerektirdiği hâller dışında başka bir idari işlemle geri alınamaz, değiştirilemez veya kaldırılamaz. Başka kuruma atanan memurun cezaları ve soruşturma dosyası, uygulanabilmesi için yeni kurumuna gönderilir. Soruşturma sırasında, ölüm hâli hariç, memuriyeti herhangi bir sebeple sona erenlerin soruşturmaları tamamlanır. Amirlerce verilen cezalar üst disiplin amirine bildirilir ve kamu personeli bilgi sistemine kaydedilir. Disiplin amirleri yetkilerini hakkaniyet ve eşitliği esas alarak kullanmak, zamanaşımını önlemek için soruşturmayı süresinde başlatmakla yükümlüdür.</a:t>
            </a:r>
            <a:endParaRPr lang="en-US" sz="1300" dirty="0"/>
          </a:p>
        </p:txBody>
      </p:sp>
      <p:sp>
        <p:nvSpPr>
          <p:cNvPr id="7" name="Text 4"/>
          <p:cNvSpPr txBox="1"/>
          <p:nvPr/>
        </p:nvSpPr>
        <p:spPr>
          <a:xfrm>
            <a:off x="457200" y="6446520"/>
            <a:ext cx="5486400" cy="274320"/>
          </a:xfrm>
          <a:prstGeom prst="rect">
            <a:avLst/>
          </a:prstGeom>
          <a:noFill/>
          <a:ln/>
        </p:spPr>
        <p:txBody>
          <a:bodyPr wrap="square" lIns="0" tIns="0" rIns="0" bIns="0" rtlCol="0" anchor="ctr"/>
          <a:lstStyle/>
          <a:p>
            <a:pPr marL="0" indent="0">
              <a:buNone/>
            </a:pPr>
            <a:r>
              <a:rPr lang="en-US" sz="900" dirty="0">
                <a:solidFill>
                  <a:srgbClr val="5B6B8C"/>
                </a:solidFill>
                <a:latin typeface="Calibri" pitchFamily="34" charset="0"/>
                <a:ea typeface="Calibri" pitchFamily="34" charset="-122"/>
                <a:cs typeface="Calibri" pitchFamily="34" charset="-120"/>
              </a:rPr>
              <a:t>Modül C — İdari Personel Disiplini (657 s. K. m. 125 + 2547 s. K.)</a:t>
            </a:r>
            <a:endParaRPr lang="en-US" sz="900" dirty="0"/>
          </a:p>
        </p:txBody>
      </p:sp>
      <p:sp>
        <p:nvSpPr>
          <p:cNvPr id="8" name="Text 5"/>
          <p:cNvSpPr txBox="1"/>
          <p:nvPr/>
        </p:nvSpPr>
        <p:spPr>
          <a:xfrm>
            <a:off x="10820095" y="6446520"/>
            <a:ext cx="914400" cy="274320"/>
          </a:xfrm>
          <a:prstGeom prst="rect">
            <a:avLst/>
          </a:prstGeom>
          <a:noFill/>
          <a:ln/>
        </p:spPr>
        <p:txBody>
          <a:bodyPr wrap="square" lIns="0" tIns="0" rIns="0" bIns="0" rtlCol="0" anchor="ctr"/>
          <a:lstStyle/>
          <a:p>
            <a:pPr marL="0" indent="0" algn="r">
              <a:buNone/>
            </a:pPr>
            <a:r>
              <a:rPr lang="en-US" sz="900" dirty="0">
                <a:solidFill>
                  <a:srgbClr val="5B6B8C"/>
                </a:solidFill>
                <a:latin typeface="Calibri" pitchFamily="34" charset="0"/>
                <a:ea typeface="Calibri" pitchFamily="34" charset="-122"/>
                <a:cs typeface="Calibri" pitchFamily="34" charset="-120"/>
              </a:rPr>
              <a:t>56</a:t>
            </a:r>
            <a:endParaRPr lang="en-US" sz="900" dirty="0"/>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 67">
    <p:bg>
      <p:bgPr>
        <a:solidFill>
          <a:srgbClr val="1E2761"/>
        </a:solidFill>
        <a:effectLst/>
      </p:bgPr>
    </p:bg>
    <p:spTree>
      <p:nvGrpSpPr>
        <p:cNvPr id="1" name=""/>
        <p:cNvGrpSpPr/>
        <p:nvPr/>
      </p:nvGrpSpPr>
      <p:grpSpPr>
        <a:xfrm>
          <a:off x="0" y="0"/>
          <a:ext cx="0" cy="0"/>
          <a:chOff x="0" y="0"/>
          <a:chExt cx="0" cy="0"/>
        </a:xfrm>
      </p:grpSpPr>
      <p:sp>
        <p:nvSpPr>
          <p:cNvPr id="2" name="Shape 0"/>
          <p:cNvSpPr/>
          <p:nvPr/>
        </p:nvSpPr>
        <p:spPr>
          <a:xfrm>
            <a:off x="1097280" y="2331720"/>
            <a:ext cx="1371600" cy="1371600"/>
          </a:xfrm>
          <a:prstGeom prst="ellipse">
            <a:avLst/>
          </a:prstGeom>
          <a:solidFill>
            <a:srgbClr val="2C3775"/>
          </a:solidFill>
          <a:ln w="12700">
            <a:solidFill>
              <a:srgbClr val="2C3775"/>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1417320" y="2651760"/>
            <a:ext cx="731520" cy="731520"/>
          </a:xfrm>
          <a:prstGeom prst="rect">
            <a:avLst/>
          </a:prstGeom>
        </p:spPr>
      </p:pic>
      <p:sp>
        <p:nvSpPr>
          <p:cNvPr id="4" name="Text 1"/>
          <p:cNvSpPr txBox="1"/>
          <p:nvPr/>
        </p:nvSpPr>
        <p:spPr>
          <a:xfrm>
            <a:off x="3017520" y="2240280"/>
            <a:ext cx="8229600" cy="365760"/>
          </a:xfrm>
          <a:prstGeom prst="rect">
            <a:avLst/>
          </a:prstGeom>
          <a:noFill/>
          <a:ln/>
        </p:spPr>
        <p:txBody>
          <a:bodyPr wrap="square" lIns="0" tIns="0" rIns="0" bIns="0" rtlCol="0" anchor="ctr"/>
          <a:lstStyle/>
          <a:p>
            <a:pPr marL="0" indent="0">
              <a:buNone/>
            </a:pPr>
            <a:r>
              <a:rPr lang="en-US" sz="1200" kern="0" spc="400" dirty="0">
                <a:solidFill>
                  <a:srgbClr val="CADCFC"/>
                </a:solidFill>
                <a:latin typeface="Calibri" pitchFamily="34" charset="0"/>
                <a:ea typeface="Calibri" pitchFamily="34" charset="-122"/>
                <a:cs typeface="Calibri" pitchFamily="34" charset="-120"/>
              </a:rPr>
              <a:t>KAPANIŞ</a:t>
            </a:r>
            <a:endParaRPr lang="en-US" sz="1200" dirty="0"/>
          </a:p>
        </p:txBody>
      </p:sp>
      <p:sp>
        <p:nvSpPr>
          <p:cNvPr id="5" name="Text 2"/>
          <p:cNvSpPr txBox="1"/>
          <p:nvPr/>
        </p:nvSpPr>
        <p:spPr>
          <a:xfrm>
            <a:off x="3017520" y="2606040"/>
            <a:ext cx="8503920" cy="822960"/>
          </a:xfrm>
          <a:prstGeom prst="rect">
            <a:avLst/>
          </a:prstGeom>
          <a:noFill/>
          <a:ln/>
        </p:spPr>
        <p:txBody>
          <a:bodyPr wrap="square" lIns="0" tIns="0" rIns="0" bIns="0" rtlCol="0" anchor="ctr"/>
          <a:lstStyle/>
          <a:p>
            <a:pPr marL="0" indent="0">
              <a:buNone/>
            </a:pPr>
            <a:r>
              <a:rPr lang="en-US" sz="3400" b="1" dirty="0">
                <a:solidFill>
                  <a:srgbClr val="FFFFFF"/>
                </a:solidFill>
                <a:latin typeface="Cambria" pitchFamily="34" charset="0"/>
                <a:ea typeface="Cambria" pitchFamily="34" charset="-122"/>
                <a:cs typeface="Cambria" pitchFamily="34" charset="-120"/>
              </a:rPr>
              <a:t>Dört Süreci Bir Arada Görmek</a:t>
            </a:r>
            <a:endParaRPr lang="en-US" sz="3400" dirty="0"/>
          </a:p>
        </p:txBody>
      </p:sp>
      <p:sp>
        <p:nvSpPr>
          <p:cNvPr id="6" name="Text 3"/>
          <p:cNvSpPr txBox="1"/>
          <p:nvPr/>
        </p:nvSpPr>
        <p:spPr>
          <a:xfrm>
            <a:off x="3017520" y="3474720"/>
            <a:ext cx="8503920" cy="822960"/>
          </a:xfrm>
          <a:prstGeom prst="rect">
            <a:avLst/>
          </a:prstGeom>
          <a:noFill/>
          <a:ln/>
        </p:spPr>
        <p:txBody>
          <a:bodyPr wrap="square" lIns="0" tIns="0" rIns="0" bIns="0" rtlCol="0" anchor="t"/>
          <a:lstStyle/>
          <a:p>
            <a:pPr marL="0" indent="0">
              <a:buNone/>
            </a:pPr>
            <a:r>
              <a:rPr lang="en-US" sz="1400" dirty="0">
                <a:solidFill>
                  <a:srgbClr val="8A97C4"/>
                </a:solidFill>
                <a:latin typeface="Calibri" pitchFamily="34" charset="0"/>
                <a:ea typeface="Calibri" pitchFamily="34" charset="-122"/>
                <a:cs typeface="Calibri" pitchFamily="34" charset="-120"/>
              </a:rPr>
              <a:t>Karşılaştırma, kontrol listesi ve en sık yapılan usul hataları</a:t>
            </a:r>
            <a:endParaRPr lang="en-US" sz="1400" dirty="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 68">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457200" y="411480"/>
            <a:ext cx="566928" cy="566928"/>
          </a:xfrm>
          <a:prstGeom prst="ellipse">
            <a:avLst/>
          </a:prstGeom>
          <a:solidFill>
            <a:srgbClr val="1E2761"/>
          </a:solidFill>
          <a:ln w="12700">
            <a:solidFill>
              <a:srgbClr val="1E2761"/>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603504" y="557784"/>
            <a:ext cx="274320" cy="274320"/>
          </a:xfrm>
          <a:prstGeom prst="rect">
            <a:avLst/>
          </a:prstGeom>
        </p:spPr>
      </p:pic>
      <p:sp>
        <p:nvSpPr>
          <p:cNvPr id="4" name="Text 1"/>
          <p:cNvSpPr txBox="1"/>
          <p:nvPr/>
        </p:nvSpPr>
        <p:spPr>
          <a:xfrm>
            <a:off x="1188720" y="347472"/>
            <a:ext cx="7315200" cy="274320"/>
          </a:xfrm>
          <a:prstGeom prst="rect">
            <a:avLst/>
          </a:prstGeom>
          <a:noFill/>
          <a:ln/>
        </p:spPr>
        <p:txBody>
          <a:bodyPr wrap="square" lIns="0" tIns="0" rIns="0" bIns="0" rtlCol="0" anchor="ctr"/>
          <a:lstStyle/>
          <a:p>
            <a:pPr marL="0" indent="0">
              <a:buNone/>
            </a:pPr>
            <a:r>
              <a:rPr lang="en-US" sz="1000" kern="0" spc="300" dirty="0">
                <a:solidFill>
                  <a:srgbClr val="5B6B8C"/>
                </a:solidFill>
                <a:latin typeface="Calibri" pitchFamily="34" charset="0"/>
                <a:ea typeface="Calibri" pitchFamily="34" charset="-122"/>
                <a:cs typeface="Calibri" pitchFamily="34" charset="-120"/>
              </a:rPr>
              <a:t>KAPANIŞ · 01</a:t>
            </a:r>
            <a:endParaRPr lang="en-US" sz="1000" dirty="0"/>
          </a:p>
        </p:txBody>
      </p:sp>
      <p:sp>
        <p:nvSpPr>
          <p:cNvPr id="5" name="Text 2"/>
          <p:cNvSpPr txBox="1"/>
          <p:nvPr/>
        </p:nvSpPr>
        <p:spPr>
          <a:xfrm>
            <a:off x="1188720" y="585216"/>
            <a:ext cx="9144000" cy="502920"/>
          </a:xfrm>
          <a:prstGeom prst="rect">
            <a:avLst/>
          </a:prstGeom>
          <a:noFill/>
          <a:ln/>
        </p:spPr>
        <p:txBody>
          <a:bodyPr wrap="square" lIns="0" tIns="0" rIns="0" bIns="0" rtlCol="0" anchor="t"/>
          <a:lstStyle/>
          <a:p>
            <a:pPr marL="0" indent="0">
              <a:buNone/>
            </a:pPr>
            <a:r>
              <a:rPr lang="en-US" sz="2400" b="1" dirty="0">
                <a:solidFill>
                  <a:srgbClr val="1E2761"/>
                </a:solidFill>
                <a:latin typeface="Cambria" pitchFamily="34" charset="0"/>
                <a:ea typeface="Cambria" pitchFamily="34" charset="-122"/>
                <a:cs typeface="Cambria" pitchFamily="34" charset="-120"/>
              </a:rPr>
              <a:t>Dört Sürecin Karşılaştırılması</a:t>
            </a:r>
            <a:endParaRPr lang="en-US" sz="2400" dirty="0"/>
          </a:p>
        </p:txBody>
      </p:sp>
      <p:sp>
        <p:nvSpPr>
          <p:cNvPr id="6" name="Text 3"/>
          <p:cNvSpPr txBox="1"/>
          <p:nvPr/>
        </p:nvSpPr>
        <p:spPr>
          <a:xfrm>
            <a:off x="457200" y="1280160"/>
            <a:ext cx="11277295" cy="530352"/>
          </a:xfrm>
          <a:prstGeom prst="rect">
            <a:avLst/>
          </a:prstGeom>
          <a:noFill/>
          <a:ln/>
        </p:spPr>
        <p:txBody>
          <a:bodyPr wrap="square" lIns="0" tIns="0" rIns="0" bIns="0" rtlCol="0" anchor="t"/>
          <a:lstStyle/>
          <a:p>
            <a:pPr marL="0" indent="0">
              <a:buNone/>
            </a:pPr>
            <a:r>
              <a:rPr lang="en-US" sz="1150" dirty="0">
                <a:solidFill>
                  <a:srgbClr val="2A2E45"/>
                </a:solidFill>
                <a:latin typeface="Calibri" pitchFamily="34" charset="0"/>
                <a:ea typeface="Calibri" pitchFamily="34" charset="-122"/>
                <a:cs typeface="Calibri" pitchFamily="34" charset="-120"/>
              </a:rPr>
              <a:t>Aşağıdaki tablo, aynı olayın farklı statüdeki kişiler bakımından nasıl farklı kurallara tabi olduğunu tek bakışta gösterir. Bir olayda hem öğrenci hem öğretim elemanı hem memur varsa üç ayrı soruşturma, üç ayrı süre rejimi ve — fiil suç oluşturuyorsa — personel için ayrıca ceza soruşturması gündeme gelir.</a:t>
            </a:r>
            <a:endParaRPr lang="en-US" sz="1150" dirty="0"/>
          </a:p>
        </p:txBody>
      </p:sp>
      <p:graphicFrame>
        <p:nvGraphicFramePr>
          <p:cNvPr id="69" name="Table 0"/>
          <p:cNvGraphicFramePr>
            <a:graphicFrameLocks noGrp="1"/>
          </p:cNvGraphicFramePr>
          <p:nvPr>
            <p:extLst>
              <p:ext uri="{D42A27DB-BD31-4B8C-83A1-F6EECF244321}">
                <p14:modId xmlns:p14="http://schemas.microsoft.com/office/powerpoint/2010/main" val="1579011935"/>
              </p:ext>
            </p:extLst>
          </p:nvPr>
        </p:nvGraphicFramePr>
        <p:xfrm>
          <a:off x="457200" y="1993392"/>
          <a:ext cx="11277570" cy="4357116"/>
        </p:xfrm>
        <a:graphic>
          <a:graphicData uri="http://schemas.openxmlformats.org/drawingml/2006/table">
            <a:tbl>
              <a:tblPr/>
              <a:tblGrid>
                <a:gridCol w="1874520">
                  <a:extLst>
                    <a:ext uri="{9D8B030D-6E8A-4147-A177-3AD203B41FA5}">
                      <a16:colId xmlns:a16="http://schemas.microsoft.com/office/drawing/2014/main" val="20000"/>
                    </a:ext>
                  </a:extLst>
                </a:gridCol>
                <a:gridCol w="2331720">
                  <a:extLst>
                    <a:ext uri="{9D8B030D-6E8A-4147-A177-3AD203B41FA5}">
                      <a16:colId xmlns:a16="http://schemas.microsoft.com/office/drawing/2014/main" val="20001"/>
                    </a:ext>
                  </a:extLst>
                </a:gridCol>
                <a:gridCol w="2514600">
                  <a:extLst>
                    <a:ext uri="{9D8B030D-6E8A-4147-A177-3AD203B41FA5}">
                      <a16:colId xmlns:a16="http://schemas.microsoft.com/office/drawing/2014/main" val="20002"/>
                    </a:ext>
                  </a:extLst>
                </a:gridCol>
                <a:gridCol w="2331720">
                  <a:extLst>
                    <a:ext uri="{9D8B030D-6E8A-4147-A177-3AD203B41FA5}">
                      <a16:colId xmlns:a16="http://schemas.microsoft.com/office/drawing/2014/main" val="20003"/>
                    </a:ext>
                  </a:extLst>
                </a:gridCol>
                <a:gridCol w="2225010">
                  <a:extLst>
                    <a:ext uri="{9D8B030D-6E8A-4147-A177-3AD203B41FA5}">
                      <a16:colId xmlns:a16="http://schemas.microsoft.com/office/drawing/2014/main" val="20004"/>
                    </a:ext>
                  </a:extLst>
                </a:gridCol>
              </a:tblGrid>
              <a:tr h="0">
                <a:tc>
                  <a:txBody>
                    <a:bodyPr/>
                    <a:lstStyle/>
                    <a:p>
                      <a:pPr marL="0" indent="0">
                        <a:buNone/>
                      </a:pP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1E2761"/>
                    </a:solidFill>
                  </a:tcPr>
                </a:tc>
                <a:tc>
                  <a:txBody>
                    <a:bodyPr/>
                    <a:lstStyle/>
                    <a:p>
                      <a:pPr marL="0" indent="0">
                        <a:buNone/>
                      </a:pPr>
                      <a:r>
                        <a:rPr lang="en-US" sz="950" b="1" dirty="0">
                          <a:solidFill>
                            <a:srgbClr val="FFFFFF"/>
                          </a:solidFill>
                          <a:latin typeface="Calibri" pitchFamily="34" charset="0"/>
                          <a:ea typeface="Calibri" pitchFamily="34" charset="-122"/>
                          <a:cs typeface="Calibri" pitchFamily="34" charset="-120"/>
                        </a:rPr>
                        <a:t>Öğrenci (m. 54)</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1E2761"/>
                    </a:solidFill>
                  </a:tcPr>
                </a:tc>
                <a:tc>
                  <a:txBody>
                    <a:bodyPr/>
                    <a:lstStyle/>
                    <a:p>
                      <a:pPr marL="0" indent="0">
                        <a:buNone/>
                      </a:pPr>
                      <a:r>
                        <a:rPr lang="en-US" sz="950" b="1" dirty="0">
                          <a:solidFill>
                            <a:srgbClr val="FFFFFF"/>
                          </a:solidFill>
                          <a:latin typeface="Calibri" pitchFamily="34" charset="0"/>
                          <a:ea typeface="Calibri" pitchFamily="34" charset="-122"/>
                          <a:cs typeface="Calibri" pitchFamily="34" charset="-120"/>
                        </a:rPr>
                        <a:t>Öğretim elemanı (m. 53/b, 53/A–G)</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1E2761"/>
                    </a:solidFill>
                  </a:tcPr>
                </a:tc>
                <a:tc>
                  <a:txBody>
                    <a:bodyPr/>
                    <a:lstStyle/>
                    <a:p>
                      <a:pPr marL="0" indent="0">
                        <a:buNone/>
                      </a:pPr>
                      <a:r>
                        <a:rPr lang="en-US" sz="950" b="1" dirty="0">
                          <a:solidFill>
                            <a:srgbClr val="FFFFFF"/>
                          </a:solidFill>
                          <a:latin typeface="Calibri" pitchFamily="34" charset="0"/>
                          <a:ea typeface="Calibri" pitchFamily="34" charset="-122"/>
                          <a:cs typeface="Calibri" pitchFamily="34" charset="-120"/>
                        </a:rPr>
                        <a:t>Memur (657 m. 125 + 2547)</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1E2761"/>
                    </a:solidFill>
                  </a:tcPr>
                </a:tc>
                <a:tc>
                  <a:txBody>
                    <a:bodyPr/>
                    <a:lstStyle/>
                    <a:p>
                      <a:pPr marL="0" indent="0">
                        <a:buNone/>
                      </a:pPr>
                      <a:r>
                        <a:rPr lang="en-US" sz="950" b="1" dirty="0">
                          <a:solidFill>
                            <a:srgbClr val="FFFFFF"/>
                          </a:solidFill>
                          <a:latin typeface="Calibri" pitchFamily="34" charset="0"/>
                          <a:ea typeface="Calibri" pitchFamily="34" charset="-122"/>
                          <a:cs typeface="Calibri" pitchFamily="34" charset="-120"/>
                        </a:rPr>
                        <a:t>Ceza soruşturması (m. 53/c)</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1E2761"/>
                    </a:solidFill>
                  </a:tcPr>
                </a:tc>
                <a:extLst>
                  <a:ext uri="{0D108BD9-81ED-4DB2-BD59-A6C34878D82A}">
                    <a16:rowId xmlns:a16="http://schemas.microsoft.com/office/drawing/2014/main" val="10000"/>
                  </a:ext>
                </a:extLst>
              </a:tr>
              <a:tr h="0">
                <a:tc>
                  <a:txBody>
                    <a:bodyPr/>
                    <a:lstStyle/>
                    <a:p>
                      <a:pPr marL="0" indent="0">
                        <a:buNone/>
                      </a:pPr>
                      <a:r>
                        <a:rPr lang="en-US" sz="950" b="1" dirty="0">
                          <a:solidFill>
                            <a:srgbClr val="2A2E45"/>
                          </a:solidFill>
                          <a:latin typeface="Calibri" pitchFamily="34" charset="0"/>
                          <a:ea typeface="Calibri" pitchFamily="34" charset="-122"/>
                          <a:cs typeface="Calibri" pitchFamily="34" charset="-120"/>
                        </a:rPr>
                        <a:t>Amacı</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4F5F8"/>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Disiplin cezası</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4F5F8"/>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Disiplin cezası</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4F5F8"/>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Disiplin cezası</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4F5F8"/>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Yargılanmaya gerek olup olmadığı</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4F5F8"/>
                    </a:solidFill>
                  </a:tcPr>
                </a:tc>
                <a:extLst>
                  <a:ext uri="{0D108BD9-81ED-4DB2-BD59-A6C34878D82A}">
                    <a16:rowId xmlns:a16="http://schemas.microsoft.com/office/drawing/2014/main" val="10001"/>
                  </a:ext>
                </a:extLst>
              </a:tr>
              <a:tr h="0">
                <a:tc>
                  <a:txBody>
                    <a:bodyPr/>
                    <a:lstStyle/>
                    <a:p>
                      <a:pPr marL="0" indent="0">
                        <a:buNone/>
                      </a:pPr>
                      <a:r>
                        <a:rPr lang="en-US" sz="950" b="1" dirty="0">
                          <a:solidFill>
                            <a:srgbClr val="2A2E45"/>
                          </a:solidFill>
                          <a:latin typeface="Calibri" pitchFamily="34" charset="0"/>
                          <a:ea typeface="Calibri" pitchFamily="34" charset="-122"/>
                          <a:cs typeface="Calibri" pitchFamily="34" charset="-120"/>
                        </a:rPr>
                        <a:t>Ceza kademesi</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FFFFF"/>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5 (kınama → çıkarma)</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FFFFF"/>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6 (uyarma → kamu görevinden çıkarma)</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FFFFF"/>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5 (uyarma → memurluktan çıkarma)</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FFFFF"/>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Lüzum-u / men-i muhakeme kararı</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0">
                <a:tc>
                  <a:txBody>
                    <a:bodyPr/>
                    <a:lstStyle/>
                    <a:p>
                      <a:pPr marL="0" indent="0">
                        <a:buNone/>
                      </a:pPr>
                      <a:r>
                        <a:rPr lang="en-US" sz="950" b="1" dirty="0">
                          <a:solidFill>
                            <a:srgbClr val="2A2E45"/>
                          </a:solidFill>
                          <a:latin typeface="Calibri" pitchFamily="34" charset="0"/>
                          <a:ea typeface="Calibri" pitchFamily="34" charset="-122"/>
                          <a:cs typeface="Calibri" pitchFamily="34" charset="-120"/>
                        </a:rPr>
                        <a:t>Soruşturmayı açan</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4F5F8"/>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Dekan/müdür; ortak alan ve toplu fiillerde rektör</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4F5F8"/>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Sıralı disiplin amiri (dekan, müdür, rektör, YÖK Başkanı)</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4F5F8"/>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Sıralı disiplin amiri (sekreter, genel sekreter, dekan, rektör)</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4F5F8"/>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Disiplin amiri (YÖK Başkanı için özel kurul)</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4F5F8"/>
                    </a:solidFill>
                  </a:tcPr>
                </a:tc>
                <a:extLst>
                  <a:ext uri="{0D108BD9-81ED-4DB2-BD59-A6C34878D82A}">
                    <a16:rowId xmlns:a16="http://schemas.microsoft.com/office/drawing/2014/main" val="10003"/>
                  </a:ext>
                </a:extLst>
              </a:tr>
              <a:tr h="0">
                <a:tc>
                  <a:txBody>
                    <a:bodyPr/>
                    <a:lstStyle/>
                    <a:p>
                      <a:pPr marL="0" indent="0">
                        <a:buNone/>
                      </a:pPr>
                      <a:r>
                        <a:rPr lang="en-US" sz="950" b="1" dirty="0">
                          <a:solidFill>
                            <a:srgbClr val="2A2E45"/>
                          </a:solidFill>
                          <a:latin typeface="Calibri" pitchFamily="34" charset="0"/>
                          <a:ea typeface="Calibri" pitchFamily="34" charset="-122"/>
                          <a:cs typeface="Calibri" pitchFamily="34" charset="-120"/>
                        </a:rPr>
                        <a:t>Soruşturmacı şartı</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FFFFF"/>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Amirin belirlediği soruşturmacı; başka kurumdan istenebilir</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FFFFF"/>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Soruşturulanla aynı veya üst unvan/görev</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FFFFF"/>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Soruşturulanla aynı veya üst unvan/görev</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FFFFF"/>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Aynı veya üst akademik unvan; karma olaylarda üst dereceliye göre</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0">
                <a:tc>
                  <a:txBody>
                    <a:bodyPr/>
                    <a:lstStyle/>
                    <a:p>
                      <a:pPr marL="0" indent="0">
                        <a:buNone/>
                      </a:pPr>
                      <a:r>
                        <a:rPr lang="en-US" sz="950" b="1" dirty="0">
                          <a:solidFill>
                            <a:srgbClr val="2A2E45"/>
                          </a:solidFill>
                          <a:latin typeface="Calibri" pitchFamily="34" charset="0"/>
                          <a:ea typeface="Calibri" pitchFamily="34" charset="-122"/>
                          <a:cs typeface="Calibri" pitchFamily="34" charset="-120"/>
                        </a:rPr>
                        <a:t>Soruşturma süresi</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4F5F8"/>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30 gün (+30'ar gün, toplam 60; toplu fiilde 90)</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4F5F8"/>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Tebliğden itibaren 2 ay (+gerekçeli ek süre)</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4F5F8"/>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2 ay (+gerekçeli ek süre)</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4F5F8"/>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Kanunda süre yok; TCK zamanaşımı işler</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4F5F8"/>
                    </a:solidFill>
                  </a:tcPr>
                </a:tc>
                <a:extLst>
                  <a:ext uri="{0D108BD9-81ED-4DB2-BD59-A6C34878D82A}">
                    <a16:rowId xmlns:a16="http://schemas.microsoft.com/office/drawing/2014/main" val="10005"/>
                  </a:ext>
                </a:extLst>
              </a:tr>
              <a:tr h="0">
                <a:tc>
                  <a:txBody>
                    <a:bodyPr/>
                    <a:lstStyle/>
                    <a:p>
                      <a:pPr marL="0" indent="0">
                        <a:buNone/>
                      </a:pPr>
                      <a:r>
                        <a:rPr lang="en-US" sz="950" b="1" dirty="0">
                          <a:solidFill>
                            <a:srgbClr val="2A2E45"/>
                          </a:solidFill>
                          <a:latin typeface="Calibri" pitchFamily="34" charset="0"/>
                          <a:ea typeface="Calibri" pitchFamily="34" charset="-122"/>
                          <a:cs typeface="Calibri" pitchFamily="34" charset="-120"/>
                        </a:rPr>
                        <a:t>Soruşturmaya başlama zamanaşımı</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FFFFF"/>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1 ay / 3 ay</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FFFFF"/>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1 ay / 6 ay</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FFFFF"/>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1 ay / 6 ay</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FFFFF"/>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r h="0">
                <a:tc>
                  <a:txBody>
                    <a:bodyPr/>
                    <a:lstStyle/>
                    <a:p>
                      <a:pPr marL="0" indent="0">
                        <a:buNone/>
                      </a:pPr>
                      <a:r>
                        <a:rPr lang="en-US" sz="950" b="1" dirty="0">
                          <a:solidFill>
                            <a:srgbClr val="2A2E45"/>
                          </a:solidFill>
                          <a:latin typeface="Calibri" pitchFamily="34" charset="0"/>
                          <a:ea typeface="Calibri" pitchFamily="34" charset="-122"/>
                          <a:cs typeface="Calibri" pitchFamily="34" charset="-120"/>
                        </a:rPr>
                        <a:t>Ceza verme zamanaşımı</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4F5F8"/>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2 yıl (iptal sonrası 3 ay)</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4F5F8"/>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2 yıl; öğretim mesleğinden çıkarmada 6 yıl (iptal sonrası 3 ay)</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4F5F8"/>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2 yıl (iptal sonrası 6 ay)</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4F5F8"/>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4F5F8"/>
                    </a:solidFill>
                  </a:tcPr>
                </a:tc>
                <a:extLst>
                  <a:ext uri="{0D108BD9-81ED-4DB2-BD59-A6C34878D82A}">
                    <a16:rowId xmlns:a16="http://schemas.microsoft.com/office/drawing/2014/main" val="10007"/>
                  </a:ext>
                </a:extLst>
              </a:tr>
              <a:tr h="0">
                <a:tc>
                  <a:txBody>
                    <a:bodyPr/>
                    <a:lstStyle/>
                    <a:p>
                      <a:pPr marL="0" indent="0">
                        <a:buNone/>
                      </a:pPr>
                      <a:r>
                        <a:rPr lang="en-US" sz="950" b="1" dirty="0">
                          <a:solidFill>
                            <a:srgbClr val="2A2E45"/>
                          </a:solidFill>
                          <a:latin typeface="Calibri" pitchFamily="34" charset="0"/>
                          <a:ea typeface="Calibri" pitchFamily="34" charset="-122"/>
                          <a:cs typeface="Calibri" pitchFamily="34" charset="-120"/>
                        </a:rPr>
                        <a:t>Savunma</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FFFFF"/>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Tek aşama, en az 7 gün önce yazılı bildirim</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FFFFF"/>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İki aşama: ifade (soruşturmacı) + savunma (yetkili makam), her biri en az 7 gün</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FFFFF"/>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Muhakkik ifade alır; savunmayı disiplin amiri bent belirterek ister; en az 7 gün</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FFFFF"/>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Şüpheli ifadesi; avukat hakkı; savunma süresi</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FFFFF"/>
                    </a:solidFill>
                  </a:tcPr>
                </a:tc>
                <a:extLst>
                  <a:ext uri="{0D108BD9-81ED-4DB2-BD59-A6C34878D82A}">
                    <a16:rowId xmlns:a16="http://schemas.microsoft.com/office/drawing/2014/main" val="10008"/>
                  </a:ext>
                </a:extLst>
              </a:tr>
              <a:tr h="0">
                <a:tc>
                  <a:txBody>
                    <a:bodyPr/>
                    <a:lstStyle/>
                    <a:p>
                      <a:pPr marL="0" indent="0">
                        <a:buNone/>
                      </a:pPr>
                      <a:r>
                        <a:rPr lang="en-US" sz="950" b="1" dirty="0">
                          <a:solidFill>
                            <a:srgbClr val="2A2E45"/>
                          </a:solidFill>
                          <a:latin typeface="Calibri" pitchFamily="34" charset="0"/>
                          <a:ea typeface="Calibri" pitchFamily="34" charset="-122"/>
                          <a:cs typeface="Calibri" pitchFamily="34" charset="-120"/>
                        </a:rPr>
                        <a:t>Ceza/karar veren</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4F5F8"/>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Kınama ve 1 aya kadar: dekan/müdür; diğerleri: yönetim kurulu</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4F5F8"/>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Uyarma, kınama: amir; aylıktan kesme, kademe: birim kurulu; çıkarmalar: YDK</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4F5F8"/>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Uyarma, kınama, aylıktan kesme: amir; kademe: kurul; çıkarma: YDK</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4F5F8"/>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Unvana göre üç kişilik kurul / il idare kurulu / Danıştay</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4F5F8"/>
                    </a:solidFill>
                  </a:tcPr>
                </a:tc>
                <a:extLst>
                  <a:ext uri="{0D108BD9-81ED-4DB2-BD59-A6C34878D82A}">
                    <a16:rowId xmlns:a16="http://schemas.microsoft.com/office/drawing/2014/main" val="10009"/>
                  </a:ext>
                </a:extLst>
              </a:tr>
              <a:tr h="0">
                <a:tc>
                  <a:txBody>
                    <a:bodyPr/>
                    <a:lstStyle/>
                    <a:p>
                      <a:pPr marL="0" indent="0">
                        <a:buNone/>
                      </a:pPr>
                      <a:r>
                        <a:rPr lang="en-US" sz="950" b="1" dirty="0">
                          <a:solidFill>
                            <a:srgbClr val="2A2E45"/>
                          </a:solidFill>
                          <a:latin typeface="Calibri" pitchFamily="34" charset="0"/>
                          <a:ea typeface="Calibri" pitchFamily="34" charset="-122"/>
                          <a:cs typeface="Calibri" pitchFamily="34" charset="-120"/>
                        </a:rPr>
                        <a:t>İtiraz</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FFFFF"/>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15 gün — üniversite yönetim kuruluna; mağdur da itiraz edebilir; karar 15 gün</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FFFFF"/>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7 gün — birim/üniversite disiplin kurulu veya YDK; karar 60 gün</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FFFFF"/>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7 gün — disiplin kurulu / YDK; karar 30 gün; kabulde amir cezayı hafifletir veya kaldırır</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FFFFF"/>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10 gün — Danıştay 2. Dairesi (men-i muhakeme kendiliğinden incelenir)</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FFFFF"/>
                    </a:solidFill>
                  </a:tcPr>
                </a:tc>
                <a:extLst>
                  <a:ext uri="{0D108BD9-81ED-4DB2-BD59-A6C34878D82A}">
                    <a16:rowId xmlns:a16="http://schemas.microsoft.com/office/drawing/2014/main" val="10010"/>
                  </a:ext>
                </a:extLst>
              </a:tr>
              <a:tr h="0">
                <a:tc>
                  <a:txBody>
                    <a:bodyPr/>
                    <a:lstStyle/>
                    <a:p>
                      <a:pPr marL="0" indent="0">
                        <a:buNone/>
                      </a:pPr>
                      <a:r>
                        <a:rPr lang="en-US" sz="950" b="1" dirty="0">
                          <a:solidFill>
                            <a:srgbClr val="2A2E45"/>
                          </a:solidFill>
                          <a:latin typeface="Calibri" pitchFamily="34" charset="0"/>
                          <a:ea typeface="Calibri" pitchFamily="34" charset="-122"/>
                          <a:cs typeface="Calibri" pitchFamily="34" charset="-120"/>
                        </a:rPr>
                        <a:t>Yargı yolu</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4F5F8"/>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İtiraz etmeden de idare mahkemesi (60 gün)</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4F5F8"/>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İdare mahkemesi (60 gün)</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4F5F8"/>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İdare mahkemesi (60 gün)</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4F5F8"/>
                    </a:solidFill>
                  </a:tcPr>
                </a:tc>
                <a:tc>
                  <a:txBody>
                    <a:bodyPr/>
                    <a:lstStyle/>
                    <a:p>
                      <a:pPr marL="0" indent="0">
                        <a:buNone/>
                      </a:pPr>
                      <a:r>
                        <a:rPr lang="en-US" sz="950" dirty="0">
                          <a:solidFill>
                            <a:srgbClr val="2A2E45"/>
                          </a:solidFill>
                          <a:latin typeface="Calibri" pitchFamily="34" charset="0"/>
                          <a:ea typeface="Calibri" pitchFamily="34" charset="-122"/>
                          <a:cs typeface="Calibri" pitchFamily="34" charset="-120"/>
                        </a:rPr>
                        <a:t>Kesinleşen lüzum-u muhakeme → adliye mahkemesi</a:t>
                      </a:r>
                      <a:endParaRPr lang="en-US" sz="950" dirty="0">
                        <a:latin typeface="Calibri" charset="0"/>
                        <a:ea typeface="Calibri" charset="0"/>
                        <a:cs typeface="Calibri" charset="0"/>
                      </a:endParaRPr>
                    </a:p>
                  </a:txBody>
                  <a:tcPr marT="54864" marB="54864" anchor="ctr">
                    <a:lnL w="6350" cap="flat" cmpd="sng" algn="ctr">
                      <a:solidFill>
                        <a:srgbClr val="D5DAE6"/>
                      </a:solidFill>
                      <a:prstDash val="solid"/>
                      <a:round/>
                      <a:headEnd type="none" w="med" len="med"/>
                      <a:tailEnd type="none" w="med" len="med"/>
                    </a:lnL>
                    <a:lnR w="6350" cap="flat" cmpd="sng" algn="ctr">
                      <a:solidFill>
                        <a:srgbClr val="D5DAE6"/>
                      </a:solidFill>
                      <a:prstDash val="solid"/>
                      <a:round/>
                      <a:headEnd type="none" w="med" len="med"/>
                      <a:tailEnd type="none" w="med" len="med"/>
                    </a:lnR>
                    <a:lnT w="6350" cap="flat" cmpd="sng" algn="ctr">
                      <a:solidFill>
                        <a:srgbClr val="D5DAE6"/>
                      </a:solidFill>
                      <a:prstDash val="solid"/>
                      <a:round/>
                      <a:headEnd type="none" w="med" len="med"/>
                      <a:tailEnd type="none" w="med" len="med"/>
                    </a:lnT>
                    <a:lnB w="6350" cap="flat" cmpd="sng" algn="ctr">
                      <a:solidFill>
                        <a:srgbClr val="D5DAE6"/>
                      </a:solidFill>
                      <a:prstDash val="solid"/>
                      <a:round/>
                      <a:headEnd type="none" w="med" len="med"/>
                      <a:tailEnd type="none" w="med" len="med"/>
                    </a:lnB>
                    <a:solidFill>
                      <a:srgbClr val="F4F5F8"/>
                    </a:solidFill>
                  </a:tcPr>
                </a:tc>
                <a:extLst>
                  <a:ext uri="{0D108BD9-81ED-4DB2-BD59-A6C34878D82A}">
                    <a16:rowId xmlns:a16="http://schemas.microsoft.com/office/drawing/2014/main" val="10011"/>
                  </a:ext>
                </a:extLst>
              </a:tr>
            </a:tbl>
          </a:graphicData>
        </a:graphic>
      </p:graphicFrame>
      <p:sp>
        <p:nvSpPr>
          <p:cNvPr id="8" name="Text 4"/>
          <p:cNvSpPr txBox="1"/>
          <p:nvPr/>
        </p:nvSpPr>
        <p:spPr>
          <a:xfrm>
            <a:off x="457200" y="6446520"/>
            <a:ext cx="5486400" cy="274320"/>
          </a:xfrm>
          <a:prstGeom prst="rect">
            <a:avLst/>
          </a:prstGeom>
          <a:noFill/>
          <a:ln/>
        </p:spPr>
        <p:txBody>
          <a:bodyPr wrap="square" lIns="0" tIns="0" rIns="0" bIns="0" rtlCol="0" anchor="ctr"/>
          <a:lstStyle/>
          <a:p>
            <a:pPr marL="0" indent="0">
              <a:buNone/>
            </a:pPr>
            <a:r>
              <a:rPr lang="en-US" sz="900" dirty="0">
                <a:solidFill>
                  <a:srgbClr val="5B6B8C"/>
                </a:solidFill>
                <a:latin typeface="Calibri" pitchFamily="34" charset="0"/>
                <a:ea typeface="Calibri" pitchFamily="34" charset="-122"/>
                <a:cs typeface="Calibri" pitchFamily="34" charset="-120"/>
              </a:rPr>
              <a:t>Kapanış</a:t>
            </a:r>
            <a:endParaRPr lang="en-US" sz="900" dirty="0"/>
          </a:p>
        </p:txBody>
      </p:sp>
      <p:sp>
        <p:nvSpPr>
          <p:cNvPr id="9" name="Text 5"/>
          <p:cNvSpPr txBox="1"/>
          <p:nvPr/>
        </p:nvSpPr>
        <p:spPr>
          <a:xfrm>
            <a:off x="10820095" y="6446520"/>
            <a:ext cx="914400" cy="274320"/>
          </a:xfrm>
          <a:prstGeom prst="rect">
            <a:avLst/>
          </a:prstGeom>
          <a:noFill/>
          <a:ln/>
        </p:spPr>
        <p:txBody>
          <a:bodyPr wrap="square" lIns="0" tIns="0" rIns="0" bIns="0" rtlCol="0" anchor="ctr"/>
          <a:lstStyle/>
          <a:p>
            <a:pPr marL="0" indent="0" algn="r">
              <a:buNone/>
            </a:pPr>
            <a:r>
              <a:rPr lang="en-US" sz="900" dirty="0">
                <a:solidFill>
                  <a:srgbClr val="5B6B8C"/>
                </a:solidFill>
                <a:latin typeface="Calibri" pitchFamily="34" charset="0"/>
                <a:ea typeface="Calibri" pitchFamily="34" charset="-122"/>
                <a:cs typeface="Calibri" pitchFamily="34" charset="-120"/>
              </a:rPr>
              <a:t>68</a:t>
            </a:r>
            <a:endParaRPr lang="en-US" sz="900" dirty="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 69">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457200" y="411480"/>
            <a:ext cx="566928" cy="566928"/>
          </a:xfrm>
          <a:prstGeom prst="ellipse">
            <a:avLst/>
          </a:prstGeom>
          <a:solidFill>
            <a:srgbClr val="1E2761"/>
          </a:solidFill>
          <a:ln w="12700">
            <a:solidFill>
              <a:srgbClr val="1E2761"/>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603504" y="557784"/>
            <a:ext cx="274320" cy="274320"/>
          </a:xfrm>
          <a:prstGeom prst="rect">
            <a:avLst/>
          </a:prstGeom>
        </p:spPr>
      </p:pic>
      <p:sp>
        <p:nvSpPr>
          <p:cNvPr id="4" name="Text 1"/>
          <p:cNvSpPr txBox="1"/>
          <p:nvPr/>
        </p:nvSpPr>
        <p:spPr>
          <a:xfrm>
            <a:off x="1188720" y="347472"/>
            <a:ext cx="7315200" cy="274320"/>
          </a:xfrm>
          <a:prstGeom prst="rect">
            <a:avLst/>
          </a:prstGeom>
          <a:noFill/>
          <a:ln/>
        </p:spPr>
        <p:txBody>
          <a:bodyPr wrap="square" lIns="0" tIns="0" rIns="0" bIns="0" rtlCol="0" anchor="ctr"/>
          <a:lstStyle/>
          <a:p>
            <a:pPr marL="0" indent="0">
              <a:buNone/>
            </a:pPr>
            <a:r>
              <a:rPr lang="en-US" sz="1000" kern="0" spc="300" dirty="0">
                <a:solidFill>
                  <a:srgbClr val="5B6B8C"/>
                </a:solidFill>
                <a:latin typeface="Calibri" pitchFamily="34" charset="0"/>
                <a:ea typeface="Calibri" pitchFamily="34" charset="-122"/>
                <a:cs typeface="Calibri" pitchFamily="34" charset="-120"/>
              </a:rPr>
              <a:t>KAPANIŞ · 02</a:t>
            </a:r>
            <a:endParaRPr lang="en-US" sz="1000" dirty="0"/>
          </a:p>
        </p:txBody>
      </p:sp>
      <p:sp>
        <p:nvSpPr>
          <p:cNvPr id="5" name="Text 2"/>
          <p:cNvSpPr txBox="1"/>
          <p:nvPr/>
        </p:nvSpPr>
        <p:spPr>
          <a:xfrm>
            <a:off x="1188720" y="585216"/>
            <a:ext cx="9144000" cy="502920"/>
          </a:xfrm>
          <a:prstGeom prst="rect">
            <a:avLst/>
          </a:prstGeom>
          <a:noFill/>
          <a:ln/>
        </p:spPr>
        <p:txBody>
          <a:bodyPr wrap="square" lIns="0" tIns="0" rIns="0" bIns="0" rtlCol="0" anchor="t"/>
          <a:lstStyle/>
          <a:p>
            <a:pPr marL="0" indent="0">
              <a:buNone/>
            </a:pPr>
            <a:r>
              <a:rPr lang="en-US" sz="2400" b="1" dirty="0">
                <a:solidFill>
                  <a:srgbClr val="1E2761"/>
                </a:solidFill>
                <a:latin typeface="Cambria" pitchFamily="34" charset="0"/>
                <a:ea typeface="Cambria" pitchFamily="34" charset="-122"/>
                <a:cs typeface="Cambria" pitchFamily="34" charset="-120"/>
              </a:rPr>
              <a:t>Disiplin Amiri İçin Adım Adım Kontrol Listesi</a:t>
            </a:r>
            <a:endParaRPr lang="en-US" sz="2400" dirty="0"/>
          </a:p>
        </p:txBody>
      </p:sp>
      <p:sp>
        <p:nvSpPr>
          <p:cNvPr id="6" name="Text 3"/>
          <p:cNvSpPr txBox="1"/>
          <p:nvPr/>
        </p:nvSpPr>
        <p:spPr>
          <a:xfrm>
            <a:off x="457200" y="1280160"/>
            <a:ext cx="11277295" cy="530352"/>
          </a:xfrm>
          <a:prstGeom prst="rect">
            <a:avLst/>
          </a:prstGeom>
          <a:noFill/>
          <a:ln/>
        </p:spPr>
        <p:txBody>
          <a:bodyPr wrap="square" lIns="0" tIns="0" rIns="0" bIns="0" rtlCol="0" anchor="t"/>
          <a:lstStyle/>
          <a:p>
            <a:pPr marL="0" indent="0">
              <a:buNone/>
            </a:pPr>
            <a:r>
              <a:rPr lang="en-US" sz="1300" dirty="0">
                <a:solidFill>
                  <a:srgbClr val="2A2E45"/>
                </a:solidFill>
                <a:latin typeface="Calibri" pitchFamily="34" charset="0"/>
                <a:ea typeface="Calibri" pitchFamily="34" charset="-122"/>
                <a:cs typeface="Calibri" pitchFamily="34" charset="-120"/>
              </a:rPr>
              <a:t>Bir ihbar veya şikâyet önünüze geldiğinde aşağıdaki sırayı izlemek, en sık görülen usul hatalarının tamamını önler. Her adımın tarihini ve belgesini dosyaya koymayı alışkanlık hâline getirin; idari yargıda savunulabilen dosya, belgeli dosyadır.</a:t>
            </a:r>
            <a:endParaRPr lang="en-US" sz="1300" dirty="0"/>
          </a:p>
        </p:txBody>
      </p:sp>
      <p:sp>
        <p:nvSpPr>
          <p:cNvPr id="7" name="Shape 4"/>
          <p:cNvSpPr/>
          <p:nvPr/>
        </p:nvSpPr>
        <p:spPr>
          <a:xfrm>
            <a:off x="457200" y="2039112"/>
            <a:ext cx="1727149" cy="4087368"/>
          </a:xfrm>
          <a:prstGeom prst="rect">
            <a:avLst/>
          </a:prstGeom>
          <a:solidFill>
            <a:srgbClr val="F4F5F8"/>
          </a:solidFill>
          <a:ln w="12700">
            <a:solidFill>
              <a:srgbClr val="F4F5F8"/>
            </a:solidFill>
            <a:prstDash val="solid"/>
          </a:ln>
        </p:spPr>
        <p:txBody>
          <a:bodyPr/>
          <a:lstStyle/>
          <a:p>
            <a:endParaRPr lang="tr-TR"/>
          </a:p>
        </p:txBody>
      </p:sp>
      <p:sp>
        <p:nvSpPr>
          <p:cNvPr id="8" name="Shape 5"/>
          <p:cNvSpPr/>
          <p:nvPr/>
        </p:nvSpPr>
        <p:spPr>
          <a:xfrm>
            <a:off x="640080" y="2221992"/>
            <a:ext cx="411480" cy="411480"/>
          </a:xfrm>
          <a:prstGeom prst="ellipse">
            <a:avLst/>
          </a:prstGeom>
          <a:solidFill>
            <a:srgbClr val="1E2761"/>
          </a:solidFill>
          <a:ln w="12700">
            <a:solidFill>
              <a:srgbClr val="1E2761"/>
            </a:solidFill>
            <a:prstDash val="solid"/>
          </a:ln>
        </p:spPr>
        <p:txBody>
          <a:bodyPr/>
          <a:lstStyle/>
          <a:p>
            <a:endParaRPr lang="tr-TR"/>
          </a:p>
        </p:txBody>
      </p:sp>
      <p:sp>
        <p:nvSpPr>
          <p:cNvPr id="9" name="Text 6"/>
          <p:cNvSpPr txBox="1"/>
          <p:nvPr/>
        </p:nvSpPr>
        <p:spPr>
          <a:xfrm>
            <a:off x="640080" y="2221992"/>
            <a:ext cx="411480" cy="411480"/>
          </a:xfrm>
          <a:prstGeom prst="rect">
            <a:avLst/>
          </a:prstGeom>
          <a:noFill/>
          <a:ln/>
        </p:spPr>
        <p:txBody>
          <a:bodyPr wrap="square" lIns="0" tIns="0" rIns="0" bIns="0" rtlCol="0" anchor="ctr"/>
          <a:lstStyle/>
          <a:p>
            <a:pPr marL="0" indent="0" algn="ctr">
              <a:buNone/>
            </a:pPr>
            <a:r>
              <a:rPr lang="en-US" sz="1300" b="1" dirty="0">
                <a:solidFill>
                  <a:srgbClr val="FFFFFF"/>
                </a:solidFill>
                <a:latin typeface="Calibri" pitchFamily="34" charset="0"/>
                <a:ea typeface="Calibri" pitchFamily="34" charset="-122"/>
                <a:cs typeface="Calibri" pitchFamily="34" charset="-120"/>
              </a:rPr>
              <a:t>1</a:t>
            </a:r>
            <a:endParaRPr lang="en-US" sz="1300" dirty="0"/>
          </a:p>
        </p:txBody>
      </p:sp>
      <p:sp>
        <p:nvSpPr>
          <p:cNvPr id="10" name="Text 7"/>
          <p:cNvSpPr txBox="1"/>
          <p:nvPr/>
        </p:nvSpPr>
        <p:spPr>
          <a:xfrm>
            <a:off x="640080" y="2724912"/>
            <a:ext cx="1361389" cy="502920"/>
          </a:xfrm>
          <a:prstGeom prst="rect">
            <a:avLst/>
          </a:prstGeom>
          <a:noFill/>
          <a:ln/>
        </p:spPr>
        <p:txBody>
          <a:bodyPr wrap="square" lIns="0" tIns="0" rIns="0" bIns="0" rtlCol="0" anchor="t"/>
          <a:lstStyle/>
          <a:p>
            <a:pPr marL="0" indent="0">
              <a:buNone/>
            </a:pPr>
            <a:r>
              <a:rPr lang="en-US" sz="1300" b="1" dirty="0">
                <a:solidFill>
                  <a:srgbClr val="1E2761"/>
                </a:solidFill>
                <a:latin typeface="Cambria" pitchFamily="34" charset="0"/>
                <a:ea typeface="Cambria" pitchFamily="34" charset="-122"/>
                <a:cs typeface="Cambria" pitchFamily="34" charset="-120"/>
              </a:rPr>
              <a:t>Öğrenme günü</a:t>
            </a:r>
            <a:endParaRPr lang="en-US" sz="1300" dirty="0"/>
          </a:p>
        </p:txBody>
      </p:sp>
      <p:sp>
        <p:nvSpPr>
          <p:cNvPr id="11" name="Text 8"/>
          <p:cNvSpPr txBox="1"/>
          <p:nvPr/>
        </p:nvSpPr>
        <p:spPr>
          <a:xfrm>
            <a:off x="640080" y="3227832"/>
            <a:ext cx="1361389" cy="2761488"/>
          </a:xfrm>
          <a:prstGeom prst="rect">
            <a:avLst/>
          </a:prstGeom>
          <a:noFill/>
          <a:ln/>
        </p:spPr>
        <p:txBody>
          <a:bodyPr wrap="square" lIns="0" tIns="0" rIns="0" bIns="0" rtlCol="0" anchor="t"/>
          <a:lstStyle/>
          <a:p>
            <a:pPr marL="0" indent="0">
              <a:buNone/>
            </a:pPr>
            <a:r>
              <a:rPr lang="en-US" sz="1150" dirty="0">
                <a:solidFill>
                  <a:srgbClr val="2A2E45"/>
                </a:solidFill>
                <a:latin typeface="Calibri" pitchFamily="34" charset="0"/>
                <a:ea typeface="Calibri" pitchFamily="34" charset="-122"/>
                <a:cs typeface="Calibri" pitchFamily="34" charset="-120"/>
              </a:rPr>
              <a:t>Evrakın kayda girdiği tarihi not edin; zamanaşımı bugünden işler. Kişi ve fiil belirsizse yazılı görevlendirmeyle kısa bir inceleme yaptırın. Statüyü belirleyin: öğrenci, öğretim elemanı, memur, iş sözleşmeli.</a:t>
            </a:r>
            <a:endParaRPr lang="en-US" sz="1150" dirty="0"/>
          </a:p>
        </p:txBody>
      </p:sp>
      <p:sp>
        <p:nvSpPr>
          <p:cNvPr id="12" name="Shape 9"/>
          <p:cNvSpPr/>
          <p:nvPr/>
        </p:nvSpPr>
        <p:spPr>
          <a:xfrm>
            <a:off x="2367229" y="2039112"/>
            <a:ext cx="1727149" cy="4087368"/>
          </a:xfrm>
          <a:prstGeom prst="rect">
            <a:avLst/>
          </a:prstGeom>
          <a:solidFill>
            <a:srgbClr val="F4F5F8"/>
          </a:solidFill>
          <a:ln w="12700">
            <a:solidFill>
              <a:srgbClr val="F4F5F8"/>
            </a:solidFill>
            <a:prstDash val="solid"/>
          </a:ln>
        </p:spPr>
        <p:txBody>
          <a:bodyPr/>
          <a:lstStyle/>
          <a:p>
            <a:endParaRPr lang="tr-TR"/>
          </a:p>
        </p:txBody>
      </p:sp>
      <p:sp>
        <p:nvSpPr>
          <p:cNvPr id="13" name="Shape 10"/>
          <p:cNvSpPr/>
          <p:nvPr/>
        </p:nvSpPr>
        <p:spPr>
          <a:xfrm>
            <a:off x="2550109" y="2221992"/>
            <a:ext cx="411480" cy="411480"/>
          </a:xfrm>
          <a:prstGeom prst="ellipse">
            <a:avLst/>
          </a:prstGeom>
          <a:solidFill>
            <a:srgbClr val="1E2761"/>
          </a:solidFill>
          <a:ln w="12700">
            <a:solidFill>
              <a:srgbClr val="1E2761"/>
            </a:solidFill>
            <a:prstDash val="solid"/>
          </a:ln>
        </p:spPr>
        <p:txBody>
          <a:bodyPr/>
          <a:lstStyle/>
          <a:p>
            <a:endParaRPr lang="tr-TR"/>
          </a:p>
        </p:txBody>
      </p:sp>
      <p:sp>
        <p:nvSpPr>
          <p:cNvPr id="14" name="Text 11"/>
          <p:cNvSpPr txBox="1"/>
          <p:nvPr/>
        </p:nvSpPr>
        <p:spPr>
          <a:xfrm>
            <a:off x="2550109" y="2221992"/>
            <a:ext cx="411480" cy="411480"/>
          </a:xfrm>
          <a:prstGeom prst="rect">
            <a:avLst/>
          </a:prstGeom>
          <a:noFill/>
          <a:ln/>
        </p:spPr>
        <p:txBody>
          <a:bodyPr wrap="square" lIns="0" tIns="0" rIns="0" bIns="0" rtlCol="0" anchor="ctr"/>
          <a:lstStyle/>
          <a:p>
            <a:pPr marL="0" indent="0" algn="ctr">
              <a:buNone/>
            </a:pPr>
            <a:r>
              <a:rPr lang="en-US" sz="1300" b="1" dirty="0">
                <a:solidFill>
                  <a:srgbClr val="FFFFFF"/>
                </a:solidFill>
                <a:latin typeface="Calibri" pitchFamily="34" charset="0"/>
                <a:ea typeface="Calibri" pitchFamily="34" charset="-122"/>
                <a:cs typeface="Calibri" pitchFamily="34" charset="-120"/>
              </a:rPr>
              <a:t>2</a:t>
            </a:r>
            <a:endParaRPr lang="en-US" sz="1300" dirty="0"/>
          </a:p>
        </p:txBody>
      </p:sp>
      <p:sp>
        <p:nvSpPr>
          <p:cNvPr id="15" name="Text 12"/>
          <p:cNvSpPr txBox="1"/>
          <p:nvPr/>
        </p:nvSpPr>
        <p:spPr>
          <a:xfrm>
            <a:off x="2550109" y="2724912"/>
            <a:ext cx="1361389" cy="502920"/>
          </a:xfrm>
          <a:prstGeom prst="rect">
            <a:avLst/>
          </a:prstGeom>
          <a:noFill/>
          <a:ln/>
        </p:spPr>
        <p:txBody>
          <a:bodyPr wrap="square" lIns="0" tIns="0" rIns="0" bIns="0" rtlCol="0" anchor="t"/>
          <a:lstStyle/>
          <a:p>
            <a:pPr marL="0" indent="0">
              <a:buNone/>
            </a:pPr>
            <a:r>
              <a:rPr lang="en-US" sz="1300" b="1" dirty="0">
                <a:solidFill>
                  <a:srgbClr val="1E2761"/>
                </a:solidFill>
                <a:latin typeface="Cambria" pitchFamily="34" charset="0"/>
                <a:ea typeface="Cambria" pitchFamily="34" charset="-122"/>
                <a:cs typeface="Cambria" pitchFamily="34" charset="-120"/>
              </a:rPr>
              <a:t>Yetki kontrolü</a:t>
            </a:r>
            <a:endParaRPr lang="en-US" sz="1300" dirty="0"/>
          </a:p>
        </p:txBody>
      </p:sp>
      <p:sp>
        <p:nvSpPr>
          <p:cNvPr id="16" name="Text 13"/>
          <p:cNvSpPr txBox="1"/>
          <p:nvPr/>
        </p:nvSpPr>
        <p:spPr>
          <a:xfrm>
            <a:off x="2550109" y="3227832"/>
            <a:ext cx="1361389" cy="2761488"/>
          </a:xfrm>
          <a:prstGeom prst="rect">
            <a:avLst/>
          </a:prstGeom>
          <a:noFill/>
          <a:ln/>
        </p:spPr>
        <p:txBody>
          <a:bodyPr wrap="square" lIns="0" tIns="0" rIns="0" bIns="0" rtlCol="0" anchor="t"/>
          <a:lstStyle/>
          <a:p>
            <a:pPr marL="0" indent="0">
              <a:buNone/>
            </a:pPr>
            <a:r>
              <a:rPr lang="en-US" sz="1150" dirty="0">
                <a:solidFill>
                  <a:srgbClr val="2A2E45"/>
                </a:solidFill>
                <a:latin typeface="Calibri" pitchFamily="34" charset="0"/>
                <a:ea typeface="Calibri" pitchFamily="34" charset="-122"/>
                <a:cs typeface="Calibri" pitchFamily="34" charset="-120"/>
              </a:rPr>
              <a:t>Soruşturmayı açmaya yetkili misiniz? Öğrencide ortak alan/toplu fiil → rektör. Üst amir açmış mı? Etik kurul incelemesi gereken bir iddia mı? Fiil suç oluşturuyor mu → ayrıca 53/c emri ya da istisnaysa savcılığa bildirim.</a:t>
            </a:r>
            <a:endParaRPr lang="en-US" sz="1150" dirty="0"/>
          </a:p>
        </p:txBody>
      </p:sp>
      <p:sp>
        <p:nvSpPr>
          <p:cNvPr id="17" name="Shape 14"/>
          <p:cNvSpPr/>
          <p:nvPr/>
        </p:nvSpPr>
        <p:spPr>
          <a:xfrm>
            <a:off x="4277258" y="2039112"/>
            <a:ext cx="1727149" cy="4087368"/>
          </a:xfrm>
          <a:prstGeom prst="rect">
            <a:avLst/>
          </a:prstGeom>
          <a:solidFill>
            <a:srgbClr val="F4F5F8"/>
          </a:solidFill>
          <a:ln w="12700">
            <a:solidFill>
              <a:srgbClr val="F4F5F8"/>
            </a:solidFill>
            <a:prstDash val="solid"/>
          </a:ln>
        </p:spPr>
        <p:txBody>
          <a:bodyPr/>
          <a:lstStyle/>
          <a:p>
            <a:endParaRPr lang="tr-TR"/>
          </a:p>
        </p:txBody>
      </p:sp>
      <p:sp>
        <p:nvSpPr>
          <p:cNvPr id="18" name="Shape 15"/>
          <p:cNvSpPr/>
          <p:nvPr/>
        </p:nvSpPr>
        <p:spPr>
          <a:xfrm>
            <a:off x="4460138" y="2221992"/>
            <a:ext cx="411480" cy="411480"/>
          </a:xfrm>
          <a:prstGeom prst="ellipse">
            <a:avLst/>
          </a:prstGeom>
          <a:solidFill>
            <a:srgbClr val="1E2761"/>
          </a:solidFill>
          <a:ln w="12700">
            <a:solidFill>
              <a:srgbClr val="1E2761"/>
            </a:solidFill>
            <a:prstDash val="solid"/>
          </a:ln>
        </p:spPr>
        <p:txBody>
          <a:bodyPr/>
          <a:lstStyle/>
          <a:p>
            <a:endParaRPr lang="tr-TR"/>
          </a:p>
        </p:txBody>
      </p:sp>
      <p:sp>
        <p:nvSpPr>
          <p:cNvPr id="19" name="Text 16"/>
          <p:cNvSpPr txBox="1"/>
          <p:nvPr/>
        </p:nvSpPr>
        <p:spPr>
          <a:xfrm>
            <a:off x="4460138" y="2221992"/>
            <a:ext cx="411480" cy="411480"/>
          </a:xfrm>
          <a:prstGeom prst="rect">
            <a:avLst/>
          </a:prstGeom>
          <a:noFill/>
          <a:ln/>
        </p:spPr>
        <p:txBody>
          <a:bodyPr wrap="square" lIns="0" tIns="0" rIns="0" bIns="0" rtlCol="0" anchor="ctr"/>
          <a:lstStyle/>
          <a:p>
            <a:pPr marL="0" indent="0" algn="ctr">
              <a:buNone/>
            </a:pPr>
            <a:r>
              <a:rPr lang="en-US" sz="1300" b="1" dirty="0">
                <a:solidFill>
                  <a:srgbClr val="FFFFFF"/>
                </a:solidFill>
                <a:latin typeface="Calibri" pitchFamily="34" charset="0"/>
                <a:ea typeface="Calibri" pitchFamily="34" charset="-122"/>
                <a:cs typeface="Calibri" pitchFamily="34" charset="-120"/>
              </a:rPr>
              <a:t>3</a:t>
            </a:r>
            <a:endParaRPr lang="en-US" sz="1300" dirty="0"/>
          </a:p>
        </p:txBody>
      </p:sp>
      <p:sp>
        <p:nvSpPr>
          <p:cNvPr id="20" name="Text 17"/>
          <p:cNvSpPr txBox="1"/>
          <p:nvPr/>
        </p:nvSpPr>
        <p:spPr>
          <a:xfrm>
            <a:off x="4460138" y="2724912"/>
            <a:ext cx="1361389" cy="502920"/>
          </a:xfrm>
          <a:prstGeom prst="rect">
            <a:avLst/>
          </a:prstGeom>
          <a:noFill/>
          <a:ln/>
        </p:spPr>
        <p:txBody>
          <a:bodyPr wrap="square" lIns="0" tIns="0" rIns="0" bIns="0" rtlCol="0" anchor="t"/>
          <a:lstStyle/>
          <a:p>
            <a:pPr marL="0" indent="0">
              <a:buNone/>
            </a:pPr>
            <a:r>
              <a:rPr lang="en-US" sz="1300" b="1" dirty="0">
                <a:solidFill>
                  <a:srgbClr val="1E2761"/>
                </a:solidFill>
                <a:latin typeface="Cambria" pitchFamily="34" charset="0"/>
                <a:ea typeface="Cambria" pitchFamily="34" charset="-122"/>
                <a:cs typeface="Cambria" pitchFamily="34" charset="-120"/>
              </a:rPr>
              <a:t>Emir ve soruşturmacı</a:t>
            </a:r>
            <a:endParaRPr lang="en-US" sz="1300" dirty="0"/>
          </a:p>
        </p:txBody>
      </p:sp>
      <p:sp>
        <p:nvSpPr>
          <p:cNvPr id="21" name="Text 18"/>
          <p:cNvSpPr txBox="1"/>
          <p:nvPr/>
        </p:nvSpPr>
        <p:spPr>
          <a:xfrm>
            <a:off x="4460138" y="3227832"/>
            <a:ext cx="1361389" cy="2761488"/>
          </a:xfrm>
          <a:prstGeom prst="rect">
            <a:avLst/>
          </a:prstGeom>
          <a:noFill/>
          <a:ln/>
        </p:spPr>
        <p:txBody>
          <a:bodyPr wrap="square" lIns="0" tIns="0" rIns="0" bIns="0" rtlCol="0" anchor="t"/>
          <a:lstStyle/>
          <a:p>
            <a:pPr marL="0" indent="0">
              <a:buNone/>
            </a:pPr>
            <a:r>
              <a:rPr lang="en-US" sz="1150" dirty="0">
                <a:solidFill>
                  <a:srgbClr val="2A2E45"/>
                </a:solidFill>
                <a:latin typeface="Calibri" pitchFamily="34" charset="0"/>
                <a:ea typeface="Calibri" pitchFamily="34" charset="-122"/>
                <a:cs typeface="Calibri" pitchFamily="34" charset="-120"/>
              </a:rPr>
              <a:t>Yazılı emir: olay, kişi, soruşturma türü, soruşturmacı adı-unvanı, zamanaşımı uyarısı, ekler. Soruşturmacı: eşit/üst unvanlı, tarafsız, olayda taraf değil, husumeti yok.</a:t>
            </a:r>
            <a:endParaRPr lang="en-US" sz="1150" dirty="0"/>
          </a:p>
        </p:txBody>
      </p:sp>
      <p:sp>
        <p:nvSpPr>
          <p:cNvPr id="22" name="Shape 19"/>
          <p:cNvSpPr/>
          <p:nvPr/>
        </p:nvSpPr>
        <p:spPr>
          <a:xfrm>
            <a:off x="6187288" y="2039112"/>
            <a:ext cx="1727149" cy="4087368"/>
          </a:xfrm>
          <a:prstGeom prst="rect">
            <a:avLst/>
          </a:prstGeom>
          <a:solidFill>
            <a:srgbClr val="F4F5F8"/>
          </a:solidFill>
          <a:ln w="12700">
            <a:solidFill>
              <a:srgbClr val="F4F5F8"/>
            </a:solidFill>
            <a:prstDash val="solid"/>
          </a:ln>
        </p:spPr>
        <p:txBody>
          <a:bodyPr/>
          <a:lstStyle/>
          <a:p>
            <a:endParaRPr lang="tr-TR"/>
          </a:p>
        </p:txBody>
      </p:sp>
      <p:sp>
        <p:nvSpPr>
          <p:cNvPr id="23" name="Shape 20"/>
          <p:cNvSpPr/>
          <p:nvPr/>
        </p:nvSpPr>
        <p:spPr>
          <a:xfrm>
            <a:off x="6370168" y="2221992"/>
            <a:ext cx="411480" cy="411480"/>
          </a:xfrm>
          <a:prstGeom prst="ellipse">
            <a:avLst/>
          </a:prstGeom>
          <a:solidFill>
            <a:srgbClr val="1E2761"/>
          </a:solidFill>
          <a:ln w="12700">
            <a:solidFill>
              <a:srgbClr val="1E2761"/>
            </a:solidFill>
            <a:prstDash val="solid"/>
          </a:ln>
        </p:spPr>
        <p:txBody>
          <a:bodyPr/>
          <a:lstStyle/>
          <a:p>
            <a:endParaRPr lang="tr-TR"/>
          </a:p>
        </p:txBody>
      </p:sp>
      <p:sp>
        <p:nvSpPr>
          <p:cNvPr id="24" name="Text 21"/>
          <p:cNvSpPr txBox="1"/>
          <p:nvPr/>
        </p:nvSpPr>
        <p:spPr>
          <a:xfrm>
            <a:off x="6370168" y="2221992"/>
            <a:ext cx="411480" cy="411480"/>
          </a:xfrm>
          <a:prstGeom prst="rect">
            <a:avLst/>
          </a:prstGeom>
          <a:noFill/>
          <a:ln/>
        </p:spPr>
        <p:txBody>
          <a:bodyPr wrap="square" lIns="0" tIns="0" rIns="0" bIns="0" rtlCol="0" anchor="ctr"/>
          <a:lstStyle/>
          <a:p>
            <a:pPr marL="0" indent="0" algn="ctr">
              <a:buNone/>
            </a:pPr>
            <a:r>
              <a:rPr lang="en-US" sz="1300" b="1" dirty="0">
                <a:solidFill>
                  <a:srgbClr val="FFFFFF"/>
                </a:solidFill>
                <a:latin typeface="Calibri" pitchFamily="34" charset="0"/>
                <a:ea typeface="Calibri" pitchFamily="34" charset="-122"/>
                <a:cs typeface="Calibri" pitchFamily="34" charset="-120"/>
              </a:rPr>
              <a:t>4</a:t>
            </a:r>
            <a:endParaRPr lang="en-US" sz="1300" dirty="0"/>
          </a:p>
        </p:txBody>
      </p:sp>
      <p:sp>
        <p:nvSpPr>
          <p:cNvPr id="25" name="Text 22"/>
          <p:cNvSpPr txBox="1"/>
          <p:nvPr/>
        </p:nvSpPr>
        <p:spPr>
          <a:xfrm>
            <a:off x="6370168" y="2724912"/>
            <a:ext cx="1361389" cy="502920"/>
          </a:xfrm>
          <a:prstGeom prst="rect">
            <a:avLst/>
          </a:prstGeom>
          <a:noFill/>
          <a:ln/>
        </p:spPr>
        <p:txBody>
          <a:bodyPr wrap="square" lIns="0" tIns="0" rIns="0" bIns="0" rtlCol="0" anchor="t"/>
          <a:lstStyle/>
          <a:p>
            <a:pPr marL="0" indent="0">
              <a:buNone/>
            </a:pPr>
            <a:r>
              <a:rPr lang="en-US" sz="1300" b="1" dirty="0">
                <a:solidFill>
                  <a:srgbClr val="1E2761"/>
                </a:solidFill>
                <a:latin typeface="Cambria" pitchFamily="34" charset="0"/>
                <a:ea typeface="Cambria" pitchFamily="34" charset="-122"/>
                <a:cs typeface="Cambria" pitchFamily="34" charset="-120"/>
              </a:rPr>
              <a:t>Yürütme takibi</a:t>
            </a:r>
            <a:endParaRPr lang="en-US" sz="1300" dirty="0"/>
          </a:p>
        </p:txBody>
      </p:sp>
      <p:sp>
        <p:nvSpPr>
          <p:cNvPr id="26" name="Text 23"/>
          <p:cNvSpPr txBox="1"/>
          <p:nvPr/>
        </p:nvSpPr>
        <p:spPr>
          <a:xfrm>
            <a:off x="6370168" y="3227832"/>
            <a:ext cx="1361389" cy="2761488"/>
          </a:xfrm>
          <a:prstGeom prst="rect">
            <a:avLst/>
          </a:prstGeom>
          <a:noFill/>
          <a:ln/>
        </p:spPr>
        <p:txBody>
          <a:bodyPr wrap="square" lIns="0" tIns="0" rIns="0" bIns="0" rtlCol="0" anchor="t"/>
          <a:lstStyle/>
          <a:p>
            <a:pPr marL="0" indent="0">
              <a:buNone/>
            </a:pPr>
            <a:r>
              <a:rPr lang="en-US" sz="1150" dirty="0">
                <a:solidFill>
                  <a:srgbClr val="2A2E45"/>
                </a:solidFill>
                <a:latin typeface="Calibri" pitchFamily="34" charset="0"/>
                <a:ea typeface="Calibri" pitchFamily="34" charset="-122"/>
                <a:cs typeface="Calibri" pitchFamily="34" charset="-120"/>
              </a:rPr>
              <a:t>Süreyi izleyin (öğrenci 30 gün, personel 2 ay); ek süre talebi süre dolmadan gelmeli. Yeni fiil/kişi bildirilirse ek onay verin. Rapor gelince eksik varsa iade edin: tebellüğ belgeleri, sicil bilgisi, gerekçeli teklif, bent numarası.</a:t>
            </a:r>
            <a:endParaRPr lang="en-US" sz="1150" dirty="0"/>
          </a:p>
        </p:txBody>
      </p:sp>
      <p:sp>
        <p:nvSpPr>
          <p:cNvPr id="27" name="Shape 24"/>
          <p:cNvSpPr/>
          <p:nvPr/>
        </p:nvSpPr>
        <p:spPr>
          <a:xfrm>
            <a:off x="8097317" y="2039112"/>
            <a:ext cx="1727149" cy="4087368"/>
          </a:xfrm>
          <a:prstGeom prst="rect">
            <a:avLst/>
          </a:prstGeom>
          <a:solidFill>
            <a:srgbClr val="F4F5F8"/>
          </a:solidFill>
          <a:ln w="12700">
            <a:solidFill>
              <a:srgbClr val="F4F5F8"/>
            </a:solidFill>
            <a:prstDash val="solid"/>
          </a:ln>
        </p:spPr>
        <p:txBody>
          <a:bodyPr/>
          <a:lstStyle/>
          <a:p>
            <a:endParaRPr lang="tr-TR"/>
          </a:p>
        </p:txBody>
      </p:sp>
      <p:sp>
        <p:nvSpPr>
          <p:cNvPr id="28" name="Shape 25"/>
          <p:cNvSpPr/>
          <p:nvPr/>
        </p:nvSpPr>
        <p:spPr>
          <a:xfrm>
            <a:off x="8280197" y="2221992"/>
            <a:ext cx="411480" cy="411480"/>
          </a:xfrm>
          <a:prstGeom prst="ellipse">
            <a:avLst/>
          </a:prstGeom>
          <a:solidFill>
            <a:srgbClr val="1E2761"/>
          </a:solidFill>
          <a:ln w="12700">
            <a:solidFill>
              <a:srgbClr val="1E2761"/>
            </a:solidFill>
            <a:prstDash val="solid"/>
          </a:ln>
        </p:spPr>
        <p:txBody>
          <a:bodyPr/>
          <a:lstStyle/>
          <a:p>
            <a:endParaRPr lang="tr-TR"/>
          </a:p>
        </p:txBody>
      </p:sp>
      <p:sp>
        <p:nvSpPr>
          <p:cNvPr id="29" name="Text 26"/>
          <p:cNvSpPr txBox="1"/>
          <p:nvPr/>
        </p:nvSpPr>
        <p:spPr>
          <a:xfrm>
            <a:off x="8280197" y="2221992"/>
            <a:ext cx="411480" cy="411480"/>
          </a:xfrm>
          <a:prstGeom prst="rect">
            <a:avLst/>
          </a:prstGeom>
          <a:noFill/>
          <a:ln/>
        </p:spPr>
        <p:txBody>
          <a:bodyPr wrap="square" lIns="0" tIns="0" rIns="0" bIns="0" rtlCol="0" anchor="ctr"/>
          <a:lstStyle/>
          <a:p>
            <a:pPr marL="0" indent="0" algn="ctr">
              <a:buNone/>
            </a:pPr>
            <a:r>
              <a:rPr lang="en-US" sz="1300" b="1" dirty="0">
                <a:solidFill>
                  <a:srgbClr val="FFFFFF"/>
                </a:solidFill>
                <a:latin typeface="Calibri" pitchFamily="34" charset="0"/>
                <a:ea typeface="Calibri" pitchFamily="34" charset="-122"/>
                <a:cs typeface="Calibri" pitchFamily="34" charset="-120"/>
              </a:rPr>
              <a:t>5</a:t>
            </a:r>
            <a:endParaRPr lang="en-US" sz="1300" dirty="0"/>
          </a:p>
        </p:txBody>
      </p:sp>
      <p:sp>
        <p:nvSpPr>
          <p:cNvPr id="30" name="Text 27"/>
          <p:cNvSpPr txBox="1"/>
          <p:nvPr/>
        </p:nvSpPr>
        <p:spPr>
          <a:xfrm>
            <a:off x="8280197" y="2724912"/>
            <a:ext cx="1361389" cy="502920"/>
          </a:xfrm>
          <a:prstGeom prst="rect">
            <a:avLst/>
          </a:prstGeom>
          <a:noFill/>
          <a:ln/>
        </p:spPr>
        <p:txBody>
          <a:bodyPr wrap="square" lIns="0" tIns="0" rIns="0" bIns="0" rtlCol="0" anchor="t"/>
          <a:lstStyle/>
          <a:p>
            <a:pPr marL="0" indent="0">
              <a:buNone/>
            </a:pPr>
            <a:r>
              <a:rPr lang="en-US" sz="1300" b="1" dirty="0">
                <a:solidFill>
                  <a:srgbClr val="1E2761"/>
                </a:solidFill>
                <a:latin typeface="Cambria" pitchFamily="34" charset="0"/>
                <a:ea typeface="Cambria" pitchFamily="34" charset="-122"/>
                <a:cs typeface="Cambria" pitchFamily="34" charset="-120"/>
              </a:rPr>
              <a:t>Savunma ve karar</a:t>
            </a:r>
            <a:endParaRPr lang="en-US" sz="1300" dirty="0"/>
          </a:p>
        </p:txBody>
      </p:sp>
      <p:sp>
        <p:nvSpPr>
          <p:cNvPr id="31" name="Text 28"/>
          <p:cNvSpPr txBox="1"/>
          <p:nvPr/>
        </p:nvSpPr>
        <p:spPr>
          <a:xfrm>
            <a:off x="8280197" y="3227832"/>
            <a:ext cx="1361389" cy="2761488"/>
          </a:xfrm>
          <a:prstGeom prst="rect">
            <a:avLst/>
          </a:prstGeom>
          <a:noFill/>
          <a:ln/>
        </p:spPr>
        <p:txBody>
          <a:bodyPr wrap="square" lIns="0" tIns="0" rIns="0" bIns="0" rtlCol="0" anchor="t"/>
          <a:lstStyle/>
          <a:p>
            <a:pPr marL="0" indent="0">
              <a:buNone/>
            </a:pPr>
            <a:r>
              <a:rPr lang="en-US" sz="1150" dirty="0">
                <a:solidFill>
                  <a:srgbClr val="2A2E45"/>
                </a:solidFill>
                <a:latin typeface="Calibri" pitchFamily="34" charset="0"/>
                <a:ea typeface="Calibri" pitchFamily="34" charset="-122"/>
                <a:cs typeface="Calibri" pitchFamily="34" charset="-120"/>
              </a:rPr>
              <a:t>Personelde yetkili makam olarak savunmaya davet: eylem + teklif edilen ceza + evrak inceleme hakkı + 7 gün + vazgeçme ihtarı. Ceza sizin yetkinizde mi? Değilse derhal kurula havale. Alt ceza/tekerrür gerekçesini yazın; karar sürelerine uyun.</a:t>
            </a:r>
            <a:endParaRPr lang="en-US" sz="1150" dirty="0"/>
          </a:p>
        </p:txBody>
      </p:sp>
      <p:sp>
        <p:nvSpPr>
          <p:cNvPr id="32" name="Shape 29"/>
          <p:cNvSpPr/>
          <p:nvPr/>
        </p:nvSpPr>
        <p:spPr>
          <a:xfrm>
            <a:off x="10007346" y="2039112"/>
            <a:ext cx="1727149" cy="4087368"/>
          </a:xfrm>
          <a:prstGeom prst="rect">
            <a:avLst/>
          </a:prstGeom>
          <a:solidFill>
            <a:srgbClr val="F4F5F8"/>
          </a:solidFill>
          <a:ln w="12700">
            <a:solidFill>
              <a:srgbClr val="F4F5F8"/>
            </a:solidFill>
            <a:prstDash val="solid"/>
          </a:ln>
        </p:spPr>
        <p:txBody>
          <a:bodyPr/>
          <a:lstStyle/>
          <a:p>
            <a:endParaRPr lang="tr-TR"/>
          </a:p>
        </p:txBody>
      </p:sp>
      <p:sp>
        <p:nvSpPr>
          <p:cNvPr id="33" name="Shape 30"/>
          <p:cNvSpPr/>
          <p:nvPr/>
        </p:nvSpPr>
        <p:spPr>
          <a:xfrm>
            <a:off x="10190226" y="2221992"/>
            <a:ext cx="411480" cy="411480"/>
          </a:xfrm>
          <a:prstGeom prst="ellipse">
            <a:avLst/>
          </a:prstGeom>
          <a:solidFill>
            <a:srgbClr val="1E2761"/>
          </a:solidFill>
          <a:ln w="12700">
            <a:solidFill>
              <a:srgbClr val="1E2761"/>
            </a:solidFill>
            <a:prstDash val="solid"/>
          </a:ln>
        </p:spPr>
        <p:txBody>
          <a:bodyPr/>
          <a:lstStyle/>
          <a:p>
            <a:endParaRPr lang="tr-TR"/>
          </a:p>
        </p:txBody>
      </p:sp>
      <p:sp>
        <p:nvSpPr>
          <p:cNvPr id="34" name="Text 31"/>
          <p:cNvSpPr txBox="1"/>
          <p:nvPr/>
        </p:nvSpPr>
        <p:spPr>
          <a:xfrm>
            <a:off x="10190226" y="2221992"/>
            <a:ext cx="411480" cy="411480"/>
          </a:xfrm>
          <a:prstGeom prst="rect">
            <a:avLst/>
          </a:prstGeom>
          <a:noFill/>
          <a:ln/>
        </p:spPr>
        <p:txBody>
          <a:bodyPr wrap="square" lIns="0" tIns="0" rIns="0" bIns="0" rtlCol="0" anchor="ctr"/>
          <a:lstStyle/>
          <a:p>
            <a:pPr marL="0" indent="0" algn="ctr">
              <a:buNone/>
            </a:pPr>
            <a:r>
              <a:rPr lang="en-US" sz="1300" b="1" dirty="0">
                <a:solidFill>
                  <a:srgbClr val="FFFFFF"/>
                </a:solidFill>
                <a:latin typeface="Calibri" pitchFamily="34" charset="0"/>
                <a:ea typeface="Calibri" pitchFamily="34" charset="-122"/>
                <a:cs typeface="Calibri" pitchFamily="34" charset="-120"/>
              </a:rPr>
              <a:t>6</a:t>
            </a:r>
            <a:endParaRPr lang="en-US" sz="1300" dirty="0"/>
          </a:p>
        </p:txBody>
      </p:sp>
      <p:sp>
        <p:nvSpPr>
          <p:cNvPr id="35" name="Text 32"/>
          <p:cNvSpPr txBox="1"/>
          <p:nvPr/>
        </p:nvSpPr>
        <p:spPr>
          <a:xfrm>
            <a:off x="10190226" y="2724912"/>
            <a:ext cx="1361389" cy="502920"/>
          </a:xfrm>
          <a:prstGeom prst="rect">
            <a:avLst/>
          </a:prstGeom>
          <a:noFill/>
          <a:ln/>
        </p:spPr>
        <p:txBody>
          <a:bodyPr wrap="square" lIns="0" tIns="0" rIns="0" bIns="0" rtlCol="0" anchor="t"/>
          <a:lstStyle/>
          <a:p>
            <a:pPr marL="0" indent="0">
              <a:buNone/>
            </a:pPr>
            <a:r>
              <a:rPr lang="en-US" sz="1300" b="1" dirty="0">
                <a:solidFill>
                  <a:srgbClr val="1E2761"/>
                </a:solidFill>
                <a:latin typeface="Cambria" pitchFamily="34" charset="0"/>
                <a:ea typeface="Cambria" pitchFamily="34" charset="-122"/>
                <a:cs typeface="Cambria" pitchFamily="34" charset="-120"/>
              </a:rPr>
              <a:t>Tebliğ ve sonrası</a:t>
            </a:r>
            <a:endParaRPr lang="en-US" sz="1300" dirty="0"/>
          </a:p>
        </p:txBody>
      </p:sp>
      <p:sp>
        <p:nvSpPr>
          <p:cNvPr id="36" name="Text 33"/>
          <p:cNvSpPr txBox="1"/>
          <p:nvPr/>
        </p:nvSpPr>
        <p:spPr>
          <a:xfrm>
            <a:off x="10190226" y="3227832"/>
            <a:ext cx="1361389" cy="2761488"/>
          </a:xfrm>
          <a:prstGeom prst="rect">
            <a:avLst/>
          </a:prstGeom>
          <a:noFill/>
          <a:ln/>
        </p:spPr>
        <p:txBody>
          <a:bodyPr wrap="square" lIns="0" tIns="0" rIns="0" bIns="0" rtlCol="0" anchor="t"/>
          <a:lstStyle/>
          <a:p>
            <a:pPr marL="0" indent="0">
              <a:buNone/>
            </a:pPr>
            <a:r>
              <a:rPr lang="en-US" sz="1150" dirty="0">
                <a:solidFill>
                  <a:srgbClr val="2A2E45"/>
                </a:solidFill>
                <a:latin typeface="Calibri" pitchFamily="34" charset="0"/>
                <a:ea typeface="Calibri" pitchFamily="34" charset="-122"/>
                <a:cs typeface="Calibri" pitchFamily="34" charset="-120"/>
              </a:rPr>
              <a:t>Gerekçeli kararı iadeli taahhütlü veya imzalı elden, kapalı zarfla tebliğ edin; itiraz mercii ve süresini yazın. Bildirimleri yapın (üst amir, Personel Dairesi, burs kuruluşu, mağdur). İtiraz gelirse dosyayla yetkili kurula gönderin; kabulde 3 ay içinde yeni işlem.</a:t>
            </a:r>
            <a:endParaRPr lang="en-US" sz="1150" dirty="0"/>
          </a:p>
        </p:txBody>
      </p:sp>
      <p:sp>
        <p:nvSpPr>
          <p:cNvPr id="37" name="Text 34"/>
          <p:cNvSpPr txBox="1"/>
          <p:nvPr/>
        </p:nvSpPr>
        <p:spPr>
          <a:xfrm>
            <a:off x="457200" y="6446520"/>
            <a:ext cx="5486400" cy="274320"/>
          </a:xfrm>
          <a:prstGeom prst="rect">
            <a:avLst/>
          </a:prstGeom>
          <a:noFill/>
          <a:ln/>
        </p:spPr>
        <p:txBody>
          <a:bodyPr wrap="square" lIns="0" tIns="0" rIns="0" bIns="0" rtlCol="0" anchor="ctr"/>
          <a:lstStyle/>
          <a:p>
            <a:pPr marL="0" indent="0">
              <a:buNone/>
            </a:pPr>
            <a:r>
              <a:rPr lang="en-US" sz="900" dirty="0">
                <a:solidFill>
                  <a:srgbClr val="5B6B8C"/>
                </a:solidFill>
                <a:latin typeface="Calibri" pitchFamily="34" charset="0"/>
                <a:ea typeface="Calibri" pitchFamily="34" charset="-122"/>
                <a:cs typeface="Calibri" pitchFamily="34" charset="-120"/>
              </a:rPr>
              <a:t>Kapanış</a:t>
            </a:r>
            <a:endParaRPr lang="en-US" sz="900" dirty="0"/>
          </a:p>
        </p:txBody>
      </p:sp>
      <p:sp>
        <p:nvSpPr>
          <p:cNvPr id="38" name="Text 35"/>
          <p:cNvSpPr txBox="1"/>
          <p:nvPr/>
        </p:nvSpPr>
        <p:spPr>
          <a:xfrm>
            <a:off x="10820095" y="6446520"/>
            <a:ext cx="914400" cy="274320"/>
          </a:xfrm>
          <a:prstGeom prst="rect">
            <a:avLst/>
          </a:prstGeom>
          <a:noFill/>
          <a:ln/>
        </p:spPr>
        <p:txBody>
          <a:bodyPr wrap="square" lIns="0" tIns="0" rIns="0" bIns="0" rtlCol="0" anchor="ctr"/>
          <a:lstStyle/>
          <a:p>
            <a:pPr marL="0" indent="0" algn="r">
              <a:buNone/>
            </a:pPr>
            <a:r>
              <a:rPr lang="en-US" sz="900" dirty="0">
                <a:solidFill>
                  <a:srgbClr val="5B6B8C"/>
                </a:solidFill>
                <a:latin typeface="Calibri" pitchFamily="34" charset="0"/>
                <a:ea typeface="Calibri" pitchFamily="34" charset="-122"/>
                <a:cs typeface="Calibri" pitchFamily="34" charset="-120"/>
              </a:rPr>
              <a:t>69</a:t>
            </a:r>
            <a:endParaRPr lang="en-US" sz="900" dirty="0"/>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 70">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457200" y="411480"/>
            <a:ext cx="566928" cy="566928"/>
          </a:xfrm>
          <a:prstGeom prst="ellipse">
            <a:avLst/>
          </a:prstGeom>
          <a:solidFill>
            <a:srgbClr val="1E2761"/>
          </a:solidFill>
          <a:ln w="12700">
            <a:solidFill>
              <a:srgbClr val="1E2761"/>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603504" y="557784"/>
            <a:ext cx="274320" cy="274320"/>
          </a:xfrm>
          <a:prstGeom prst="rect">
            <a:avLst/>
          </a:prstGeom>
        </p:spPr>
      </p:pic>
      <p:sp>
        <p:nvSpPr>
          <p:cNvPr id="4" name="Text 1"/>
          <p:cNvSpPr txBox="1"/>
          <p:nvPr/>
        </p:nvSpPr>
        <p:spPr>
          <a:xfrm>
            <a:off x="1188720" y="347472"/>
            <a:ext cx="7315200" cy="274320"/>
          </a:xfrm>
          <a:prstGeom prst="rect">
            <a:avLst/>
          </a:prstGeom>
          <a:noFill/>
          <a:ln/>
        </p:spPr>
        <p:txBody>
          <a:bodyPr wrap="square" lIns="0" tIns="0" rIns="0" bIns="0" rtlCol="0" anchor="ctr"/>
          <a:lstStyle/>
          <a:p>
            <a:pPr marL="0" indent="0">
              <a:buNone/>
            </a:pPr>
            <a:r>
              <a:rPr lang="en-US" sz="1000" kern="0" spc="300" dirty="0">
                <a:solidFill>
                  <a:srgbClr val="5B6B8C"/>
                </a:solidFill>
                <a:latin typeface="Calibri" pitchFamily="34" charset="0"/>
                <a:ea typeface="Calibri" pitchFamily="34" charset="-122"/>
                <a:cs typeface="Calibri" pitchFamily="34" charset="-120"/>
              </a:rPr>
              <a:t>KAPANIŞ · 03</a:t>
            </a:r>
            <a:endParaRPr lang="en-US" sz="1000" dirty="0"/>
          </a:p>
        </p:txBody>
      </p:sp>
      <p:sp>
        <p:nvSpPr>
          <p:cNvPr id="5" name="Text 2"/>
          <p:cNvSpPr txBox="1"/>
          <p:nvPr/>
        </p:nvSpPr>
        <p:spPr>
          <a:xfrm>
            <a:off x="1188720" y="585216"/>
            <a:ext cx="9144000" cy="502920"/>
          </a:xfrm>
          <a:prstGeom prst="rect">
            <a:avLst/>
          </a:prstGeom>
          <a:noFill/>
          <a:ln/>
        </p:spPr>
        <p:txBody>
          <a:bodyPr wrap="square" lIns="0" tIns="0" rIns="0" bIns="0" rtlCol="0" anchor="t"/>
          <a:lstStyle/>
          <a:p>
            <a:pPr marL="0" indent="0">
              <a:buNone/>
            </a:pPr>
            <a:r>
              <a:rPr lang="en-US" sz="2400" b="1" dirty="0">
                <a:solidFill>
                  <a:srgbClr val="1E2761"/>
                </a:solidFill>
                <a:latin typeface="Cambria" pitchFamily="34" charset="0"/>
                <a:ea typeface="Cambria" pitchFamily="34" charset="-122"/>
                <a:cs typeface="Cambria" pitchFamily="34" charset="-120"/>
              </a:rPr>
              <a:t>Uygulamada En Sık Yapılan Usul Hataları</a:t>
            </a:r>
            <a:endParaRPr lang="en-US" sz="2400" dirty="0"/>
          </a:p>
        </p:txBody>
      </p:sp>
      <p:sp>
        <p:nvSpPr>
          <p:cNvPr id="6" name="Shape 3"/>
          <p:cNvSpPr/>
          <p:nvPr/>
        </p:nvSpPr>
        <p:spPr>
          <a:xfrm>
            <a:off x="10591495" y="457200"/>
            <a:ext cx="1143000" cy="329184"/>
          </a:xfrm>
          <a:prstGeom prst="roundRect">
            <a:avLst>
              <a:gd name="adj" fmla="val 16667"/>
            </a:avLst>
          </a:prstGeom>
          <a:solidFill>
            <a:srgbClr val="FBE9E9"/>
          </a:solidFill>
          <a:ln w="12700">
            <a:solidFill>
              <a:srgbClr val="FBE9E9"/>
            </a:solidFill>
            <a:prstDash val="solid"/>
          </a:ln>
        </p:spPr>
        <p:txBody>
          <a:bodyPr/>
          <a:lstStyle/>
          <a:p>
            <a:endParaRPr lang="tr-TR"/>
          </a:p>
        </p:txBody>
      </p:sp>
      <p:sp>
        <p:nvSpPr>
          <p:cNvPr id="7" name="Text 4"/>
          <p:cNvSpPr txBox="1"/>
          <p:nvPr/>
        </p:nvSpPr>
        <p:spPr>
          <a:xfrm>
            <a:off x="10591495" y="457200"/>
            <a:ext cx="1143000" cy="329184"/>
          </a:xfrm>
          <a:prstGeom prst="rect">
            <a:avLst/>
          </a:prstGeom>
          <a:noFill/>
          <a:ln/>
        </p:spPr>
        <p:txBody>
          <a:bodyPr wrap="square" lIns="0" tIns="0" rIns="0" bIns="0" rtlCol="0" anchor="ctr"/>
          <a:lstStyle/>
          <a:p>
            <a:pPr marL="0" indent="0" algn="ctr">
              <a:buNone/>
            </a:pPr>
            <a:r>
              <a:rPr lang="en-US" sz="900" b="1" kern="0" spc="200" dirty="0">
                <a:solidFill>
                  <a:srgbClr val="A63A3A"/>
                </a:solidFill>
                <a:latin typeface="Calibri" pitchFamily="34" charset="0"/>
                <a:ea typeface="Calibri" pitchFamily="34" charset="-122"/>
                <a:cs typeface="Calibri" pitchFamily="34" charset="-120"/>
              </a:rPr>
              <a:t>ÖNEMLİ</a:t>
            </a:r>
            <a:endParaRPr lang="en-US" sz="900" dirty="0"/>
          </a:p>
        </p:txBody>
      </p:sp>
      <p:sp>
        <p:nvSpPr>
          <p:cNvPr id="8" name="Text 5"/>
          <p:cNvSpPr txBox="1"/>
          <p:nvPr/>
        </p:nvSpPr>
        <p:spPr>
          <a:xfrm>
            <a:off x="457200" y="1280160"/>
            <a:ext cx="11277295" cy="530352"/>
          </a:xfrm>
          <a:prstGeom prst="rect">
            <a:avLst/>
          </a:prstGeom>
          <a:noFill/>
          <a:ln/>
        </p:spPr>
        <p:txBody>
          <a:bodyPr wrap="square" lIns="0" tIns="0" rIns="0" bIns="0" rtlCol="0" anchor="t"/>
          <a:lstStyle/>
          <a:p>
            <a:pPr marL="0" indent="0">
              <a:buNone/>
            </a:pPr>
            <a:r>
              <a:rPr lang="en-US" sz="1200" dirty="0">
                <a:solidFill>
                  <a:srgbClr val="2A2E45"/>
                </a:solidFill>
                <a:latin typeface="Calibri" pitchFamily="34" charset="0"/>
                <a:ea typeface="Calibri" pitchFamily="34" charset="-122"/>
                <a:cs typeface="Calibri" pitchFamily="34" charset="-120"/>
              </a:rPr>
              <a:t>Aşağıdaki hataların her biri, fiil ne kadar açık olsa da, tek başına disiplin cezasının iptaline yol açar. Dosya kapanmadan önce bu listeyi bir kez daha gözden geçirmek, yargı sürecinde kaybedilen aylara ve yeniden ceza tesisi zorunluluğuna karşı en etkili korumadır.</a:t>
            </a:r>
            <a:endParaRPr lang="en-US" sz="1200" dirty="0"/>
          </a:p>
        </p:txBody>
      </p:sp>
      <p:sp>
        <p:nvSpPr>
          <p:cNvPr id="9" name="Text 6"/>
          <p:cNvSpPr txBox="1"/>
          <p:nvPr/>
        </p:nvSpPr>
        <p:spPr>
          <a:xfrm>
            <a:off x="457200" y="1947672"/>
            <a:ext cx="5478628" cy="4315968"/>
          </a:xfrm>
          <a:prstGeom prst="rect">
            <a:avLst/>
          </a:prstGeom>
          <a:noFill/>
          <a:ln/>
        </p:spPr>
        <p:txBody>
          <a:bodyPr wrap="square" lIns="0" tIns="0" rIns="0" bIns="0" rtlCol="0" anchor="t"/>
          <a:lstStyle/>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1.  </a:t>
            </a:r>
            <a:r>
              <a:rPr lang="en-US" sz="1100" dirty="0">
                <a:solidFill>
                  <a:srgbClr val="2A2E45"/>
                </a:solidFill>
                <a:latin typeface="Calibri" pitchFamily="34" charset="0"/>
                <a:ea typeface="Calibri" pitchFamily="34" charset="-122"/>
                <a:cs typeface="Calibri" pitchFamily="34" charset="-120"/>
              </a:rPr>
              <a:t>Soruşturma açmadan yalnızca "açıklama" isteyerek ceza vermek; soruşturmacı görevlendirmeden amirin doğrudan ceza tesis etmesi.</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2.  </a:t>
            </a:r>
            <a:r>
              <a:rPr lang="en-US" sz="1100" dirty="0">
                <a:solidFill>
                  <a:srgbClr val="2A2E45"/>
                </a:solidFill>
                <a:latin typeface="Calibri" pitchFamily="34" charset="0"/>
                <a:ea typeface="Calibri" pitchFamily="34" charset="-122"/>
                <a:cs typeface="Calibri" pitchFamily="34" charset="-120"/>
              </a:rPr>
              <a:t>Soruşturulandan alt unvanlı soruşturmacı görevlendirmek; olayda taraf olan veya husumeti bulunan kişiyi soruşturmacı yapmak.</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3.  </a:t>
            </a:r>
            <a:r>
              <a:rPr lang="en-US" sz="1100" dirty="0">
                <a:solidFill>
                  <a:srgbClr val="2A2E45"/>
                </a:solidFill>
                <a:latin typeface="Calibri" pitchFamily="34" charset="0"/>
                <a:ea typeface="Calibri" pitchFamily="34" charset="-122"/>
                <a:cs typeface="Calibri" pitchFamily="34" charset="-120"/>
              </a:rPr>
              <a:t>Soruşturmaya başlama zamanaşımını (1 ay / 3 ay / 6 ay) kaçırmak; "öğrenme tarihi"ni evrakın kayda giriş tarihi yerine daha geç bir tarih olarak almak.</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4.  </a:t>
            </a:r>
            <a:r>
              <a:rPr lang="en-US" sz="1100" dirty="0">
                <a:solidFill>
                  <a:srgbClr val="2A2E45"/>
                </a:solidFill>
                <a:latin typeface="Calibri" pitchFamily="34" charset="0"/>
                <a:ea typeface="Calibri" pitchFamily="34" charset="-122"/>
                <a:cs typeface="Calibri" pitchFamily="34" charset="-120"/>
              </a:rPr>
              <a:t>Etik kurul incelemesi gereken bilimsel etik iddiasında doğrudan disiplin soruşturması açmak.</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5.  </a:t>
            </a:r>
            <a:r>
              <a:rPr lang="en-US" sz="1100" dirty="0">
                <a:solidFill>
                  <a:srgbClr val="2A2E45"/>
                </a:solidFill>
                <a:latin typeface="Calibri" pitchFamily="34" charset="0"/>
                <a:ea typeface="Calibri" pitchFamily="34" charset="-122"/>
                <a:cs typeface="Calibri" pitchFamily="34" charset="-120"/>
              </a:rPr>
              <a:t>Yedi günlük süreyi tebliğ gününü sayarak hesaplamak; tebellüğ belgesini dosyaya koymamak; davet yazısında vazgeçme ihtarına yer vermemek.</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6.  </a:t>
            </a:r>
            <a:r>
              <a:rPr lang="en-US" sz="1100" dirty="0">
                <a:solidFill>
                  <a:srgbClr val="2A2E45"/>
                </a:solidFill>
                <a:latin typeface="Calibri" pitchFamily="34" charset="0"/>
                <a:ea typeface="Calibri" pitchFamily="34" charset="-122"/>
                <a:cs typeface="Calibri" pitchFamily="34" charset="-120"/>
              </a:rPr>
              <a:t>Personelde soruşturmacının aldığı ifadeyi savunma sayıp yetkili makam olarak ayrıca savunma istememek; savunma davetinde teklif edilen cezayı ve evrak inceleme hakkını yazmamak.</a:t>
            </a:r>
            <a:endParaRPr lang="en-US" sz="1100" dirty="0"/>
          </a:p>
        </p:txBody>
      </p:sp>
      <p:sp>
        <p:nvSpPr>
          <p:cNvPr id="10" name="Text 7"/>
          <p:cNvSpPr txBox="1"/>
          <p:nvPr/>
        </p:nvSpPr>
        <p:spPr>
          <a:xfrm>
            <a:off x="6255868" y="1947672"/>
            <a:ext cx="5478628" cy="4315968"/>
          </a:xfrm>
          <a:prstGeom prst="rect">
            <a:avLst/>
          </a:prstGeom>
          <a:noFill/>
          <a:ln/>
        </p:spPr>
        <p:txBody>
          <a:bodyPr wrap="square" lIns="0" tIns="0" rIns="0" bIns="0" rtlCol="0" anchor="t"/>
          <a:lstStyle/>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7.  </a:t>
            </a:r>
            <a:r>
              <a:rPr lang="en-US" sz="1100" dirty="0">
                <a:solidFill>
                  <a:srgbClr val="2A2E45"/>
                </a:solidFill>
                <a:latin typeface="Calibri" pitchFamily="34" charset="0"/>
                <a:ea typeface="Calibri" pitchFamily="34" charset="-122"/>
                <a:cs typeface="Calibri" pitchFamily="34" charset="-120"/>
              </a:rPr>
              <a:t>Ek onayla soruşturmaya eklenen yeni fiil için yeniden ifade ve savunma almamak; kurulun fiili farklı nitelendirmesi hâlinde yeniden savunma istememek.</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8.  </a:t>
            </a:r>
            <a:r>
              <a:rPr lang="en-US" sz="1100" dirty="0">
                <a:solidFill>
                  <a:srgbClr val="2A2E45"/>
                </a:solidFill>
                <a:latin typeface="Calibri" pitchFamily="34" charset="0"/>
                <a:ea typeface="Calibri" pitchFamily="34" charset="-122"/>
                <a:cs typeface="Calibri" pitchFamily="34" charset="-120"/>
              </a:rPr>
              <a:t>Kurul cezası gerektiren fiil için amirin kendisinin ceza vermesi; öğrenci disiplininde ortak alanda işlenen fiili dekanın soruşturması; memura aylıktan kesme cezasını kurulun, öğretim elemanına ise amirin vermesi.</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9.  </a:t>
            </a:r>
            <a:r>
              <a:rPr lang="en-US" sz="1100" dirty="0">
                <a:solidFill>
                  <a:srgbClr val="2A2E45"/>
                </a:solidFill>
                <a:latin typeface="Calibri" pitchFamily="34" charset="0"/>
                <a:ea typeface="Calibri" pitchFamily="34" charset="-122"/>
                <a:cs typeface="Calibri" pitchFamily="34" charset="-120"/>
              </a:rPr>
              <a:t>Soruşturmacının, şikâyetçinin veya cezayı veren amirin disiplin kurulunda oy kullanması; profesörle ilgili görüşmeye doçent veya doktor öğretim üyesinin katılması.</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10.  </a:t>
            </a:r>
            <a:r>
              <a:rPr lang="en-US" sz="1100" dirty="0">
                <a:solidFill>
                  <a:srgbClr val="2A2E45"/>
                </a:solidFill>
                <a:latin typeface="Calibri" pitchFamily="34" charset="0"/>
                <a:ea typeface="Calibri" pitchFamily="34" charset="-122"/>
                <a:cs typeface="Calibri" pitchFamily="34" charset="-120"/>
              </a:rPr>
              <a:t>Sicil bilgisi istenmeden karar vermek; bir derece alt ceza uygulanıp uygulanmayacağını hiç değerlendirmemek; kesinleşmemiş cezayı tekerrüre esas almak.</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11.  </a:t>
            </a:r>
            <a:r>
              <a:rPr lang="en-US" sz="1100" dirty="0">
                <a:solidFill>
                  <a:srgbClr val="2A2E45"/>
                </a:solidFill>
                <a:latin typeface="Calibri" pitchFamily="34" charset="0"/>
                <a:ea typeface="Calibri" pitchFamily="34" charset="-122"/>
                <a:cs typeface="Calibri" pitchFamily="34" charset="-120"/>
              </a:rPr>
              <a:t>Kararda fiilin hangi bent ve alt bende girdiğini veya hangi fiile benzediğini yazmamak; kesinti oranını, kademe durdurma süresini veya uzaklaştırma süresini belirtmemek.</a:t>
            </a:r>
            <a:endParaRPr lang="en-US" sz="1100" dirty="0"/>
          </a:p>
          <a:p>
            <a:pPr marL="0" indent="0">
              <a:lnSpc>
                <a:spcPct val="105000"/>
              </a:lnSpc>
              <a:buNone/>
            </a:pPr>
            <a:r>
              <a:rPr lang="en-US" sz="1100" b="1" dirty="0">
                <a:solidFill>
                  <a:srgbClr val="1E2761"/>
                </a:solidFill>
                <a:latin typeface="Calibri" pitchFamily="34" charset="0"/>
                <a:ea typeface="Calibri" pitchFamily="34" charset="-122"/>
                <a:cs typeface="Calibri" pitchFamily="34" charset="-120"/>
              </a:rPr>
              <a:t>12.  </a:t>
            </a:r>
            <a:r>
              <a:rPr lang="en-US" sz="1100" dirty="0">
                <a:solidFill>
                  <a:srgbClr val="2A2E45"/>
                </a:solidFill>
                <a:latin typeface="Calibri" pitchFamily="34" charset="0"/>
                <a:ea typeface="Calibri" pitchFamily="34" charset="-122"/>
                <a:cs typeface="Calibri" pitchFamily="34" charset="-120"/>
              </a:rPr>
              <a:t>Tebliğ yazısında itiraz merciini ve süresini yazmamak; men-i muhakeme kararını Danıştay'a göndermeden kesinleşmiş saymak; görevden uzaklaştırmadan sonra on iş günü içinde soruşturmaya başlamamak.</a:t>
            </a:r>
            <a:endParaRPr lang="en-US" sz="1100" dirty="0"/>
          </a:p>
        </p:txBody>
      </p:sp>
      <p:sp>
        <p:nvSpPr>
          <p:cNvPr id="11" name="Text 8"/>
          <p:cNvSpPr txBox="1"/>
          <p:nvPr/>
        </p:nvSpPr>
        <p:spPr>
          <a:xfrm>
            <a:off x="457200" y="6446520"/>
            <a:ext cx="5486400" cy="274320"/>
          </a:xfrm>
          <a:prstGeom prst="rect">
            <a:avLst/>
          </a:prstGeom>
          <a:noFill/>
          <a:ln/>
        </p:spPr>
        <p:txBody>
          <a:bodyPr wrap="square" lIns="0" tIns="0" rIns="0" bIns="0" rtlCol="0" anchor="ctr"/>
          <a:lstStyle/>
          <a:p>
            <a:pPr marL="0" indent="0">
              <a:buNone/>
            </a:pPr>
            <a:r>
              <a:rPr lang="en-US" sz="900" dirty="0">
                <a:solidFill>
                  <a:srgbClr val="5B6B8C"/>
                </a:solidFill>
                <a:latin typeface="Calibri" pitchFamily="34" charset="0"/>
                <a:ea typeface="Calibri" pitchFamily="34" charset="-122"/>
                <a:cs typeface="Calibri" pitchFamily="34" charset="-120"/>
              </a:rPr>
              <a:t>Kapanış</a:t>
            </a:r>
            <a:endParaRPr lang="en-US" sz="900" dirty="0"/>
          </a:p>
        </p:txBody>
      </p:sp>
      <p:sp>
        <p:nvSpPr>
          <p:cNvPr id="12" name="Text 9"/>
          <p:cNvSpPr txBox="1"/>
          <p:nvPr/>
        </p:nvSpPr>
        <p:spPr>
          <a:xfrm>
            <a:off x="10820095" y="6446520"/>
            <a:ext cx="914400" cy="274320"/>
          </a:xfrm>
          <a:prstGeom prst="rect">
            <a:avLst/>
          </a:prstGeom>
          <a:noFill/>
          <a:ln/>
        </p:spPr>
        <p:txBody>
          <a:bodyPr wrap="square" lIns="0" tIns="0" rIns="0" bIns="0" rtlCol="0" anchor="ctr"/>
          <a:lstStyle/>
          <a:p>
            <a:pPr marL="0" indent="0" algn="r">
              <a:buNone/>
            </a:pPr>
            <a:r>
              <a:rPr lang="en-US" sz="900" dirty="0">
                <a:solidFill>
                  <a:srgbClr val="5B6B8C"/>
                </a:solidFill>
                <a:latin typeface="Calibri" pitchFamily="34" charset="0"/>
                <a:ea typeface="Calibri" pitchFamily="34" charset="-122"/>
                <a:cs typeface="Calibri" pitchFamily="34" charset="-120"/>
              </a:rPr>
              <a:t>70</a:t>
            </a:r>
            <a:endParaRPr lang="en-US" sz="900" dirty="0"/>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 71">
    <p:bg>
      <p:bgPr>
        <a:solidFill>
          <a:srgbClr val="1E2761"/>
        </a:solidFill>
        <a:effectLst/>
      </p:bgPr>
    </p:bg>
    <p:spTree>
      <p:nvGrpSpPr>
        <p:cNvPr id="1" name=""/>
        <p:cNvGrpSpPr/>
        <p:nvPr/>
      </p:nvGrpSpPr>
      <p:grpSpPr>
        <a:xfrm>
          <a:off x="0" y="0"/>
          <a:ext cx="0" cy="0"/>
          <a:chOff x="0" y="0"/>
          <a:chExt cx="0" cy="0"/>
        </a:xfrm>
      </p:grpSpPr>
      <p:sp>
        <p:nvSpPr>
          <p:cNvPr id="2" name="Shape 0"/>
          <p:cNvSpPr/>
          <p:nvPr/>
        </p:nvSpPr>
        <p:spPr>
          <a:xfrm>
            <a:off x="5592928" y="2011680"/>
            <a:ext cx="1005840" cy="1005840"/>
          </a:xfrm>
          <a:prstGeom prst="ellipse">
            <a:avLst/>
          </a:prstGeom>
          <a:solidFill>
            <a:srgbClr val="2C3775"/>
          </a:solidFill>
          <a:ln w="12700">
            <a:solidFill>
              <a:srgbClr val="2C3775"/>
            </a:solidFill>
            <a:prstDash val="solid"/>
          </a:ln>
        </p:spPr>
        <p:txBody>
          <a:bodyPr/>
          <a:lstStyle/>
          <a:p>
            <a:endParaRPr lang="tr-TR"/>
          </a:p>
        </p:txBody>
      </p:sp>
      <p:pic>
        <p:nvPicPr>
          <p:cNvPr id="3" name="Image 0" descr="preencoded.png"/>
          <p:cNvPicPr>
            <a:picLocks noChangeAspect="1"/>
          </p:cNvPicPr>
          <p:nvPr/>
        </p:nvPicPr>
        <p:blipFill>
          <a:blip r:embed="rId3"/>
          <a:stretch>
            <a:fillRect/>
          </a:stretch>
        </p:blipFill>
        <p:spPr>
          <a:xfrm>
            <a:off x="5821528" y="2240280"/>
            <a:ext cx="548640" cy="548640"/>
          </a:xfrm>
          <a:prstGeom prst="rect">
            <a:avLst/>
          </a:prstGeom>
        </p:spPr>
      </p:pic>
      <p:sp>
        <p:nvSpPr>
          <p:cNvPr id="4" name="Text 1"/>
          <p:cNvSpPr txBox="1"/>
          <p:nvPr/>
        </p:nvSpPr>
        <p:spPr>
          <a:xfrm>
            <a:off x="914400" y="3200400"/>
            <a:ext cx="10362895" cy="731520"/>
          </a:xfrm>
          <a:prstGeom prst="rect">
            <a:avLst/>
          </a:prstGeom>
          <a:noFill/>
          <a:ln/>
        </p:spPr>
        <p:txBody>
          <a:bodyPr wrap="square" rtlCol="0" anchor="ctr"/>
          <a:lstStyle/>
          <a:p>
            <a:pPr marL="0" indent="0" algn="ctr">
              <a:buNone/>
            </a:pPr>
            <a:r>
              <a:rPr lang="en-US" sz="3400" b="1" dirty="0">
                <a:solidFill>
                  <a:srgbClr val="FFFFFF"/>
                </a:solidFill>
                <a:latin typeface="Cambria" pitchFamily="34" charset="0"/>
                <a:ea typeface="Cambria" pitchFamily="34" charset="-122"/>
                <a:cs typeface="Cambria" pitchFamily="34" charset="-120"/>
              </a:rPr>
              <a:t>Soru-Cevap</a:t>
            </a:r>
            <a:endParaRPr lang="en-US" sz="3400" dirty="0"/>
          </a:p>
        </p:txBody>
      </p:sp>
      <p:sp>
        <p:nvSpPr>
          <p:cNvPr id="5" name="Text 2"/>
          <p:cNvSpPr txBox="1"/>
          <p:nvPr/>
        </p:nvSpPr>
        <p:spPr>
          <a:xfrm>
            <a:off x="914400" y="3931920"/>
            <a:ext cx="10362895" cy="457200"/>
          </a:xfrm>
          <a:prstGeom prst="rect">
            <a:avLst/>
          </a:prstGeom>
          <a:noFill/>
          <a:ln/>
        </p:spPr>
        <p:txBody>
          <a:bodyPr wrap="square" rtlCol="0" anchor="ctr"/>
          <a:lstStyle/>
          <a:p>
            <a:pPr marL="0" indent="0" algn="ctr">
              <a:buNone/>
            </a:pPr>
            <a:r>
              <a:rPr lang="en-US" sz="1600" dirty="0">
                <a:solidFill>
                  <a:srgbClr val="CADCFC"/>
                </a:solidFill>
                <a:latin typeface="Calibri" pitchFamily="34" charset="0"/>
                <a:ea typeface="Calibri" pitchFamily="34" charset="-122"/>
                <a:cs typeface="Calibri" pitchFamily="34" charset="-120"/>
              </a:rPr>
              <a:t>Teşekkürler</a:t>
            </a:r>
            <a:endParaRPr lang="en-US" sz="1600" dirty="0"/>
          </a:p>
        </p:txBody>
      </p:sp>
      <p:sp>
        <p:nvSpPr>
          <p:cNvPr id="6" name="Text 3"/>
          <p:cNvSpPr txBox="1"/>
          <p:nvPr/>
        </p:nvSpPr>
        <p:spPr>
          <a:xfrm>
            <a:off x="1828800" y="4937760"/>
            <a:ext cx="8534095" cy="640080"/>
          </a:xfrm>
          <a:prstGeom prst="rect">
            <a:avLst/>
          </a:prstGeom>
          <a:noFill/>
          <a:ln/>
        </p:spPr>
        <p:txBody>
          <a:bodyPr wrap="square" rtlCol="0" anchor="ctr"/>
          <a:lstStyle/>
          <a:p>
            <a:pPr marL="0" indent="0" algn="ctr">
              <a:buNone/>
            </a:pPr>
            <a:r>
              <a:rPr lang="en-US" sz="1100" dirty="0">
                <a:solidFill>
                  <a:srgbClr val="8A97C4"/>
                </a:solidFill>
                <a:latin typeface="Calibri" pitchFamily="34" charset="0"/>
                <a:ea typeface="Calibri" pitchFamily="34" charset="-122"/>
                <a:cs typeface="Calibri" pitchFamily="34" charset="-120"/>
              </a:rPr>
              <a:t>Bu sunumdaki alıntılar 2547 sayılı Yükseköğretim Kanunu'nun 30/7/2026 tarihli ve 7592 sayılı Kanun'la değişik güncel metninden yapılmıştır. Somut olaylarda kurumunuzun Hukuk Müşavirliğine danışılması önerilir.</a:t>
            </a:r>
            <a:endParaRPr lang="en-US" sz="11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eması">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222</TotalTime>
  <Words>17943</Words>
  <Application>Microsoft Macintosh PowerPoint</Application>
  <PresentationFormat>Geniş ekran</PresentationFormat>
  <Paragraphs>855</Paragraphs>
  <Slides>61</Slides>
  <Notes>61</Notes>
  <HiddenSlides>0</HiddenSlides>
  <MMClips>0</MMClips>
  <ScaleCrop>false</ScaleCrop>
  <HeadingPairs>
    <vt:vector size="6" baseType="variant">
      <vt:variant>
        <vt:lpstr>Kullanılan Yazı Tipleri</vt:lpstr>
      </vt:variant>
      <vt:variant>
        <vt:i4>3</vt:i4>
      </vt:variant>
      <vt:variant>
        <vt:lpstr>Tema</vt:lpstr>
      </vt:variant>
      <vt:variant>
        <vt:i4>1</vt:i4>
      </vt:variant>
      <vt:variant>
        <vt:lpstr>Slayt Başlıkları</vt:lpstr>
      </vt:variant>
      <vt:variant>
        <vt:i4>61</vt:i4>
      </vt:variant>
    </vt:vector>
  </HeadingPairs>
  <TitlesOfParts>
    <vt:vector size="65" baseType="lpstr">
      <vt:lpstr>Arial</vt:lpstr>
      <vt:lpstr>Calibri</vt:lpstr>
      <vt:lpstr>Cambria</vt:lpstr>
      <vt:lpstr>Office Theme</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Yükseköğretimde Disiplin ve Ceza Soruşturması Süreçleri</dc:title>
  <dc:subject>PptxGenJS Presentation</dc:subject>
  <dc:creator>Disiplin Soruşturması Eğitimi</dc:creator>
  <cp:lastModifiedBy>Aykut Purde</cp:lastModifiedBy>
  <cp:revision>2</cp:revision>
  <dcterms:created xsi:type="dcterms:W3CDTF">2026-09-02T21:25:41Z</dcterms:created>
  <dcterms:modified xsi:type="dcterms:W3CDTF">2026-09-03T09:56:59Z</dcterms:modified>
</cp:coreProperties>
</file>