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64"/>
  </p:notesMasterIdLst>
  <p:sldIdLst>
    <p:sldId id="256" r:id="rId2"/>
    <p:sldId id="278" r:id="rId3"/>
    <p:sldId id="260" r:id="rId4"/>
    <p:sldId id="259" r:id="rId5"/>
    <p:sldId id="288" r:id="rId6"/>
    <p:sldId id="289" r:id="rId7"/>
    <p:sldId id="262" r:id="rId8"/>
    <p:sldId id="294" r:id="rId9"/>
    <p:sldId id="315" r:id="rId10"/>
    <p:sldId id="324" r:id="rId11"/>
    <p:sldId id="325" r:id="rId12"/>
    <p:sldId id="295" r:id="rId13"/>
    <p:sldId id="302" r:id="rId14"/>
    <p:sldId id="303" r:id="rId15"/>
    <p:sldId id="304" r:id="rId16"/>
    <p:sldId id="319" r:id="rId17"/>
    <p:sldId id="334" r:id="rId18"/>
    <p:sldId id="335" r:id="rId19"/>
    <p:sldId id="336" r:id="rId20"/>
    <p:sldId id="337" r:id="rId21"/>
    <p:sldId id="338" r:id="rId22"/>
    <p:sldId id="339" r:id="rId23"/>
    <p:sldId id="312" r:id="rId24"/>
    <p:sldId id="296" r:id="rId25"/>
    <p:sldId id="320" r:id="rId26"/>
    <p:sldId id="326" r:id="rId27"/>
    <p:sldId id="327" r:id="rId28"/>
    <p:sldId id="328" r:id="rId29"/>
    <p:sldId id="297" r:id="rId30"/>
    <p:sldId id="313" r:id="rId31"/>
    <p:sldId id="314" r:id="rId32"/>
    <p:sldId id="272" r:id="rId33"/>
    <p:sldId id="273" r:id="rId34"/>
    <p:sldId id="300" r:id="rId35"/>
    <p:sldId id="261" r:id="rId36"/>
    <p:sldId id="282" r:id="rId37"/>
    <p:sldId id="290" r:id="rId38"/>
    <p:sldId id="316" r:id="rId39"/>
    <p:sldId id="291" r:id="rId40"/>
    <p:sldId id="321" r:id="rId41"/>
    <p:sldId id="292" r:id="rId42"/>
    <p:sldId id="293" r:id="rId43"/>
    <p:sldId id="298" r:id="rId44"/>
    <p:sldId id="307" r:id="rId45"/>
    <p:sldId id="305" r:id="rId46"/>
    <p:sldId id="306" r:id="rId47"/>
    <p:sldId id="317" r:id="rId48"/>
    <p:sldId id="299" r:id="rId49"/>
    <p:sldId id="318" r:id="rId50"/>
    <p:sldId id="329" r:id="rId51"/>
    <p:sldId id="331" r:id="rId52"/>
    <p:sldId id="330" r:id="rId53"/>
    <p:sldId id="301" r:id="rId54"/>
    <p:sldId id="308" r:id="rId55"/>
    <p:sldId id="323" r:id="rId56"/>
    <p:sldId id="309" r:id="rId57"/>
    <p:sldId id="310" r:id="rId58"/>
    <p:sldId id="311" r:id="rId59"/>
    <p:sldId id="322" r:id="rId60"/>
    <p:sldId id="332" r:id="rId61"/>
    <p:sldId id="333" r:id="rId62"/>
    <p:sldId id="284" r:id="rId63"/>
  </p:sldIdLst>
  <p:sldSz cx="9144000" cy="5143500" type="screen16x9"/>
  <p:notesSz cx="6858000" cy="9144000"/>
  <p:embeddedFontLst>
    <p:embeddedFont>
      <p:font typeface="Bebas Neue" panose="020B0606020202050201" pitchFamily="34" charset="-94"/>
      <p:regular r:id="rId65"/>
    </p:embeddedFont>
    <p:embeddedFont>
      <p:font typeface="Fira Sans" panose="020B0503050000020004" pitchFamily="34" charset="0"/>
      <p:regular r:id="rId66"/>
      <p:bold r:id="rId67"/>
      <p:italic r:id="rId68"/>
      <p:boldItalic r:id="rId69"/>
    </p:embeddedFont>
    <p:embeddedFont>
      <p:font typeface="Fira Sans" panose="020B0503050000020004" pitchFamily="34" charset="0"/>
      <p:regular r:id="rId66"/>
      <p:bold r:id="rId67"/>
      <p:italic r:id="rId68"/>
      <p:boldItalic r:id="rId69"/>
    </p:embeddedFont>
    <p:embeddedFont>
      <p:font typeface="Lora Medium" pitchFamily="2" charset="-94"/>
      <p:regular r:id="rId70"/>
      <p:bold r:id="rId71"/>
      <p:italic r:id="rId72"/>
      <p:boldItalic r:id="rId73"/>
    </p:embeddedFont>
    <p:embeddedFont>
      <p:font typeface="Nunito Light" pitchFamily="2" charset="-94"/>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715F7-ADE1-4185-5B64-ADCE528EB730}" v="258" dt="2025-06-15T11:46:42.522"/>
    <p1510:client id="{775FD0A4-2C6F-7551-0BC9-680AD159C0B2}" v="37" dt="2025-06-15T11:28:32.051"/>
  </p1510:revLst>
</p1510:revInfo>
</file>

<file path=ppt/tableStyles.xml><?xml version="1.0" encoding="utf-8"?>
<a:tblStyleLst xmlns:a="http://schemas.openxmlformats.org/drawingml/2006/main" def="{13679EB9-7148-449A-9F27-F5B04F0C978D}">
  <a:tblStyle styleId="{13679EB9-7148-449A-9F27-F5B04F0C97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rhan KOZAN" userId="S::emirhan.kozan@sbu.edu.tr::a6a5aa8d-4e92-4aaa-b280-02a7c4b332b2" providerId="AD" clId="Web-{2AD715F7-ADE1-4185-5B64-ADCE528EB730}"/>
    <pc:docChg chg="addSld">
      <pc:chgData name="Emirhan KOZAN" userId="S::emirhan.kozan@sbu.edu.tr::a6a5aa8d-4e92-4aaa-b280-02a7c4b332b2" providerId="AD" clId="Web-{2AD715F7-ADE1-4185-5B64-ADCE528EB730}" dt="2025-06-15T11:42:40.606" v="0"/>
      <pc:docMkLst>
        <pc:docMk/>
      </pc:docMkLst>
      <pc:sldChg chg="add replId">
        <pc:chgData name="Emirhan KOZAN" userId="S::emirhan.kozan@sbu.edu.tr::a6a5aa8d-4e92-4aaa-b280-02a7c4b332b2" providerId="AD" clId="Web-{2AD715F7-ADE1-4185-5B64-ADCE528EB730}" dt="2025-06-15T11:42:40.606" v="0"/>
        <pc:sldMkLst>
          <pc:docMk/>
          <pc:sldMk cId="2742258118"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466C27E0-C7B1-0114-6388-4076EFEA4E7F}"/>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830E32C0-F592-6118-BAAE-F9B1F08201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F537EDA2-17A7-8198-F3B0-7AAE9C5496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64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6E601364-F37A-6D86-CE08-0F13EF9511B8}"/>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1AFD5EB0-F770-072D-5F7D-6D75A0E7A7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D57762BB-6669-226B-B82D-2DA13ED842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38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670F7499-248E-84E3-D94A-DEFB6F6BC3EF}"/>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F41EA2E2-A2C4-5820-9252-63C6A533FC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BC318056-DFE9-BC37-6B8C-28AF4884A5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18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7CED4EB9-0CE1-FAE5-EF17-685AA3FF3494}"/>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53FA25CE-8EFF-EAB2-7FAA-F4DE794A3A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AD263640-99DB-0FB8-4859-6E8301FCB4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41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E3E8A7E9-EA5B-5044-FB83-EFA0B8C7312A}"/>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BE64DF74-9A54-40B7-CD22-11010BF852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9024C5EE-989E-E53B-180E-1989700240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750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F3AC59DE-9088-2559-6CF0-48D35363551F}"/>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795ED378-A0E2-F98E-CBE2-4DD1EF86B9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2617CB85-E2CD-D6ED-5590-7483CE3487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140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F83B4E11-3EC5-8D5B-186C-D3582B3BF7A2}"/>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01F84024-BADE-DC58-C99A-413599E31E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54486F4E-1B80-0ADF-E8B2-5CFD6DAD7D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081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B009A28F-6DA4-20B8-501E-CC7C4006EFEE}"/>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E856AD88-7CC0-9950-F76D-4B81F4F9C5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E94F493-E764-0C8C-577E-C345A4C289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81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34864A04-EFDB-BE57-B19B-E899325700B0}"/>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82342964-38C0-A719-713D-1DEA841C2F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8F781739-B725-830A-7B8C-E79CDFC3CB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09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F639B3EB-481F-883E-F1E4-0B36F91A790F}"/>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E738BB43-2DF9-EF54-604A-88CE8AABF7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857FEDAA-B5EA-DBFF-FF0D-DF416C53D1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89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1fc4d6be235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1fc4d6be235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658B4435-2E22-D8E7-B026-F58F79E4071F}"/>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40E4FD7F-5F1D-2D86-CD3A-C94C4B4502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5600C6E8-CDAD-18A1-2538-D386321C37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09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C955BB28-B047-0BEE-D16A-B8A5E7697327}"/>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6F33C52B-DD1E-A255-9106-F29B4C3E00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68B1204C-2DC9-DA1D-3F58-65979A3D19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939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6179D102-B746-7C1B-A967-FA2FF4C0C216}"/>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5F3C7D8D-DB1D-2FF3-BC65-E4358FB077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D6538EE0-44BE-B8E2-E9A9-6F40C161A0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80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CA599C93-B057-6787-9A28-F56786C04390}"/>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E0789BEB-2136-C583-9E02-5CC2008295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904F2B7-A392-A992-7282-240C256866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174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fc4d6be235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1fc4d6be235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1fc4d6be235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ec9722e163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ec9722e163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BC0E0B99-9463-1628-FD8F-36B2B80E5483}"/>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63BAE81A-9EED-E361-B5BC-69375B88EF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ABBC6869-22D1-93A9-EF9B-C8AB7EFE3E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117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47299DE9-A7DD-FC75-D871-D696BCF14A2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CF9599F8-59FB-3EBC-4F89-943861FECD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71477771-F380-212E-71A3-1DB0755612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21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fc4d6be23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fc4d6be23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591C1798-C5AE-FAD0-1BBB-C569651EB622}"/>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E2786834-2603-AA40-9657-1BDE9117BD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CFDC8F60-EFAF-8EBE-1F04-3806C3D749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349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a:extLst>
            <a:ext uri="{FF2B5EF4-FFF2-40B4-BE49-F238E27FC236}">
              <a16:creationId xmlns:a16="http://schemas.microsoft.com/office/drawing/2014/main" id="{CAF32007-7FCB-7B06-F503-063D5AE6B90F}"/>
            </a:ext>
          </a:extLst>
        </p:cNvPr>
        <p:cNvGrpSpPr/>
        <p:nvPr/>
      </p:nvGrpSpPr>
      <p:grpSpPr>
        <a:xfrm>
          <a:off x="0" y="0"/>
          <a:ext cx="0" cy="0"/>
          <a:chOff x="0" y="0"/>
          <a:chExt cx="0" cy="0"/>
        </a:xfrm>
      </p:grpSpPr>
      <p:sp>
        <p:nvSpPr>
          <p:cNvPr id="1265" name="Google Shape;1265;gec9722e163_0_282:notes">
            <a:extLst>
              <a:ext uri="{FF2B5EF4-FFF2-40B4-BE49-F238E27FC236}">
                <a16:creationId xmlns:a16="http://schemas.microsoft.com/office/drawing/2014/main" id="{8AEE4DAD-DB9B-3B53-7BA3-A6649A1BBF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ec9722e163_0_282:notes">
            <a:extLst>
              <a:ext uri="{FF2B5EF4-FFF2-40B4-BE49-F238E27FC236}">
                <a16:creationId xmlns:a16="http://schemas.microsoft.com/office/drawing/2014/main" id="{DC34F9A0-E735-D887-2A6E-DFC5DEE1C1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802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E3088F4A-475B-DD5D-413F-552EF4072A68}"/>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09C15111-E728-404D-E50B-486FF7EE22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A58CEB0-0B5A-77D1-84F4-FAEE422A8D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714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89B703B3-6FDB-A2AC-F23A-8CF5CF96E64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64B81309-B5DA-4A10-FC11-FB8817EAF1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B6441649-04F2-1BF1-576B-F39DD0EA3B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712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481ACAD2-5F27-7EFB-C6B3-165E906310C7}"/>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9402AE5A-B107-1641-EAB7-668B1F8CEE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3A157B39-679C-A31F-3EB0-E84241F84C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464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3DC6E4AB-8667-68B3-A6FC-8FCB986D0BE3}"/>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CF114B20-E7DA-8D01-FB3F-FA62FF25DF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E84AC0CB-AB50-7C5A-3E34-B0DAEE2C6A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692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4BB4E815-33C3-2904-C441-0AFACB0B8D29}"/>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15AFF2A5-64A1-746C-FB65-5539FA2AE8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AD3590D6-490B-4CBA-B1C5-5885AF4E90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762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9BC384C9-CB7E-8E39-C84B-F6920E7B03A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AA1ABE1A-73C7-AF3F-9577-CCA27D1E3E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D9DE88D8-0DBB-1A66-24DD-E24BCC1839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020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E36F9A2F-B79B-4D74-2114-264B94434B6A}"/>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308D0FA5-62C7-173A-D00F-B72728CD23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9635F336-E3F9-E86C-B441-F5ED982EE0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969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a:extLst>
            <a:ext uri="{FF2B5EF4-FFF2-40B4-BE49-F238E27FC236}">
              <a16:creationId xmlns:a16="http://schemas.microsoft.com/office/drawing/2014/main" id="{F5AA8468-98ED-75C7-1672-8FD5FC6B86C6}"/>
            </a:ext>
          </a:extLst>
        </p:cNvPr>
        <p:cNvGrpSpPr/>
        <p:nvPr/>
      </p:nvGrpSpPr>
      <p:grpSpPr>
        <a:xfrm>
          <a:off x="0" y="0"/>
          <a:ext cx="0" cy="0"/>
          <a:chOff x="0" y="0"/>
          <a:chExt cx="0" cy="0"/>
        </a:xfrm>
      </p:grpSpPr>
      <p:sp>
        <p:nvSpPr>
          <p:cNvPr id="593" name="Google Shape;593;g1fc4d6be235_0_126:notes">
            <a:extLst>
              <a:ext uri="{FF2B5EF4-FFF2-40B4-BE49-F238E27FC236}">
                <a16:creationId xmlns:a16="http://schemas.microsoft.com/office/drawing/2014/main" id="{0C44856C-0037-88F3-1983-FFC90381FF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fc4d6be235_0_126:notes">
            <a:extLst>
              <a:ext uri="{FF2B5EF4-FFF2-40B4-BE49-F238E27FC236}">
                <a16:creationId xmlns:a16="http://schemas.microsoft.com/office/drawing/2014/main" id="{F2E7E094-DCAC-6769-A606-E8FECCF0D4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65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788C188D-6EA5-321C-8ACA-F1D05AAA0E83}"/>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7A7FA148-E5D1-2009-2ADC-6BD5277CB4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92CF4560-7808-B34A-7E04-AFC6AD0DC6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00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8BF8C480-780A-9AA1-1ED7-AB0B8410539B}"/>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5B6CEDCF-B149-8BA4-81C1-643C95EF0F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A923D67-2F9B-0181-59D7-151157242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322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FDD77440-F0F6-FE11-6141-21ADE46F04D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9161E7F6-A22F-935E-F219-0D3BD4B3FF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D77493D4-D562-209A-3CCA-1C32BB5D34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9958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275AAA89-81F5-6103-CB8D-5BFEA4ABF2CB}"/>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04F3C186-B8D2-83C1-7483-9692258545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04CAADBD-1EA6-00DF-6DC0-81406C5DAC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43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06CB07ED-8221-FA5A-6F29-3B2A45E25865}"/>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3AFF829B-6760-E629-E9DA-981BFF8C8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46FF9153-C30B-E0F3-4378-5333EE8104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403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B5C91CB0-898C-959B-1F54-82BA759D5E3E}"/>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3A5D893D-7B11-0684-8217-8545A4A1CF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E4FD7C8-BBCE-4CEE-9475-9BEC1426AB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55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1336c2bb6c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1336c2bb6c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a:extLst>
            <a:ext uri="{FF2B5EF4-FFF2-40B4-BE49-F238E27FC236}">
              <a16:creationId xmlns:a16="http://schemas.microsoft.com/office/drawing/2014/main" id="{1C235D62-4091-7101-011B-611563C0CF0C}"/>
            </a:ext>
          </a:extLst>
        </p:cNvPr>
        <p:cNvGrpSpPr/>
        <p:nvPr/>
      </p:nvGrpSpPr>
      <p:grpSpPr>
        <a:xfrm>
          <a:off x="0" y="0"/>
          <a:ext cx="0" cy="0"/>
          <a:chOff x="0" y="0"/>
          <a:chExt cx="0" cy="0"/>
        </a:xfrm>
      </p:grpSpPr>
      <p:sp>
        <p:nvSpPr>
          <p:cNvPr id="518" name="Google Shape;518;gd431007ba2_0_215:notes">
            <a:extLst>
              <a:ext uri="{FF2B5EF4-FFF2-40B4-BE49-F238E27FC236}">
                <a16:creationId xmlns:a16="http://schemas.microsoft.com/office/drawing/2014/main" id="{2E4A4D22-E0FB-A0D5-89DC-1759B4AACF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d431007ba2_0_215:notes">
            <a:extLst>
              <a:ext uri="{FF2B5EF4-FFF2-40B4-BE49-F238E27FC236}">
                <a16:creationId xmlns:a16="http://schemas.microsoft.com/office/drawing/2014/main" id="{6CA17499-F31E-9BAE-7005-1CCB7369D1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06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a:extLst>
            <a:ext uri="{FF2B5EF4-FFF2-40B4-BE49-F238E27FC236}">
              <a16:creationId xmlns:a16="http://schemas.microsoft.com/office/drawing/2014/main" id="{1A0DECC0-0F3C-DEBA-75D2-CBF5E4605162}"/>
            </a:ext>
          </a:extLst>
        </p:cNvPr>
        <p:cNvGrpSpPr/>
        <p:nvPr/>
      </p:nvGrpSpPr>
      <p:grpSpPr>
        <a:xfrm>
          <a:off x="0" y="0"/>
          <a:ext cx="0" cy="0"/>
          <a:chOff x="0" y="0"/>
          <a:chExt cx="0" cy="0"/>
        </a:xfrm>
      </p:grpSpPr>
      <p:sp>
        <p:nvSpPr>
          <p:cNvPr id="518" name="Google Shape;518;gd431007ba2_0_215:notes">
            <a:extLst>
              <a:ext uri="{FF2B5EF4-FFF2-40B4-BE49-F238E27FC236}">
                <a16:creationId xmlns:a16="http://schemas.microsoft.com/office/drawing/2014/main" id="{6B8F200D-2A2A-9171-C8C5-6A9C4E7D4C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d431007ba2_0_215:notes">
            <a:extLst>
              <a:ext uri="{FF2B5EF4-FFF2-40B4-BE49-F238E27FC236}">
                <a16:creationId xmlns:a16="http://schemas.microsoft.com/office/drawing/2014/main" id="{6B8A6679-17FE-52B3-EB84-953333535E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70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fc4d6be23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fc4d6be23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A2BECE8B-D916-4312-E8DD-7A7581C474F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DAF2FF81-B5FF-C669-2474-80F0E027AA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3F29AFEF-36B3-1985-E40A-9F11AA8701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91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76E4733F-3B57-91AE-60BC-45F4C2C7237E}"/>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842DACD9-C124-98D2-B1B3-1FF80E4EE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CB04D0C1-F54A-FD20-4087-668F4B6F14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51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52600" y="55576"/>
            <a:ext cx="3336600" cy="48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88300" y="1948513"/>
            <a:ext cx="5567400" cy="781800"/>
          </a:xfrm>
          <a:prstGeom prst="rect">
            <a:avLst/>
          </a:prstGeom>
          <a:noFill/>
        </p:spPr>
        <p:txBody>
          <a:bodyPr spcFirstLastPara="1" wrap="square" lIns="91425" tIns="91425" rIns="91425" bIns="91425" anchor="t" anchorCtr="0">
            <a:noAutofit/>
          </a:bodyPr>
          <a:lstStyle>
            <a:lvl1pPr lvl="0" algn="ctr" rtl="0">
              <a:lnSpc>
                <a:spcPct val="80000"/>
              </a:lnSpc>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1" name="Google Shape;11;p2"/>
          <p:cNvSpPr txBox="1">
            <a:spLocks noGrp="1"/>
          </p:cNvSpPr>
          <p:nvPr>
            <p:ph type="subTitle" idx="1"/>
          </p:nvPr>
        </p:nvSpPr>
        <p:spPr>
          <a:xfrm>
            <a:off x="2650200" y="3515088"/>
            <a:ext cx="3843600" cy="3657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2" name="Google Shape;12;p2"/>
          <p:cNvSpPr/>
          <p:nvPr/>
        </p:nvSpPr>
        <p:spPr>
          <a:xfrm>
            <a:off x="3385775" y="55688"/>
            <a:ext cx="4714200" cy="48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06675" y="55697"/>
            <a:ext cx="1394400" cy="485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34325" y="35"/>
            <a:ext cx="271200" cy="54137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83" y="4887900"/>
            <a:ext cx="9144240" cy="255600"/>
            <a:chOff x="3009750" y="285850"/>
            <a:chExt cx="5715150" cy="255600"/>
          </a:xfrm>
        </p:grpSpPr>
        <p:sp>
          <p:nvSpPr>
            <p:cNvPr id="16" name="Google Shape;16;p2"/>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BLANK_1_1_1_1_1_2">
    <p:spTree>
      <p:nvGrpSpPr>
        <p:cNvPr id="1" name="Shape 256"/>
        <p:cNvGrpSpPr/>
        <p:nvPr/>
      </p:nvGrpSpPr>
      <p:grpSpPr>
        <a:xfrm>
          <a:off x="0" y="0"/>
          <a:ext cx="0" cy="0"/>
          <a:chOff x="0" y="0"/>
          <a:chExt cx="0" cy="0"/>
        </a:xfrm>
      </p:grpSpPr>
      <p:sp>
        <p:nvSpPr>
          <p:cNvPr id="257" name="Google Shape;257;p20"/>
          <p:cNvSpPr txBox="1">
            <a:spLocks noGrp="1"/>
          </p:cNvSpPr>
          <p:nvPr>
            <p:ph type="title"/>
          </p:nvPr>
        </p:nvSpPr>
        <p:spPr>
          <a:xfrm>
            <a:off x="986700" y="2129350"/>
            <a:ext cx="2979600" cy="538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8" name="Google Shape;258;p20"/>
          <p:cNvSpPr txBox="1">
            <a:spLocks noGrp="1"/>
          </p:cNvSpPr>
          <p:nvPr>
            <p:ph type="subTitle" idx="1"/>
          </p:nvPr>
        </p:nvSpPr>
        <p:spPr>
          <a:xfrm>
            <a:off x="986700" y="2638750"/>
            <a:ext cx="2979600" cy="105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9" name="Google Shape;259;p20"/>
          <p:cNvGrpSpPr/>
          <p:nvPr/>
        </p:nvGrpSpPr>
        <p:grpSpPr>
          <a:xfrm flipH="1">
            <a:off x="-200" y="4887900"/>
            <a:ext cx="9144240" cy="255600"/>
            <a:chOff x="3009750" y="285850"/>
            <a:chExt cx="5715150" cy="255600"/>
          </a:xfrm>
        </p:grpSpPr>
        <p:sp>
          <p:nvSpPr>
            <p:cNvPr id="260" name="Google Shape;260;p20"/>
            <p:cNvSpPr/>
            <p:nvPr/>
          </p:nvSpPr>
          <p:spPr>
            <a:xfrm>
              <a:off x="3009750" y="285850"/>
              <a:ext cx="4553700" cy="25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0"/>
          <p:cNvSpPr/>
          <p:nvPr/>
        </p:nvSpPr>
        <p:spPr>
          <a:xfrm flipH="1">
            <a:off x="523"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45"/>
        <p:cNvGrpSpPr/>
        <p:nvPr/>
      </p:nvGrpSpPr>
      <p:grpSpPr>
        <a:xfrm>
          <a:off x="0" y="0"/>
          <a:ext cx="0" cy="0"/>
          <a:chOff x="0" y="0"/>
          <a:chExt cx="0" cy="0"/>
        </a:xfrm>
      </p:grpSpPr>
      <p:sp>
        <p:nvSpPr>
          <p:cNvPr id="446" name="Google Shape;446;p29"/>
          <p:cNvSpPr txBox="1">
            <a:spLocks noGrp="1"/>
          </p:cNvSpPr>
          <p:nvPr>
            <p:ph type="title"/>
          </p:nvPr>
        </p:nvSpPr>
        <p:spPr>
          <a:xfrm>
            <a:off x="1619763" y="540000"/>
            <a:ext cx="5904600" cy="1058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6000"/>
            </a:lvl1pPr>
            <a:lvl2pPr lvl="1" rtl="0">
              <a:lnSpc>
                <a:spcPct val="115000"/>
              </a:lnSpc>
              <a:spcBef>
                <a:spcPts val="0"/>
              </a:spcBef>
              <a:spcAft>
                <a:spcPts val="0"/>
              </a:spcAft>
              <a:buSzPts val="2800"/>
              <a:buNone/>
              <a:defRPr/>
            </a:lvl2pPr>
            <a:lvl3pPr lvl="2" rtl="0">
              <a:lnSpc>
                <a:spcPct val="115000"/>
              </a:lnSpc>
              <a:spcBef>
                <a:spcPts val="0"/>
              </a:spcBef>
              <a:spcAft>
                <a:spcPts val="0"/>
              </a:spcAft>
              <a:buSzPts val="2800"/>
              <a:buNone/>
              <a:defRPr/>
            </a:lvl3pPr>
            <a:lvl4pPr lvl="3" rtl="0">
              <a:lnSpc>
                <a:spcPct val="115000"/>
              </a:lnSpc>
              <a:spcBef>
                <a:spcPts val="0"/>
              </a:spcBef>
              <a:spcAft>
                <a:spcPts val="0"/>
              </a:spcAft>
              <a:buSzPts val="2800"/>
              <a:buNone/>
              <a:defRPr/>
            </a:lvl4pPr>
            <a:lvl5pPr lvl="4" rtl="0">
              <a:lnSpc>
                <a:spcPct val="115000"/>
              </a:lnSpc>
              <a:spcBef>
                <a:spcPts val="0"/>
              </a:spcBef>
              <a:spcAft>
                <a:spcPts val="0"/>
              </a:spcAft>
              <a:buSzPts val="2800"/>
              <a:buNone/>
              <a:defRPr/>
            </a:lvl5pPr>
            <a:lvl6pPr lvl="5" rtl="0">
              <a:lnSpc>
                <a:spcPct val="115000"/>
              </a:lnSpc>
              <a:spcBef>
                <a:spcPts val="0"/>
              </a:spcBef>
              <a:spcAft>
                <a:spcPts val="0"/>
              </a:spcAft>
              <a:buSzPts val="2800"/>
              <a:buNone/>
              <a:defRPr/>
            </a:lvl6pPr>
            <a:lvl7pPr lvl="6" rtl="0">
              <a:lnSpc>
                <a:spcPct val="115000"/>
              </a:lnSpc>
              <a:spcBef>
                <a:spcPts val="0"/>
              </a:spcBef>
              <a:spcAft>
                <a:spcPts val="0"/>
              </a:spcAft>
              <a:buSzPts val="2800"/>
              <a:buNone/>
              <a:defRPr/>
            </a:lvl7pPr>
            <a:lvl8pPr lvl="7" rtl="0">
              <a:lnSpc>
                <a:spcPct val="115000"/>
              </a:lnSpc>
              <a:spcBef>
                <a:spcPts val="0"/>
              </a:spcBef>
              <a:spcAft>
                <a:spcPts val="0"/>
              </a:spcAft>
              <a:buSzPts val="2800"/>
              <a:buNone/>
              <a:defRPr/>
            </a:lvl8pPr>
            <a:lvl9pPr lvl="8" rtl="0">
              <a:lnSpc>
                <a:spcPct val="115000"/>
              </a:lnSpc>
              <a:spcBef>
                <a:spcPts val="0"/>
              </a:spcBef>
              <a:spcAft>
                <a:spcPts val="0"/>
              </a:spcAft>
              <a:buSzPts val="2800"/>
              <a:buNone/>
              <a:defRPr/>
            </a:lvl9pPr>
          </a:lstStyle>
          <a:p>
            <a:endParaRPr/>
          </a:p>
        </p:txBody>
      </p:sp>
      <p:sp>
        <p:nvSpPr>
          <p:cNvPr id="447" name="Google Shape;447;p29"/>
          <p:cNvSpPr txBox="1">
            <a:spLocks noGrp="1"/>
          </p:cNvSpPr>
          <p:nvPr>
            <p:ph type="subTitle" idx="1"/>
          </p:nvPr>
        </p:nvSpPr>
        <p:spPr>
          <a:xfrm>
            <a:off x="1619650" y="1529225"/>
            <a:ext cx="5904600" cy="12273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48" name="Google Shape;448;p29"/>
          <p:cNvSpPr txBox="1"/>
          <p:nvPr/>
        </p:nvSpPr>
        <p:spPr>
          <a:xfrm>
            <a:off x="1619775" y="3688150"/>
            <a:ext cx="5904600" cy="55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b="1">
                <a:solidFill>
                  <a:schemeClr val="dk1"/>
                </a:solidFill>
                <a:latin typeface="Fira Sans"/>
                <a:ea typeface="Fira Sans"/>
                <a:cs typeface="Fira Sans"/>
                <a:sym typeface="Fira Sans"/>
              </a:rPr>
              <a:t>CREDITS:</a:t>
            </a:r>
            <a:r>
              <a:rPr lang="en" sz="1200">
                <a:solidFill>
                  <a:schemeClr val="dk1"/>
                </a:solidFill>
                <a:latin typeface="Fira Sans"/>
                <a:ea typeface="Fira Sans"/>
                <a:cs typeface="Fira Sans"/>
                <a:sym typeface="Fira Sans"/>
              </a:rPr>
              <a:t> This presentation template was created by </a:t>
            </a:r>
            <a:r>
              <a:rPr lang="en" sz="1200" b="1" u="sng">
                <a:solidFill>
                  <a:schemeClr val="hlink"/>
                </a:solidFill>
                <a:latin typeface="Fira Sans"/>
                <a:ea typeface="Fira Sans"/>
                <a:cs typeface="Fira Sans"/>
                <a:sym typeface="Fira Sans"/>
                <a:hlinkClick r:id="rId2"/>
              </a:rPr>
              <a:t>Slidesgo</a:t>
            </a:r>
            <a:r>
              <a:rPr lang="en" sz="1200">
                <a:solidFill>
                  <a:schemeClr val="dk1"/>
                </a:solidFill>
                <a:latin typeface="Fira Sans"/>
                <a:ea typeface="Fira Sans"/>
                <a:cs typeface="Fira Sans"/>
                <a:sym typeface="Fira Sans"/>
              </a:rPr>
              <a:t>, and includes icons by </a:t>
            </a:r>
            <a:r>
              <a:rPr lang="en" sz="1200" b="1" u="sng">
                <a:solidFill>
                  <a:schemeClr val="dk1"/>
                </a:solidFill>
                <a:latin typeface="Fira Sans"/>
                <a:ea typeface="Fira Sans"/>
                <a:cs typeface="Fira Sans"/>
                <a:sym typeface="Fira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Fira Sans"/>
                <a:ea typeface="Fira Sans"/>
                <a:cs typeface="Fira Sans"/>
                <a:sym typeface="Fira Sans"/>
              </a:rPr>
              <a:t>, and infographics &amp; images by </a:t>
            </a:r>
            <a:r>
              <a:rPr lang="en" sz="1200" b="1" u="sng">
                <a:solidFill>
                  <a:schemeClr val="dk1"/>
                </a:solid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Fira Sans"/>
                <a:ea typeface="Fira Sans"/>
                <a:cs typeface="Fira Sans"/>
                <a:sym typeface="Fira Sans"/>
              </a:rPr>
              <a:t> </a:t>
            </a:r>
            <a:endParaRPr sz="1200" b="1" u="sng">
              <a:solidFill>
                <a:schemeClr val="dk1"/>
              </a:solidFill>
              <a:latin typeface="Fira Sans"/>
              <a:ea typeface="Fira Sans"/>
              <a:cs typeface="Fira Sans"/>
              <a:sym typeface="Fira Sans"/>
            </a:endParaRPr>
          </a:p>
        </p:txBody>
      </p:sp>
      <p:grpSp>
        <p:nvGrpSpPr>
          <p:cNvPr id="449" name="Google Shape;449;p29"/>
          <p:cNvGrpSpPr/>
          <p:nvPr/>
        </p:nvGrpSpPr>
        <p:grpSpPr>
          <a:xfrm rot="10800000" flipH="1">
            <a:off x="283" y="0"/>
            <a:ext cx="9144240" cy="255600"/>
            <a:chOff x="3009750" y="285850"/>
            <a:chExt cx="5715150" cy="255600"/>
          </a:xfrm>
        </p:grpSpPr>
        <p:sp>
          <p:nvSpPr>
            <p:cNvPr id="450" name="Google Shape;450;p29"/>
            <p:cNvSpPr/>
            <p:nvPr/>
          </p:nvSpPr>
          <p:spPr>
            <a:xfrm>
              <a:off x="3009750" y="285850"/>
              <a:ext cx="4553700" cy="25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9"/>
          <p:cNvSpPr/>
          <p:nvPr/>
        </p:nvSpPr>
        <p:spPr>
          <a:xfrm rot="10800000" flipH="1">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53"/>
        <p:cNvGrpSpPr/>
        <p:nvPr/>
      </p:nvGrpSpPr>
      <p:grpSpPr>
        <a:xfrm>
          <a:off x="0" y="0"/>
          <a:ext cx="0" cy="0"/>
          <a:chOff x="0" y="0"/>
          <a:chExt cx="0" cy="0"/>
        </a:xfrm>
      </p:grpSpPr>
      <p:grpSp>
        <p:nvGrpSpPr>
          <p:cNvPr id="454" name="Google Shape;454;p30"/>
          <p:cNvGrpSpPr/>
          <p:nvPr/>
        </p:nvGrpSpPr>
        <p:grpSpPr>
          <a:xfrm rot="10800000">
            <a:off x="-317" y="4887900"/>
            <a:ext cx="9144240" cy="255600"/>
            <a:chOff x="3009750" y="285850"/>
            <a:chExt cx="5715150" cy="255600"/>
          </a:xfrm>
        </p:grpSpPr>
        <p:sp>
          <p:nvSpPr>
            <p:cNvPr id="455" name="Google Shape;455;p30"/>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30"/>
          <p:cNvGrpSpPr/>
          <p:nvPr/>
        </p:nvGrpSpPr>
        <p:grpSpPr>
          <a:xfrm>
            <a:off x="283" y="33274"/>
            <a:ext cx="9144240" cy="255600"/>
            <a:chOff x="3009750" y="285850"/>
            <a:chExt cx="5715150" cy="255600"/>
          </a:xfrm>
        </p:grpSpPr>
        <p:sp>
          <p:nvSpPr>
            <p:cNvPr id="458" name="Google Shape;458;p30"/>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p:nvPr/>
          </p:nvSpPr>
          <p:spPr>
            <a:xfrm>
              <a:off x="7563300" y="285850"/>
              <a:ext cx="11616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30"/>
          <p:cNvSpPr/>
          <p:nvPr/>
        </p:nvSpPr>
        <p:spPr>
          <a:xfrm rot="10800000">
            <a:off x="407" y="-1745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61"/>
        <p:cNvGrpSpPr/>
        <p:nvPr/>
      </p:nvGrpSpPr>
      <p:grpSpPr>
        <a:xfrm>
          <a:off x="0" y="0"/>
          <a:ext cx="0" cy="0"/>
          <a:chOff x="0" y="0"/>
          <a:chExt cx="0" cy="0"/>
        </a:xfrm>
      </p:grpSpPr>
      <p:sp>
        <p:nvSpPr>
          <p:cNvPr id="462" name="Google Shape;462;p31"/>
          <p:cNvSpPr/>
          <p:nvPr/>
        </p:nvSpPr>
        <p:spPr>
          <a:xfrm>
            <a:off x="52600" y="55575"/>
            <a:ext cx="3570600" cy="48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3385775" y="55700"/>
            <a:ext cx="5209500" cy="48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8278175" y="55697"/>
            <a:ext cx="1394400" cy="485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31"/>
          <p:cNvGrpSpPr/>
          <p:nvPr/>
        </p:nvGrpSpPr>
        <p:grpSpPr>
          <a:xfrm>
            <a:off x="283" y="4887900"/>
            <a:ext cx="9144240" cy="255600"/>
            <a:chOff x="3009750" y="285850"/>
            <a:chExt cx="5715150" cy="255600"/>
          </a:xfrm>
        </p:grpSpPr>
        <p:sp>
          <p:nvSpPr>
            <p:cNvPr id="466" name="Google Shape;466;p31"/>
            <p:cNvSpPr/>
            <p:nvPr/>
          </p:nvSpPr>
          <p:spPr>
            <a:xfrm>
              <a:off x="3009750" y="285850"/>
              <a:ext cx="4553700" cy="255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7563300" y="285850"/>
              <a:ext cx="1161600" cy="25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31"/>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rot="10800000" flipH="1">
            <a:off x="19897" y="4589233"/>
            <a:ext cx="9105270" cy="498530"/>
            <a:chOff x="3119075" y="-628661"/>
            <a:chExt cx="5719750" cy="365411"/>
          </a:xfrm>
        </p:grpSpPr>
        <p:sp>
          <p:nvSpPr>
            <p:cNvPr id="21" name="Google Shape;21;p3"/>
            <p:cNvSpPr/>
            <p:nvPr/>
          </p:nvSpPr>
          <p:spPr>
            <a:xfrm>
              <a:off x="3119075" y="-628661"/>
              <a:ext cx="4553700" cy="36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439975" y="-628650"/>
              <a:ext cx="1394400" cy="3654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567625" y="-628650"/>
              <a:ext cx="271200" cy="365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10800000" flipH="1">
            <a:off x="19899" y="4589200"/>
            <a:ext cx="638700" cy="49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1883100" y="2075450"/>
            <a:ext cx="5377800" cy="7503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4135650" y="1272175"/>
            <a:ext cx="872700" cy="7503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6000"/>
              <a:buNone/>
              <a:defRPr sz="3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2478300" y="2868675"/>
            <a:ext cx="4187400" cy="365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3"/>
          <p:cNvSpPr/>
          <p:nvPr/>
        </p:nvSpPr>
        <p:spPr>
          <a:xfrm rot="10800000" flipH="1">
            <a:off x="523" y="-8"/>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8" name="Google Shape;108;p8"/>
          <p:cNvSpPr/>
          <p:nvPr/>
        </p:nvSpPr>
        <p:spPr>
          <a:xfrm>
            <a:off x="52600" y="55576"/>
            <a:ext cx="33366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3385775" y="55688"/>
            <a:ext cx="4714200" cy="48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7706675" y="55697"/>
            <a:ext cx="1394400" cy="4857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8834325" y="35"/>
            <a:ext cx="271200" cy="54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283" y="4887900"/>
            <a:ext cx="9144240" cy="255600"/>
            <a:chOff x="3009750" y="285850"/>
            <a:chExt cx="5715150" cy="255600"/>
          </a:xfrm>
        </p:grpSpPr>
        <p:sp>
          <p:nvSpPr>
            <p:cNvPr id="113" name="Google Shape;113;p8"/>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7563300" y="285850"/>
              <a:ext cx="11616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8"/>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6"/>
        <p:cNvGrpSpPr/>
        <p:nvPr/>
      </p:nvGrpSpPr>
      <p:grpSpPr>
        <a:xfrm>
          <a:off x="0" y="0"/>
          <a:ext cx="0" cy="0"/>
          <a:chOff x="0" y="0"/>
          <a:chExt cx="0" cy="0"/>
        </a:xfrm>
      </p:grpSpPr>
      <p:grpSp>
        <p:nvGrpSpPr>
          <p:cNvPr id="117" name="Google Shape;117;p9"/>
          <p:cNvGrpSpPr/>
          <p:nvPr/>
        </p:nvGrpSpPr>
        <p:grpSpPr>
          <a:xfrm>
            <a:off x="38861" y="4553552"/>
            <a:ext cx="9105270" cy="534012"/>
            <a:chOff x="3119075" y="-666946"/>
            <a:chExt cx="5719750" cy="365411"/>
          </a:xfrm>
        </p:grpSpPr>
        <p:sp>
          <p:nvSpPr>
            <p:cNvPr id="118" name="Google Shape;118;p9"/>
            <p:cNvSpPr/>
            <p:nvPr/>
          </p:nvSpPr>
          <p:spPr>
            <a:xfrm>
              <a:off x="3119075" y="-666946"/>
              <a:ext cx="4553700" cy="36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7439975" y="-666935"/>
              <a:ext cx="1394400" cy="3654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8567625" y="-666935"/>
              <a:ext cx="271200" cy="36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9"/>
          <p:cNvSpPr/>
          <p:nvPr/>
        </p:nvSpPr>
        <p:spPr>
          <a:xfrm rot="10800000">
            <a:off x="-7875" y="0"/>
            <a:ext cx="2576700" cy="255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txBox="1">
            <a:spLocks noGrp="1"/>
          </p:cNvSpPr>
          <p:nvPr>
            <p:ph type="title"/>
          </p:nvPr>
        </p:nvSpPr>
        <p:spPr>
          <a:xfrm>
            <a:off x="2538346" y="1496400"/>
            <a:ext cx="4067400" cy="8664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9"/>
          <p:cNvSpPr txBox="1">
            <a:spLocks noGrp="1"/>
          </p:cNvSpPr>
          <p:nvPr>
            <p:ph type="subTitle" idx="1"/>
          </p:nvPr>
        </p:nvSpPr>
        <p:spPr>
          <a:xfrm>
            <a:off x="2538238" y="2515200"/>
            <a:ext cx="4067400" cy="15990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124" name="Google Shape;124;p9"/>
          <p:cNvGrpSpPr/>
          <p:nvPr/>
        </p:nvGrpSpPr>
        <p:grpSpPr>
          <a:xfrm rot="10800000">
            <a:off x="2537353" y="0"/>
            <a:ext cx="6606713" cy="255600"/>
            <a:chOff x="3009750" y="285850"/>
            <a:chExt cx="5715150" cy="255600"/>
          </a:xfrm>
        </p:grpSpPr>
        <p:sp>
          <p:nvSpPr>
            <p:cNvPr id="125" name="Google Shape;125;p9"/>
            <p:cNvSpPr/>
            <p:nvPr/>
          </p:nvSpPr>
          <p:spPr>
            <a:xfrm>
              <a:off x="3009750" y="285850"/>
              <a:ext cx="4553700" cy="25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563300" y="285850"/>
              <a:ext cx="11616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9"/>
          <p:cNvSpPr/>
          <p:nvPr/>
        </p:nvSpPr>
        <p:spPr>
          <a:xfrm rot="10800000">
            <a:off x="523" y="-11"/>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
        <p:cNvGrpSpPr/>
        <p:nvPr/>
      </p:nvGrpSpPr>
      <p:grpSpPr>
        <a:xfrm>
          <a:off x="0" y="0"/>
          <a:ext cx="0" cy="0"/>
          <a:chOff x="0" y="0"/>
          <a:chExt cx="0" cy="0"/>
        </a:xfrm>
      </p:grpSpPr>
      <p:sp>
        <p:nvSpPr>
          <p:cNvPr id="129" name="Google Shape;129;p10"/>
          <p:cNvSpPr>
            <a:spLocks noGrp="1"/>
          </p:cNvSpPr>
          <p:nvPr>
            <p:ph type="pic" idx="2"/>
          </p:nvPr>
        </p:nvSpPr>
        <p:spPr>
          <a:xfrm>
            <a:off x="-15250" y="-7625"/>
            <a:ext cx="9159900" cy="5143500"/>
          </a:xfrm>
          <a:prstGeom prst="rect">
            <a:avLst/>
          </a:prstGeom>
          <a:noFill/>
          <a:ln>
            <a:noFill/>
          </a:ln>
        </p:spPr>
      </p:sp>
      <p:sp>
        <p:nvSpPr>
          <p:cNvPr id="130" name="Google Shape;130;p10"/>
          <p:cNvSpPr txBox="1">
            <a:spLocks noGrp="1"/>
          </p:cNvSpPr>
          <p:nvPr>
            <p:ph type="title"/>
          </p:nvPr>
        </p:nvSpPr>
        <p:spPr>
          <a:xfrm>
            <a:off x="720000" y="4036775"/>
            <a:ext cx="7704000" cy="572700"/>
          </a:xfrm>
          <a:prstGeom prst="rect">
            <a:avLst/>
          </a:prstGeom>
          <a:solidFill>
            <a:schemeClr val="dk2"/>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3"/>
          <p:cNvSpPr txBox="1">
            <a:spLocks noGrp="1"/>
          </p:cNvSpPr>
          <p:nvPr>
            <p:ph type="subTitle" idx="1"/>
          </p:nvPr>
        </p:nvSpPr>
        <p:spPr>
          <a:xfrm>
            <a:off x="5303875" y="1664975"/>
            <a:ext cx="3126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3"/>
          <p:cNvSpPr txBox="1">
            <a:spLocks noGrp="1"/>
          </p:cNvSpPr>
          <p:nvPr>
            <p:ph type="subTitle" idx="2"/>
          </p:nvPr>
        </p:nvSpPr>
        <p:spPr>
          <a:xfrm>
            <a:off x="5303875" y="3083625"/>
            <a:ext cx="3126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3"/>
          <p:cNvSpPr txBox="1">
            <a:spLocks noGrp="1"/>
          </p:cNvSpPr>
          <p:nvPr>
            <p:ph type="subTitle" idx="3"/>
          </p:nvPr>
        </p:nvSpPr>
        <p:spPr>
          <a:xfrm>
            <a:off x="5303875" y="3792950"/>
            <a:ext cx="3126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3"/>
          <p:cNvSpPr txBox="1">
            <a:spLocks noGrp="1"/>
          </p:cNvSpPr>
          <p:nvPr>
            <p:ph type="subTitle" idx="4"/>
          </p:nvPr>
        </p:nvSpPr>
        <p:spPr>
          <a:xfrm>
            <a:off x="5303875" y="2374300"/>
            <a:ext cx="3126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3"/>
          <p:cNvSpPr txBox="1">
            <a:spLocks noGrp="1"/>
          </p:cNvSpPr>
          <p:nvPr>
            <p:ph type="title" idx="5" hasCustomPrompt="1"/>
          </p:nvPr>
        </p:nvSpPr>
        <p:spPr>
          <a:xfrm>
            <a:off x="800100" y="1664975"/>
            <a:ext cx="4992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14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50" name="Google Shape;150;p13"/>
          <p:cNvSpPr txBox="1">
            <a:spLocks noGrp="1"/>
          </p:cNvSpPr>
          <p:nvPr>
            <p:ph type="title" idx="6" hasCustomPrompt="1"/>
          </p:nvPr>
        </p:nvSpPr>
        <p:spPr>
          <a:xfrm>
            <a:off x="800100" y="3792927"/>
            <a:ext cx="4992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14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51" name="Google Shape;151;p13"/>
          <p:cNvSpPr txBox="1">
            <a:spLocks noGrp="1"/>
          </p:cNvSpPr>
          <p:nvPr>
            <p:ph type="title" idx="7" hasCustomPrompt="1"/>
          </p:nvPr>
        </p:nvSpPr>
        <p:spPr>
          <a:xfrm>
            <a:off x="800100" y="2374292"/>
            <a:ext cx="4992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14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52" name="Google Shape;152;p13"/>
          <p:cNvSpPr txBox="1">
            <a:spLocks noGrp="1"/>
          </p:cNvSpPr>
          <p:nvPr>
            <p:ph type="title" idx="8" hasCustomPrompt="1"/>
          </p:nvPr>
        </p:nvSpPr>
        <p:spPr>
          <a:xfrm>
            <a:off x="800100" y="3083610"/>
            <a:ext cx="4992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14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53" name="Google Shape;153;p13"/>
          <p:cNvSpPr txBox="1">
            <a:spLocks noGrp="1"/>
          </p:cNvSpPr>
          <p:nvPr>
            <p:ph type="subTitle" idx="9"/>
          </p:nvPr>
        </p:nvSpPr>
        <p:spPr>
          <a:xfrm>
            <a:off x="1647000" y="1664975"/>
            <a:ext cx="3126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1800">
                <a:latin typeface="Lora Medium"/>
                <a:ea typeface="Lora Medium"/>
                <a:cs typeface="Lora Medium"/>
                <a:sym typeface="Lora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4" name="Google Shape;154;p13"/>
          <p:cNvSpPr txBox="1">
            <a:spLocks noGrp="1"/>
          </p:cNvSpPr>
          <p:nvPr>
            <p:ph type="subTitle" idx="13"/>
          </p:nvPr>
        </p:nvSpPr>
        <p:spPr>
          <a:xfrm>
            <a:off x="1647000" y="3083608"/>
            <a:ext cx="3126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1800">
                <a:latin typeface="Lora Medium"/>
                <a:ea typeface="Lora Medium"/>
                <a:cs typeface="Lora Medium"/>
                <a:sym typeface="Lora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 name="Google Shape;155;p13"/>
          <p:cNvSpPr txBox="1">
            <a:spLocks noGrp="1"/>
          </p:cNvSpPr>
          <p:nvPr>
            <p:ph type="subTitle" idx="14"/>
          </p:nvPr>
        </p:nvSpPr>
        <p:spPr>
          <a:xfrm>
            <a:off x="1647000" y="3792925"/>
            <a:ext cx="3126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1800">
                <a:latin typeface="Lora Medium"/>
                <a:ea typeface="Lora Medium"/>
                <a:cs typeface="Lora Medium"/>
                <a:sym typeface="Lora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 name="Google Shape;156;p13"/>
          <p:cNvSpPr txBox="1">
            <a:spLocks noGrp="1"/>
          </p:cNvSpPr>
          <p:nvPr>
            <p:ph type="subTitle" idx="15"/>
          </p:nvPr>
        </p:nvSpPr>
        <p:spPr>
          <a:xfrm>
            <a:off x="1647000" y="2374292"/>
            <a:ext cx="3126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1800">
                <a:latin typeface="Lora Medium"/>
                <a:ea typeface="Lora Medium"/>
                <a:cs typeface="Lora Medium"/>
                <a:sym typeface="Lora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7" name="Google Shape;157;p13"/>
          <p:cNvGrpSpPr/>
          <p:nvPr/>
        </p:nvGrpSpPr>
        <p:grpSpPr>
          <a:xfrm>
            <a:off x="283" y="-17450"/>
            <a:ext cx="9144240" cy="255600"/>
            <a:chOff x="3009750" y="285850"/>
            <a:chExt cx="5715150" cy="255600"/>
          </a:xfrm>
        </p:grpSpPr>
        <p:sp>
          <p:nvSpPr>
            <p:cNvPr id="158" name="Google Shape;158;p13"/>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3"/>
          <p:cNvGrpSpPr/>
          <p:nvPr/>
        </p:nvGrpSpPr>
        <p:grpSpPr>
          <a:xfrm rot="10800000">
            <a:off x="-317" y="4837176"/>
            <a:ext cx="9144240" cy="255600"/>
            <a:chOff x="3009750" y="285850"/>
            <a:chExt cx="5715150" cy="255600"/>
          </a:xfrm>
        </p:grpSpPr>
        <p:sp>
          <p:nvSpPr>
            <p:cNvPr id="161" name="Google Shape;161;p13"/>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7563300" y="285850"/>
              <a:ext cx="11616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3"/>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4"/>
          <p:cNvSpPr/>
          <p:nvPr/>
        </p:nvSpPr>
        <p:spPr>
          <a:xfrm>
            <a:off x="50650" y="4831803"/>
            <a:ext cx="6620700" cy="255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14"/>
          <p:cNvGrpSpPr/>
          <p:nvPr/>
        </p:nvGrpSpPr>
        <p:grpSpPr>
          <a:xfrm>
            <a:off x="6671355" y="4831814"/>
            <a:ext cx="2434353" cy="255270"/>
            <a:chOff x="3119075" y="-628661"/>
            <a:chExt cx="5719813" cy="365403"/>
          </a:xfrm>
        </p:grpSpPr>
        <p:sp>
          <p:nvSpPr>
            <p:cNvPr id="168" name="Google Shape;168;p14"/>
            <p:cNvSpPr/>
            <p:nvPr/>
          </p:nvSpPr>
          <p:spPr>
            <a:xfrm>
              <a:off x="3119075" y="-628661"/>
              <a:ext cx="4553700" cy="36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7133978" y="-628658"/>
              <a:ext cx="1700400" cy="3654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8443188" y="-628658"/>
              <a:ext cx="395700" cy="365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4"/>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4"/>
          <p:cNvGrpSpPr/>
          <p:nvPr/>
        </p:nvGrpSpPr>
        <p:grpSpPr>
          <a:xfrm>
            <a:off x="4094378" y="147308"/>
            <a:ext cx="955238" cy="394089"/>
            <a:chOff x="4036632" y="3353219"/>
            <a:chExt cx="562832" cy="232213"/>
          </a:xfrm>
        </p:grpSpPr>
        <p:sp>
          <p:nvSpPr>
            <p:cNvPr id="173" name="Google Shape;173;p14"/>
            <p:cNvSpPr/>
            <p:nvPr/>
          </p:nvSpPr>
          <p:spPr>
            <a:xfrm>
              <a:off x="4143977" y="3366111"/>
              <a:ext cx="348087" cy="175698"/>
            </a:xfrm>
            <a:custGeom>
              <a:avLst/>
              <a:gdLst/>
              <a:ahLst/>
              <a:cxnLst/>
              <a:rect l="l" t="t" r="r" b="b"/>
              <a:pathLst>
                <a:path w="13149" h="6637" extrusionOk="0">
                  <a:moveTo>
                    <a:pt x="3843" y="0"/>
                  </a:moveTo>
                  <a:cubicBezTo>
                    <a:pt x="2756" y="0"/>
                    <a:pt x="1735" y="422"/>
                    <a:pt x="966" y="1191"/>
                  </a:cubicBezTo>
                  <a:cubicBezTo>
                    <a:pt x="342" y="1813"/>
                    <a:pt x="0" y="2641"/>
                    <a:pt x="0" y="3521"/>
                  </a:cubicBezTo>
                  <a:cubicBezTo>
                    <a:pt x="0" y="4402"/>
                    <a:pt x="343" y="5230"/>
                    <a:pt x="966" y="5852"/>
                  </a:cubicBezTo>
                  <a:cubicBezTo>
                    <a:pt x="1471" y="6358"/>
                    <a:pt x="2143" y="6637"/>
                    <a:pt x="2859" y="6637"/>
                  </a:cubicBezTo>
                  <a:cubicBezTo>
                    <a:pt x="3574" y="6637"/>
                    <a:pt x="4247" y="6358"/>
                    <a:pt x="4753" y="5852"/>
                  </a:cubicBezTo>
                  <a:cubicBezTo>
                    <a:pt x="5604" y="5001"/>
                    <a:pt x="5604" y="3615"/>
                    <a:pt x="4753" y="2764"/>
                  </a:cubicBezTo>
                  <a:cubicBezTo>
                    <a:pt x="4417" y="2425"/>
                    <a:pt x="3966" y="2239"/>
                    <a:pt x="3489" y="2239"/>
                  </a:cubicBezTo>
                  <a:cubicBezTo>
                    <a:pt x="3013" y="2239"/>
                    <a:pt x="2563" y="2425"/>
                    <a:pt x="2226" y="2764"/>
                  </a:cubicBezTo>
                  <a:cubicBezTo>
                    <a:pt x="2075" y="2914"/>
                    <a:pt x="1962" y="3092"/>
                    <a:pt x="1887" y="3289"/>
                  </a:cubicBezTo>
                  <a:lnTo>
                    <a:pt x="2271" y="3434"/>
                  </a:lnTo>
                  <a:cubicBezTo>
                    <a:pt x="2325" y="3291"/>
                    <a:pt x="2406" y="3163"/>
                    <a:pt x="2515" y="3055"/>
                  </a:cubicBezTo>
                  <a:cubicBezTo>
                    <a:pt x="2776" y="2793"/>
                    <a:pt x="3121" y="2651"/>
                    <a:pt x="3489" y="2651"/>
                  </a:cubicBezTo>
                  <a:cubicBezTo>
                    <a:pt x="3858" y="2651"/>
                    <a:pt x="4204" y="2794"/>
                    <a:pt x="4464" y="3055"/>
                  </a:cubicBezTo>
                  <a:cubicBezTo>
                    <a:pt x="5155" y="3745"/>
                    <a:pt x="5155" y="4871"/>
                    <a:pt x="4464" y="5561"/>
                  </a:cubicBezTo>
                  <a:cubicBezTo>
                    <a:pt x="4036" y="5989"/>
                    <a:pt x="3466" y="6225"/>
                    <a:pt x="2860" y="6225"/>
                  </a:cubicBezTo>
                  <a:cubicBezTo>
                    <a:pt x="2255" y="6225"/>
                    <a:pt x="1684" y="5989"/>
                    <a:pt x="1257" y="5561"/>
                  </a:cubicBezTo>
                  <a:cubicBezTo>
                    <a:pt x="711" y="5017"/>
                    <a:pt x="410" y="4292"/>
                    <a:pt x="410" y="3521"/>
                  </a:cubicBezTo>
                  <a:cubicBezTo>
                    <a:pt x="410" y="2752"/>
                    <a:pt x="711" y="2027"/>
                    <a:pt x="1257" y="1482"/>
                  </a:cubicBezTo>
                  <a:cubicBezTo>
                    <a:pt x="1947" y="791"/>
                    <a:pt x="2865" y="411"/>
                    <a:pt x="3843" y="411"/>
                  </a:cubicBezTo>
                  <a:cubicBezTo>
                    <a:pt x="4820" y="411"/>
                    <a:pt x="5738" y="791"/>
                    <a:pt x="6430" y="1482"/>
                  </a:cubicBezTo>
                  <a:lnTo>
                    <a:pt x="6575" y="1628"/>
                  </a:lnTo>
                  <a:lnTo>
                    <a:pt x="6720" y="1482"/>
                  </a:lnTo>
                  <a:cubicBezTo>
                    <a:pt x="7410" y="791"/>
                    <a:pt x="8329" y="411"/>
                    <a:pt x="9306" y="411"/>
                  </a:cubicBezTo>
                  <a:cubicBezTo>
                    <a:pt x="10284" y="411"/>
                    <a:pt x="11202" y="791"/>
                    <a:pt x="11893" y="1482"/>
                  </a:cubicBezTo>
                  <a:cubicBezTo>
                    <a:pt x="12438" y="2026"/>
                    <a:pt x="12738" y="2752"/>
                    <a:pt x="12738" y="3521"/>
                  </a:cubicBezTo>
                  <a:cubicBezTo>
                    <a:pt x="12738" y="4292"/>
                    <a:pt x="12438" y="5016"/>
                    <a:pt x="11893" y="5561"/>
                  </a:cubicBezTo>
                  <a:cubicBezTo>
                    <a:pt x="11463" y="5989"/>
                    <a:pt x="10894" y="6225"/>
                    <a:pt x="10289" y="6225"/>
                  </a:cubicBezTo>
                  <a:cubicBezTo>
                    <a:pt x="9683" y="6225"/>
                    <a:pt x="9113" y="5989"/>
                    <a:pt x="8685" y="5561"/>
                  </a:cubicBezTo>
                  <a:cubicBezTo>
                    <a:pt x="7994" y="4871"/>
                    <a:pt x="7994" y="3745"/>
                    <a:pt x="8685" y="3055"/>
                  </a:cubicBezTo>
                  <a:cubicBezTo>
                    <a:pt x="8947" y="2793"/>
                    <a:pt x="9293" y="2651"/>
                    <a:pt x="9660" y="2651"/>
                  </a:cubicBezTo>
                  <a:cubicBezTo>
                    <a:pt x="10027" y="2651"/>
                    <a:pt x="10374" y="2794"/>
                    <a:pt x="10635" y="3055"/>
                  </a:cubicBezTo>
                  <a:cubicBezTo>
                    <a:pt x="10742" y="3162"/>
                    <a:pt x="10825" y="3291"/>
                    <a:pt x="10877" y="3434"/>
                  </a:cubicBezTo>
                  <a:lnTo>
                    <a:pt x="11262" y="3289"/>
                  </a:lnTo>
                  <a:cubicBezTo>
                    <a:pt x="11187" y="3092"/>
                    <a:pt x="11074" y="2915"/>
                    <a:pt x="10923" y="2764"/>
                  </a:cubicBezTo>
                  <a:cubicBezTo>
                    <a:pt x="10587" y="2425"/>
                    <a:pt x="10137" y="2239"/>
                    <a:pt x="9660" y="2239"/>
                  </a:cubicBezTo>
                  <a:cubicBezTo>
                    <a:pt x="9183" y="2239"/>
                    <a:pt x="8735" y="2425"/>
                    <a:pt x="8396" y="2764"/>
                  </a:cubicBezTo>
                  <a:cubicBezTo>
                    <a:pt x="7545" y="3615"/>
                    <a:pt x="7545" y="5001"/>
                    <a:pt x="8396" y="5852"/>
                  </a:cubicBezTo>
                  <a:cubicBezTo>
                    <a:pt x="8902" y="6358"/>
                    <a:pt x="9575" y="6637"/>
                    <a:pt x="10290" y="6637"/>
                  </a:cubicBezTo>
                  <a:cubicBezTo>
                    <a:pt x="11005" y="6637"/>
                    <a:pt x="11677" y="6358"/>
                    <a:pt x="12184" y="5852"/>
                  </a:cubicBezTo>
                  <a:cubicBezTo>
                    <a:pt x="12807" y="5230"/>
                    <a:pt x="13149" y="4402"/>
                    <a:pt x="13149" y="3521"/>
                  </a:cubicBezTo>
                  <a:cubicBezTo>
                    <a:pt x="13149" y="2641"/>
                    <a:pt x="12806" y="1813"/>
                    <a:pt x="12184" y="1191"/>
                  </a:cubicBezTo>
                  <a:cubicBezTo>
                    <a:pt x="11414" y="423"/>
                    <a:pt x="10392" y="0"/>
                    <a:pt x="9306" y="0"/>
                  </a:cubicBezTo>
                  <a:cubicBezTo>
                    <a:pt x="8287" y="0"/>
                    <a:pt x="7324" y="372"/>
                    <a:pt x="6575" y="1053"/>
                  </a:cubicBezTo>
                  <a:cubicBezTo>
                    <a:pt x="5826" y="373"/>
                    <a:pt x="4862" y="0"/>
                    <a:pt x="3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419869" y="3445554"/>
              <a:ext cx="26155" cy="25572"/>
            </a:xfrm>
            <a:custGeom>
              <a:avLst/>
              <a:gdLst/>
              <a:ahLst/>
              <a:cxnLst/>
              <a:rect l="l" t="t" r="r" b="b"/>
              <a:pathLst>
                <a:path w="988" h="966" extrusionOk="0">
                  <a:moveTo>
                    <a:pt x="495" y="1"/>
                  </a:moveTo>
                  <a:cubicBezTo>
                    <a:pt x="237" y="1"/>
                    <a:pt x="23" y="204"/>
                    <a:pt x="13" y="462"/>
                  </a:cubicBezTo>
                  <a:cubicBezTo>
                    <a:pt x="0" y="728"/>
                    <a:pt x="207" y="953"/>
                    <a:pt x="472" y="965"/>
                  </a:cubicBezTo>
                  <a:cubicBezTo>
                    <a:pt x="479" y="965"/>
                    <a:pt x="486" y="966"/>
                    <a:pt x="493" y="966"/>
                  </a:cubicBezTo>
                  <a:cubicBezTo>
                    <a:pt x="751" y="966"/>
                    <a:pt x="965" y="763"/>
                    <a:pt x="975" y="504"/>
                  </a:cubicBezTo>
                  <a:cubicBezTo>
                    <a:pt x="988" y="237"/>
                    <a:pt x="781" y="11"/>
                    <a:pt x="516" y="1"/>
                  </a:cubicBezTo>
                  <a:cubicBezTo>
                    <a:pt x="509" y="1"/>
                    <a:pt x="502"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190753" y="3445554"/>
              <a:ext cx="26128" cy="25572"/>
            </a:xfrm>
            <a:custGeom>
              <a:avLst/>
              <a:gdLst/>
              <a:ahLst/>
              <a:cxnLst/>
              <a:rect l="l" t="t" r="r" b="b"/>
              <a:pathLst>
                <a:path w="987" h="966" extrusionOk="0">
                  <a:moveTo>
                    <a:pt x="494" y="1"/>
                  </a:moveTo>
                  <a:cubicBezTo>
                    <a:pt x="236" y="1"/>
                    <a:pt x="22" y="204"/>
                    <a:pt x="11" y="462"/>
                  </a:cubicBezTo>
                  <a:cubicBezTo>
                    <a:pt x="0" y="728"/>
                    <a:pt x="206" y="953"/>
                    <a:pt x="471" y="965"/>
                  </a:cubicBezTo>
                  <a:cubicBezTo>
                    <a:pt x="478" y="965"/>
                    <a:pt x="485" y="966"/>
                    <a:pt x="492" y="966"/>
                  </a:cubicBezTo>
                  <a:cubicBezTo>
                    <a:pt x="750" y="966"/>
                    <a:pt x="963" y="763"/>
                    <a:pt x="974" y="504"/>
                  </a:cubicBezTo>
                  <a:cubicBezTo>
                    <a:pt x="986" y="237"/>
                    <a:pt x="780" y="11"/>
                    <a:pt x="515" y="1"/>
                  </a:cubicBezTo>
                  <a:cubicBezTo>
                    <a:pt x="508" y="1"/>
                    <a:pt x="501" y="1"/>
                    <a:pt x="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297489" y="3401054"/>
              <a:ext cx="41006" cy="40106"/>
            </a:xfrm>
            <a:custGeom>
              <a:avLst/>
              <a:gdLst/>
              <a:ahLst/>
              <a:cxnLst/>
              <a:rect l="l" t="t" r="r" b="b"/>
              <a:pathLst>
                <a:path w="1549" h="1515" extrusionOk="0">
                  <a:moveTo>
                    <a:pt x="776" y="410"/>
                  </a:moveTo>
                  <a:cubicBezTo>
                    <a:pt x="782" y="410"/>
                    <a:pt x="785" y="410"/>
                    <a:pt x="791" y="413"/>
                  </a:cubicBezTo>
                  <a:cubicBezTo>
                    <a:pt x="981" y="420"/>
                    <a:pt x="1129" y="583"/>
                    <a:pt x="1120" y="773"/>
                  </a:cubicBezTo>
                  <a:cubicBezTo>
                    <a:pt x="1113" y="956"/>
                    <a:pt x="961" y="1103"/>
                    <a:pt x="780" y="1103"/>
                  </a:cubicBezTo>
                  <a:cubicBezTo>
                    <a:pt x="774" y="1103"/>
                    <a:pt x="767" y="1103"/>
                    <a:pt x="760" y="1103"/>
                  </a:cubicBezTo>
                  <a:cubicBezTo>
                    <a:pt x="570" y="1095"/>
                    <a:pt x="421" y="933"/>
                    <a:pt x="430" y="743"/>
                  </a:cubicBezTo>
                  <a:cubicBezTo>
                    <a:pt x="434" y="650"/>
                    <a:pt x="474" y="565"/>
                    <a:pt x="542" y="502"/>
                  </a:cubicBezTo>
                  <a:cubicBezTo>
                    <a:pt x="606" y="443"/>
                    <a:pt x="689" y="410"/>
                    <a:pt x="776" y="410"/>
                  </a:cubicBezTo>
                  <a:close/>
                  <a:moveTo>
                    <a:pt x="781" y="1"/>
                  </a:moveTo>
                  <a:cubicBezTo>
                    <a:pt x="591" y="1"/>
                    <a:pt x="407" y="69"/>
                    <a:pt x="264" y="200"/>
                  </a:cubicBezTo>
                  <a:cubicBezTo>
                    <a:pt x="114" y="335"/>
                    <a:pt x="28" y="522"/>
                    <a:pt x="19" y="724"/>
                  </a:cubicBezTo>
                  <a:cubicBezTo>
                    <a:pt x="1" y="1142"/>
                    <a:pt x="325" y="1495"/>
                    <a:pt x="742" y="1514"/>
                  </a:cubicBezTo>
                  <a:lnTo>
                    <a:pt x="776" y="1514"/>
                  </a:lnTo>
                  <a:cubicBezTo>
                    <a:pt x="1179" y="1514"/>
                    <a:pt x="1514" y="1197"/>
                    <a:pt x="1531" y="791"/>
                  </a:cubicBezTo>
                  <a:cubicBezTo>
                    <a:pt x="1549" y="374"/>
                    <a:pt x="1224" y="19"/>
                    <a:pt x="807" y="1"/>
                  </a:cubicBezTo>
                  <a:cubicBezTo>
                    <a:pt x="798" y="1"/>
                    <a:pt x="789" y="1"/>
                    <a:pt x="7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297542" y="3353219"/>
              <a:ext cx="41032" cy="40053"/>
            </a:xfrm>
            <a:custGeom>
              <a:avLst/>
              <a:gdLst/>
              <a:ahLst/>
              <a:cxnLst/>
              <a:rect l="l" t="t" r="r" b="b"/>
              <a:pathLst>
                <a:path w="1550" h="1513" extrusionOk="0">
                  <a:moveTo>
                    <a:pt x="776" y="410"/>
                  </a:moveTo>
                  <a:cubicBezTo>
                    <a:pt x="780" y="410"/>
                    <a:pt x="784" y="410"/>
                    <a:pt x="789" y="410"/>
                  </a:cubicBezTo>
                  <a:cubicBezTo>
                    <a:pt x="979" y="418"/>
                    <a:pt x="1127" y="580"/>
                    <a:pt x="1118" y="770"/>
                  </a:cubicBezTo>
                  <a:cubicBezTo>
                    <a:pt x="1115" y="863"/>
                    <a:pt x="1075" y="948"/>
                    <a:pt x="1007" y="1011"/>
                  </a:cubicBezTo>
                  <a:cubicBezTo>
                    <a:pt x="943" y="1070"/>
                    <a:pt x="862" y="1103"/>
                    <a:pt x="778" y="1103"/>
                  </a:cubicBezTo>
                  <a:cubicBezTo>
                    <a:pt x="771" y="1103"/>
                    <a:pt x="765" y="1103"/>
                    <a:pt x="758" y="1102"/>
                  </a:cubicBezTo>
                  <a:cubicBezTo>
                    <a:pt x="568" y="1093"/>
                    <a:pt x="419" y="931"/>
                    <a:pt x="428" y="741"/>
                  </a:cubicBezTo>
                  <a:cubicBezTo>
                    <a:pt x="436" y="555"/>
                    <a:pt x="591" y="410"/>
                    <a:pt x="776" y="410"/>
                  </a:cubicBezTo>
                  <a:close/>
                  <a:moveTo>
                    <a:pt x="782" y="0"/>
                  </a:moveTo>
                  <a:cubicBezTo>
                    <a:pt x="380" y="0"/>
                    <a:pt x="37" y="316"/>
                    <a:pt x="18" y="723"/>
                  </a:cubicBezTo>
                  <a:cubicBezTo>
                    <a:pt x="0" y="1142"/>
                    <a:pt x="324" y="1495"/>
                    <a:pt x="742" y="1513"/>
                  </a:cubicBezTo>
                  <a:lnTo>
                    <a:pt x="775" y="1513"/>
                  </a:lnTo>
                  <a:cubicBezTo>
                    <a:pt x="963" y="1513"/>
                    <a:pt x="1144" y="1445"/>
                    <a:pt x="1286" y="1315"/>
                  </a:cubicBezTo>
                  <a:cubicBezTo>
                    <a:pt x="1436" y="1178"/>
                    <a:pt x="1522" y="993"/>
                    <a:pt x="1531" y="790"/>
                  </a:cubicBezTo>
                  <a:cubicBezTo>
                    <a:pt x="1549" y="372"/>
                    <a:pt x="1225" y="19"/>
                    <a:pt x="809" y="1"/>
                  </a:cubicBezTo>
                  <a:cubicBezTo>
                    <a:pt x="800" y="0"/>
                    <a:pt x="791"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036632" y="3530900"/>
              <a:ext cx="562832" cy="10907"/>
            </a:xfrm>
            <a:custGeom>
              <a:avLst/>
              <a:gdLst/>
              <a:ahLst/>
              <a:cxnLst/>
              <a:rect l="l" t="t" r="r" b="b"/>
              <a:pathLst>
                <a:path w="21261" h="412" extrusionOk="0">
                  <a:moveTo>
                    <a:pt x="207" y="0"/>
                  </a:moveTo>
                  <a:cubicBezTo>
                    <a:pt x="93" y="0"/>
                    <a:pt x="1" y="92"/>
                    <a:pt x="1" y="206"/>
                  </a:cubicBezTo>
                  <a:cubicBezTo>
                    <a:pt x="1" y="319"/>
                    <a:pt x="93" y="412"/>
                    <a:pt x="207" y="412"/>
                  </a:cubicBezTo>
                  <a:lnTo>
                    <a:pt x="21054" y="412"/>
                  </a:lnTo>
                  <a:cubicBezTo>
                    <a:pt x="21167" y="412"/>
                    <a:pt x="21260" y="319"/>
                    <a:pt x="21260" y="206"/>
                  </a:cubicBezTo>
                  <a:cubicBezTo>
                    <a:pt x="21260" y="92"/>
                    <a:pt x="21167" y="0"/>
                    <a:pt x="21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532005" y="3574526"/>
              <a:ext cx="38729" cy="10907"/>
            </a:xfrm>
            <a:custGeom>
              <a:avLst/>
              <a:gdLst/>
              <a:ahLst/>
              <a:cxnLst/>
              <a:rect l="l" t="t" r="r" b="b"/>
              <a:pathLst>
                <a:path w="1463" h="412" extrusionOk="0">
                  <a:moveTo>
                    <a:pt x="206" y="1"/>
                  </a:moveTo>
                  <a:cubicBezTo>
                    <a:pt x="94" y="1"/>
                    <a:pt x="1" y="92"/>
                    <a:pt x="1" y="205"/>
                  </a:cubicBezTo>
                  <a:cubicBezTo>
                    <a:pt x="1" y="319"/>
                    <a:pt x="94" y="411"/>
                    <a:pt x="206" y="411"/>
                  </a:cubicBezTo>
                  <a:lnTo>
                    <a:pt x="1257" y="411"/>
                  </a:lnTo>
                  <a:cubicBezTo>
                    <a:pt x="1370" y="411"/>
                    <a:pt x="1462" y="319"/>
                    <a:pt x="1462" y="205"/>
                  </a:cubicBezTo>
                  <a:cubicBezTo>
                    <a:pt x="1462" y="92"/>
                    <a:pt x="1370" y="1"/>
                    <a:pt x="1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125314" y="3574526"/>
              <a:ext cx="385095" cy="10907"/>
            </a:xfrm>
            <a:custGeom>
              <a:avLst/>
              <a:gdLst/>
              <a:ahLst/>
              <a:cxnLst/>
              <a:rect l="l" t="t" r="r" b="b"/>
              <a:pathLst>
                <a:path w="14547" h="412" extrusionOk="0">
                  <a:moveTo>
                    <a:pt x="206" y="1"/>
                  </a:moveTo>
                  <a:cubicBezTo>
                    <a:pt x="92" y="1"/>
                    <a:pt x="0" y="92"/>
                    <a:pt x="0" y="205"/>
                  </a:cubicBezTo>
                  <a:cubicBezTo>
                    <a:pt x="0" y="319"/>
                    <a:pt x="92" y="411"/>
                    <a:pt x="206" y="411"/>
                  </a:cubicBezTo>
                  <a:lnTo>
                    <a:pt x="14343" y="411"/>
                  </a:lnTo>
                  <a:cubicBezTo>
                    <a:pt x="14456" y="411"/>
                    <a:pt x="14546" y="319"/>
                    <a:pt x="14546" y="205"/>
                  </a:cubicBezTo>
                  <a:cubicBezTo>
                    <a:pt x="14546" y="92"/>
                    <a:pt x="14454" y="1"/>
                    <a:pt x="14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065355" y="3574526"/>
              <a:ext cx="39100" cy="10907"/>
            </a:xfrm>
            <a:custGeom>
              <a:avLst/>
              <a:gdLst/>
              <a:ahLst/>
              <a:cxnLst/>
              <a:rect l="l" t="t" r="r" b="b"/>
              <a:pathLst>
                <a:path w="1477" h="412" extrusionOk="0">
                  <a:moveTo>
                    <a:pt x="207" y="1"/>
                  </a:moveTo>
                  <a:cubicBezTo>
                    <a:pt x="92" y="1"/>
                    <a:pt x="1" y="92"/>
                    <a:pt x="1" y="205"/>
                  </a:cubicBezTo>
                  <a:cubicBezTo>
                    <a:pt x="1" y="319"/>
                    <a:pt x="92" y="411"/>
                    <a:pt x="207" y="411"/>
                  </a:cubicBezTo>
                  <a:lnTo>
                    <a:pt x="1271" y="411"/>
                  </a:lnTo>
                  <a:cubicBezTo>
                    <a:pt x="1384" y="411"/>
                    <a:pt x="1477" y="319"/>
                    <a:pt x="1477" y="205"/>
                  </a:cubicBezTo>
                  <a:cubicBezTo>
                    <a:pt x="1477" y="92"/>
                    <a:pt x="1384" y="1"/>
                    <a:pt x="1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3300600" y="4100900"/>
            <a:ext cx="2542800" cy="365700"/>
          </a:xfrm>
          <a:prstGeom prst="rect">
            <a:avLst/>
          </a:prstGeom>
          <a:solidFill>
            <a:schemeClr val="dk2"/>
          </a:solid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2" name="Google Shape;202;p16"/>
          <p:cNvSpPr txBox="1">
            <a:spLocks noGrp="1"/>
          </p:cNvSpPr>
          <p:nvPr>
            <p:ph type="subTitle" idx="1"/>
          </p:nvPr>
        </p:nvSpPr>
        <p:spPr>
          <a:xfrm>
            <a:off x="2076600" y="1784975"/>
            <a:ext cx="4990800" cy="2160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203" name="Google Shape;203;p16"/>
          <p:cNvGrpSpPr/>
          <p:nvPr/>
        </p:nvGrpSpPr>
        <p:grpSpPr>
          <a:xfrm>
            <a:off x="19897" y="57146"/>
            <a:ext cx="9105270" cy="498530"/>
            <a:chOff x="3119075" y="-618198"/>
            <a:chExt cx="5719750" cy="365411"/>
          </a:xfrm>
        </p:grpSpPr>
        <p:sp>
          <p:nvSpPr>
            <p:cNvPr id="204" name="Google Shape;204;p16"/>
            <p:cNvSpPr/>
            <p:nvPr/>
          </p:nvSpPr>
          <p:spPr>
            <a:xfrm>
              <a:off x="3119075" y="-618198"/>
              <a:ext cx="4553700" cy="36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7439975" y="-618196"/>
              <a:ext cx="1394400" cy="3654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8567625" y="-618187"/>
              <a:ext cx="271200" cy="36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6"/>
          <p:cNvSpPr/>
          <p:nvPr/>
        </p:nvSpPr>
        <p:spPr>
          <a:xfrm>
            <a:off x="523" y="-8"/>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1pPr>
            <a:lvl2pPr lvl="1"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2pPr>
            <a:lvl3pPr lvl="2"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3pPr>
            <a:lvl4pPr lvl="3"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4pPr>
            <a:lvl5pPr lvl="4"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5pPr>
            <a:lvl6pPr lvl="5"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6pPr>
            <a:lvl7pPr lvl="6"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7pPr>
            <a:lvl8pPr lvl="7"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8pPr>
            <a:lvl9pPr lvl="8"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marL="914400" lvl="1"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8" r:id="rId6"/>
    <p:sldLayoutId id="2147483659" r:id="rId7"/>
    <p:sldLayoutId id="2147483660" r:id="rId8"/>
    <p:sldLayoutId id="2147483662" r:id="rId9"/>
    <p:sldLayoutId id="2147483666"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accessmedicine.mhmedical.com/books.aspx?view=library" TargetMode="Externa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accesspharmacy.mhmedical.com/books.aspx?view=library" TargetMode="Externa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5"/>
          <p:cNvSpPr txBox="1">
            <a:spLocks noGrp="1"/>
          </p:cNvSpPr>
          <p:nvPr>
            <p:ph type="ctrTitle"/>
          </p:nvPr>
        </p:nvSpPr>
        <p:spPr>
          <a:xfrm>
            <a:off x="1788300" y="1948513"/>
            <a:ext cx="5567400" cy="78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2350"/>
              <a:t>ELEKTRONİK KAYNAKLAR:</a:t>
            </a:r>
            <a:br>
              <a:rPr lang="tr-TR" sz="2350"/>
            </a:br>
            <a:r>
              <a:rPr lang="tr-TR" sz="2350"/>
              <a:t>ABONELİKLER VE SATIN ALINANLAR</a:t>
            </a:r>
            <a:endParaRPr sz="2350"/>
          </a:p>
        </p:txBody>
      </p:sp>
      <p:sp>
        <p:nvSpPr>
          <p:cNvPr id="480" name="Google Shape;480;p35"/>
          <p:cNvSpPr txBox="1">
            <a:spLocks noGrp="1"/>
          </p:cNvSpPr>
          <p:nvPr>
            <p:ph type="subTitle" idx="1"/>
          </p:nvPr>
        </p:nvSpPr>
        <p:spPr>
          <a:xfrm>
            <a:off x="2650200" y="3515088"/>
            <a:ext cx="3843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150"/>
              <a:t>Sağlık Bilimleri Üniversitesi</a:t>
            </a:r>
          </a:p>
          <a:p>
            <a:pPr marL="0" lvl="0" indent="0" algn="ctr" rtl="0">
              <a:spcBef>
                <a:spcPts val="0"/>
              </a:spcBef>
              <a:spcAft>
                <a:spcPts val="0"/>
              </a:spcAft>
              <a:buNone/>
            </a:pPr>
            <a:r>
              <a:rPr lang="tr-TR" sz="1150"/>
              <a:t>Kütüphane ve Dokümantasyon Daire Başkanlığı</a:t>
            </a:r>
            <a:endParaRPr sz="1150"/>
          </a:p>
        </p:txBody>
      </p:sp>
      <p:grpSp>
        <p:nvGrpSpPr>
          <p:cNvPr id="481" name="Google Shape;481;p35"/>
          <p:cNvGrpSpPr/>
          <p:nvPr/>
        </p:nvGrpSpPr>
        <p:grpSpPr>
          <a:xfrm>
            <a:off x="3022100" y="1334041"/>
            <a:ext cx="3099800" cy="432078"/>
            <a:chOff x="365594" y="582466"/>
            <a:chExt cx="3099800" cy="432078"/>
          </a:xfrm>
        </p:grpSpPr>
        <p:sp>
          <p:nvSpPr>
            <p:cNvPr id="482" name="Google Shape;482;p35"/>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5"/>
          <p:cNvGrpSpPr/>
          <p:nvPr/>
        </p:nvGrpSpPr>
        <p:grpSpPr>
          <a:xfrm>
            <a:off x="3022100" y="2912692"/>
            <a:ext cx="3099800" cy="432122"/>
            <a:chOff x="365594" y="1475317"/>
            <a:chExt cx="3099800" cy="432122"/>
          </a:xfrm>
        </p:grpSpPr>
        <p:sp>
          <p:nvSpPr>
            <p:cNvPr id="492" name="Google Shape;492;p35"/>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Resim 1">
            <a:extLst>
              <a:ext uri="{FF2B5EF4-FFF2-40B4-BE49-F238E27FC236}">
                <a16:creationId xmlns:a16="http://schemas.microsoft.com/office/drawing/2014/main" id="{B751F297-B6FF-A445-7320-A1B697C01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396" y="0"/>
            <a:ext cx="515893" cy="5158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20106247-2992-B37C-A366-56CE1396C1CC}"/>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5EB62755-E4C6-5CEF-5481-2B5B4C7F16DD}"/>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4400" dirty="0" err="1"/>
              <a:t>AOV’den</a:t>
            </a:r>
            <a:r>
              <a:rPr lang="tr-TR" sz="4400" dirty="0"/>
              <a:t> Örnek Kitap Görüntüsü</a:t>
            </a:r>
            <a:endParaRPr sz="4400" dirty="0"/>
          </a:p>
        </p:txBody>
      </p:sp>
      <p:grpSp>
        <p:nvGrpSpPr>
          <p:cNvPr id="981" name="Google Shape;981;p51">
            <a:extLst>
              <a:ext uri="{FF2B5EF4-FFF2-40B4-BE49-F238E27FC236}">
                <a16:creationId xmlns:a16="http://schemas.microsoft.com/office/drawing/2014/main" id="{1BDCD451-C9B1-A46C-EE92-F3A020807F28}"/>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50BF889A-57AD-3E48-CD89-215EFDC9FBA5}"/>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FC23C90D-1D21-7959-D696-B5EE27B5293A}"/>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2D971B7C-97A7-589A-4D70-55827FF62A30}"/>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1A8BD7E1-DED3-6D92-FDC9-84DBBEF0E2CE}"/>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B0106AC7-4B75-6AAF-B998-E48C294D47B7}"/>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CC4C1194-AC86-9B0F-9ABA-2FE96DD003B7}"/>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7153AB44-A60A-176A-8C70-3AB94DDB93CD}"/>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ED454FA6-2C8D-5FDD-6DAD-D887355ED558}"/>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9D87D711-C695-5B8A-5399-AECA34AD0326}"/>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C7E71C3F-F2C0-8085-9E7E-8508C70DAD2A}"/>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B070309C-721C-1C2D-B953-3D5B22CC6D1A}"/>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9F593999-E426-393B-C04E-1823DCC1168F}"/>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1B07430F-1895-0090-B54B-01EF77226A91}"/>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08A7DBB1-1469-921F-0431-B934F0A94D5B}"/>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D309C21B-9665-36A3-67FE-AC57BD55DD6A}"/>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7BCCA02D-635C-07EE-5ED5-E09728274574}"/>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257636A1-E980-3F12-200B-331901F10AD4}"/>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0F390A6F-04AB-8309-0384-143FECBD537F}"/>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5D904131-D075-40F5-A35F-E98A1539B1D8}"/>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7845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skeleton içeren bir resim&#10;&#10;Yapay zeka tarafından oluşturulmuş içerik yanlış olabilir.">
            <a:extLst>
              <a:ext uri="{FF2B5EF4-FFF2-40B4-BE49-F238E27FC236}">
                <a16:creationId xmlns:a16="http://schemas.microsoft.com/office/drawing/2014/main" id="{0472B4BD-4EB2-0815-3508-6F60E694E3AC}"/>
              </a:ext>
            </a:extLst>
          </p:cNvPr>
          <p:cNvPicPr>
            <a:picLocks noChangeAspect="1"/>
          </p:cNvPicPr>
          <p:nvPr/>
        </p:nvPicPr>
        <p:blipFill>
          <a:blip r:embed="rId2"/>
          <a:stretch>
            <a:fillRect/>
          </a:stretch>
        </p:blipFill>
        <p:spPr>
          <a:xfrm>
            <a:off x="2566281" y="0"/>
            <a:ext cx="4011438" cy="5143500"/>
          </a:xfrm>
          <a:prstGeom prst="rect">
            <a:avLst/>
          </a:prstGeom>
        </p:spPr>
      </p:pic>
    </p:spTree>
    <p:extLst>
      <p:ext uri="{BB962C8B-B14F-4D97-AF65-F5344CB8AC3E}">
        <p14:creationId xmlns:p14="http://schemas.microsoft.com/office/powerpoint/2010/main" val="241631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C33163FA-C87F-3824-C505-B438A8997728}"/>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8FDC4A40-78F9-7F7B-807B-3D0C4B4694BD}"/>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Anatomy.tv by Primal Pictures</a:t>
            </a:r>
          </a:p>
        </p:txBody>
      </p:sp>
      <p:pic>
        <p:nvPicPr>
          <p:cNvPr id="5" name="Resim 4">
            <a:extLst>
              <a:ext uri="{FF2B5EF4-FFF2-40B4-BE49-F238E27FC236}">
                <a16:creationId xmlns:a16="http://schemas.microsoft.com/office/drawing/2014/main" id="{4AE88582-3141-DCA3-1871-D751F52F5BD7}"/>
              </a:ext>
            </a:extLst>
          </p:cNvPr>
          <p:cNvPicPr>
            <a:picLocks noChangeAspect="1"/>
          </p:cNvPicPr>
          <p:nvPr/>
        </p:nvPicPr>
        <p:blipFill>
          <a:blip r:embed="rId3"/>
          <a:srcRect l="-3241" t="-14175" r="-1930" b="-20598"/>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ACE40354-BADB-CB7C-FBA8-30750E1670EE}"/>
              </a:ext>
            </a:extLst>
          </p:cNvPr>
          <p:cNvSpPr txBox="1"/>
          <p:nvPr/>
        </p:nvSpPr>
        <p:spPr>
          <a:xfrm>
            <a:off x="4991386" y="864984"/>
            <a:ext cx="362666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Anatomy.tv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by</a:t>
            </a: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Primal</a:t>
            </a: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Pictures</a:t>
            </a: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 insan anatomisinin 3 boyutlu olarak incelenebilmesi imkânının yanı sıra insan anatomisiyle ilgili görselleri, notları ve soruları da barındırmaktadır.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Bu platformda tercih edilen bölgeler ya da klinik uzmanlık alanı filtrelenerek de 3D insan anatomisine göz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atılabi</a:t>
            </a:r>
            <a:r>
              <a:rPr lang="tr-TR">
                <a:latin typeface="Fira Sans" panose="020B0503050000020004" pitchFamily="34" charset="0"/>
              </a:rPr>
              <a:t>lir.</a:t>
            </a: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229870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2F9DBBC5-7E63-3226-CD11-C9989C675E1F}"/>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7B75B8C0-E7EF-3C5C-7962-781EBCEBE0C3}"/>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4400" err="1"/>
              <a:t>Anatomy.tv’den</a:t>
            </a:r>
            <a:r>
              <a:rPr lang="tr-TR" sz="4400"/>
              <a:t> Görüntüler</a:t>
            </a:r>
            <a:endParaRPr sz="4400"/>
          </a:p>
        </p:txBody>
      </p:sp>
      <p:grpSp>
        <p:nvGrpSpPr>
          <p:cNvPr id="981" name="Google Shape;981;p51">
            <a:extLst>
              <a:ext uri="{FF2B5EF4-FFF2-40B4-BE49-F238E27FC236}">
                <a16:creationId xmlns:a16="http://schemas.microsoft.com/office/drawing/2014/main" id="{F13819B3-9635-9DD1-47D2-779923DD9465}"/>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EDE85873-5650-E931-75C7-6FEDF211858A}"/>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12C724B3-F55A-BC13-2659-8C73D2E7D671}"/>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45D4A5DF-9CCD-7577-5A4B-1BE63D68445E}"/>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9F5358DF-51BE-6D5E-B006-E7A409B9B799}"/>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B926AEFC-28DD-F364-591F-970F014F3189}"/>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153B4692-B9DC-E17B-7839-4A31D866BC23}"/>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2D6F9864-C02D-23E9-721A-4213E478A541}"/>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EC9FBA52-D4CF-3552-8A7A-5ABCEC08B66A}"/>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3C241ABC-AADD-A772-77AB-47F2248CD59D}"/>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6082AAF4-57CB-0CAE-09DA-9638AE91B804}"/>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7BBC8C1E-92E4-7768-EC8A-5BEBFAB27752}"/>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01C41DD0-156B-B02C-35A0-DAB957B9A786}"/>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715800E4-7992-E7DC-69AD-74F39F6BA0EC}"/>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91AA57D1-CA20-3845-33D3-E95CCF7262F2}"/>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F0F8F743-D1B1-29BD-4A61-8929237ACD1C}"/>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B1EEAC74-0409-59EC-2E02-6A9323039B4C}"/>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BB65E215-9C00-EAE6-6863-F152D2D56178}"/>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B311F72D-0545-D973-BBB6-86477593F9CC}"/>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AB7239D9-6473-471C-E732-926AFE4166DA}"/>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7002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926399D-94B9-0252-C288-11EDA0E382AF}"/>
              </a:ext>
            </a:extLst>
          </p:cNvPr>
          <p:cNvPicPr>
            <a:picLocks noChangeAspect="1"/>
          </p:cNvPicPr>
          <p:nvPr/>
        </p:nvPicPr>
        <p:blipFill>
          <a:blip r:embed="rId2"/>
          <a:stretch>
            <a:fillRect/>
          </a:stretch>
        </p:blipFill>
        <p:spPr>
          <a:xfrm>
            <a:off x="717065" y="0"/>
            <a:ext cx="7709870" cy="5143500"/>
          </a:xfrm>
          <a:prstGeom prst="rect">
            <a:avLst/>
          </a:prstGeom>
        </p:spPr>
      </p:pic>
    </p:spTree>
    <p:extLst>
      <p:ext uri="{BB962C8B-B14F-4D97-AF65-F5344CB8AC3E}">
        <p14:creationId xmlns:p14="http://schemas.microsoft.com/office/powerpoint/2010/main" val="219627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84FF8-315E-2D17-AFF0-C400F165CB90}"/>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217B47E3-4293-BE5F-A960-382E3E04474C}"/>
              </a:ext>
            </a:extLst>
          </p:cNvPr>
          <p:cNvPicPr>
            <a:picLocks noChangeAspect="1"/>
          </p:cNvPicPr>
          <p:nvPr/>
        </p:nvPicPr>
        <p:blipFill>
          <a:blip r:embed="rId2"/>
          <a:stretch>
            <a:fillRect/>
          </a:stretch>
        </p:blipFill>
        <p:spPr>
          <a:xfrm>
            <a:off x="0" y="234526"/>
            <a:ext cx="9144000" cy="4674447"/>
          </a:xfrm>
          <a:prstGeom prst="rect">
            <a:avLst/>
          </a:prstGeom>
        </p:spPr>
      </p:pic>
    </p:spTree>
    <p:extLst>
      <p:ext uri="{BB962C8B-B14F-4D97-AF65-F5344CB8AC3E}">
        <p14:creationId xmlns:p14="http://schemas.microsoft.com/office/powerpoint/2010/main" val="18233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A03389F7-6DBD-76CA-EF96-9B5AD8F0BBFC}"/>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3752D8FB-A3AA-0121-B2EC-E99C65C96706}"/>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Anatomy.tv by Primal Pictures</a:t>
            </a:r>
          </a:p>
        </p:txBody>
      </p:sp>
      <p:pic>
        <p:nvPicPr>
          <p:cNvPr id="5" name="Resim 4">
            <a:extLst>
              <a:ext uri="{FF2B5EF4-FFF2-40B4-BE49-F238E27FC236}">
                <a16:creationId xmlns:a16="http://schemas.microsoft.com/office/drawing/2014/main" id="{B89A7EF6-3FB0-3418-47AF-ADB21AF6FC26}"/>
              </a:ext>
            </a:extLst>
          </p:cNvPr>
          <p:cNvPicPr>
            <a:picLocks noChangeAspect="1"/>
          </p:cNvPicPr>
          <p:nvPr/>
        </p:nvPicPr>
        <p:blipFill>
          <a:blip r:embed="rId3"/>
          <a:srcRect l="-3241" t="-14175" r="-1930" b="-20598"/>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62692A01-B9B9-C4BF-1E92-FD8858C343A8}"/>
              </a:ext>
            </a:extLst>
          </p:cNvPr>
          <p:cNvSpPr txBox="1"/>
          <p:nvPr/>
        </p:nvSpPr>
        <p:spPr>
          <a:xfrm>
            <a:off x="4991386" y="864984"/>
            <a:ext cx="3626663" cy="738664"/>
          </a:xfrm>
          <a:prstGeom prst="rect">
            <a:avLst/>
          </a:prstGeom>
          <a:noFill/>
        </p:spPr>
        <p:txBody>
          <a:bodyPr wrap="square" rtlCol="0">
            <a:spAutoFit/>
          </a:bodyPr>
          <a:lstStyle/>
          <a:p>
            <a:pPr lvl="0">
              <a:defRPr/>
            </a:pPr>
            <a:r>
              <a:rPr lang="tr-TR" dirty="0">
                <a:latin typeface="Fira Sans" panose="020B0503050000020004" pitchFamily="34" charset="0"/>
              </a:rPr>
              <a:t>2024 yılı içerisinde Üniversite kullanıcılarımız </a:t>
            </a:r>
            <a:r>
              <a:rPr lang="tr-TR" dirty="0" err="1">
                <a:latin typeface="Fira Sans" panose="020B0503050000020004" pitchFamily="34" charset="0"/>
              </a:rPr>
              <a:t>Anatomy.tv’de</a:t>
            </a:r>
            <a:r>
              <a:rPr lang="tr-TR" dirty="0">
                <a:latin typeface="Fira Sans" panose="020B0503050000020004" pitchFamily="34" charset="0"/>
              </a:rPr>
              <a:t> 6751 saatlik izleme gerçekleştirmişlerdir.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314767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6DB59711-83C5-5485-2FDA-0E277AC82B13}"/>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945F537C-274B-E4EA-3A0F-E57CDCE2A860}"/>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err="1"/>
              <a:t>InCites</a:t>
            </a:r>
            <a:endParaRPr lang="en-US" dirty="0"/>
          </a:p>
        </p:txBody>
      </p:sp>
      <p:pic>
        <p:nvPicPr>
          <p:cNvPr id="5" name="Resim 4">
            <a:extLst>
              <a:ext uri="{FF2B5EF4-FFF2-40B4-BE49-F238E27FC236}">
                <a16:creationId xmlns:a16="http://schemas.microsoft.com/office/drawing/2014/main" id="{A9140C02-E000-C035-615D-E21A6EBA0D29}"/>
              </a:ext>
            </a:extLst>
          </p:cNvPr>
          <p:cNvPicPr>
            <a:picLocks noChangeAspect="1"/>
          </p:cNvPicPr>
          <p:nvPr/>
        </p:nvPicPr>
        <p:blipFill>
          <a:blip r:embed="rId3"/>
          <a:srcRect l="3242" t="-32427" r="3242" b="-42637"/>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7BC8D52D-CA72-3D5B-E0E2-0AF069FC538B}"/>
              </a:ext>
            </a:extLst>
          </p:cNvPr>
          <p:cNvSpPr txBox="1"/>
          <p:nvPr/>
        </p:nvSpPr>
        <p:spPr>
          <a:xfrm>
            <a:off x="4991386" y="864984"/>
            <a:ext cx="3626663" cy="2462213"/>
          </a:xfrm>
          <a:prstGeom prst="rect">
            <a:avLst/>
          </a:prstGeom>
          <a:noFill/>
        </p:spPr>
        <p:txBody>
          <a:bodyPr wrap="square" rtlCol="0">
            <a:spAutoFit/>
          </a:bodyPr>
          <a:lstStyle/>
          <a:p>
            <a:pPr lvl="0">
              <a:defRPr/>
            </a:pPr>
            <a:r>
              <a:rPr lang="tr-TR" dirty="0" err="1">
                <a:latin typeface="Fira Sans" panose="020B0503050000020004" pitchFamily="34" charset="0"/>
              </a:rPr>
              <a:t>InCites</a:t>
            </a:r>
            <a:r>
              <a:rPr lang="tr-TR" dirty="0">
                <a:latin typeface="Fira Sans" panose="020B0503050000020004" pitchFamily="34" charset="0"/>
              </a:rPr>
              <a:t>; </a:t>
            </a:r>
            <a:r>
              <a:rPr lang="tr-TR" dirty="0" err="1">
                <a:latin typeface="Fira Sans" panose="020B0503050000020004" pitchFamily="34" charset="0"/>
              </a:rPr>
              <a:t>Clarivate</a:t>
            </a:r>
            <a:r>
              <a:rPr lang="tr-TR" dirty="0">
                <a:latin typeface="Fira Sans" panose="020B0503050000020004" pitchFamily="34" charset="0"/>
              </a:rPr>
              <a:t> tarafından geliştirilen, kurumsal araştırma performansını analiz etmeye ve karşılaştırmaya olanak tanıyan web tabanlı bir araştırma analizi aracıdır. Web of </a:t>
            </a:r>
            <a:r>
              <a:rPr lang="tr-TR" dirty="0" err="1">
                <a:latin typeface="Fira Sans" panose="020B0503050000020004" pitchFamily="34" charset="0"/>
              </a:rPr>
              <a:t>Science</a:t>
            </a:r>
            <a:r>
              <a:rPr lang="tr-TR" dirty="0">
                <a:latin typeface="Fira Sans" panose="020B0503050000020004" pitchFamily="34" charset="0"/>
              </a:rPr>
              <a:t> veri tabanı üzerinde çalışır ve kurumların yayın etkisini, iş birliklerini, konu alanlarındaki performansını ve dünya ile kıyaslamalarını detaylı biçimde sunar. Stratejik planlama, fon başvuruları ve akademik değerlendirme süreçlerinde etkin bir şekilde kullanılır.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58127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0330E3CE-8A84-7B1D-A774-8F3A63C9AE5C}"/>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D72E1145-DA23-B000-BF91-1142944AE2C6}"/>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4400" dirty="0" err="1"/>
              <a:t>InCites’tan</a:t>
            </a:r>
            <a:r>
              <a:rPr lang="tr-TR" sz="4400" dirty="0"/>
              <a:t> Görüntüler</a:t>
            </a:r>
            <a:endParaRPr sz="4400" dirty="0"/>
          </a:p>
        </p:txBody>
      </p:sp>
      <p:grpSp>
        <p:nvGrpSpPr>
          <p:cNvPr id="981" name="Google Shape;981;p51">
            <a:extLst>
              <a:ext uri="{FF2B5EF4-FFF2-40B4-BE49-F238E27FC236}">
                <a16:creationId xmlns:a16="http://schemas.microsoft.com/office/drawing/2014/main" id="{B9C2A584-4EF8-23FF-505F-5098B7B80046}"/>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72533744-EB28-AE83-8FBD-A9BC13784219}"/>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EE02081C-8D62-9687-C781-39CC2CFFC055}"/>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FEEBE073-9E8E-3130-A006-AFD8EC384643}"/>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60C4DBCE-CE9C-09E9-EC87-A9AA4AF85011}"/>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795238CA-0B88-F280-BA38-0870C9A77275}"/>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4B8BBCA8-3D0D-1BEE-3E7B-7BEE95EBC7CB}"/>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8C8BB6D5-6F7E-802C-147B-F06511802CDE}"/>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DDBB93E7-4B87-0BB5-9E4E-ED7B4026F0D1}"/>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16BC0598-F873-7BEE-AC0C-E7269F41EFFA}"/>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7197C8FE-4A46-2740-D5FF-CF406287A996}"/>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842DBB74-5556-E35A-2E3A-67D8AC20014F}"/>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CB393ED1-0D9E-DC6A-00DF-3EA805F27E0A}"/>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981ED4DD-0D57-8B96-B79F-7DC7C465C252}"/>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F2486734-70DA-5FB5-4A7F-B9321C2C4AE3}"/>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7E137775-6E3E-FDD4-4D4D-7667A3B3574D}"/>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C7DCA013-13BF-3E7F-AA68-C61E234FE81A}"/>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29E06571-2822-A6D1-96BE-9BC174CA8D91}"/>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A14A6A1B-669F-FF91-B0BD-DB1DD1E102F5}"/>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628F2B46-19C3-7453-682E-2AAF07E08782}"/>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3480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tin, ekran görüntüsü, yazı tipi, tasarım içeren bir resim&#10;&#10;Yapay zeka tarafından oluşturulan içerik yanlış olabilir., Resim">
            <a:extLst>
              <a:ext uri="{FF2B5EF4-FFF2-40B4-BE49-F238E27FC236}">
                <a16:creationId xmlns:a16="http://schemas.microsoft.com/office/drawing/2014/main" id="{F6D36D9E-A5D0-FEBC-3F71-13BCFA8D0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0"/>
            <a:ext cx="48672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8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57"/>
          <p:cNvSpPr txBox="1">
            <a:spLocks noGrp="1"/>
          </p:cNvSpPr>
          <p:nvPr>
            <p:ph type="title"/>
          </p:nvPr>
        </p:nvSpPr>
        <p:spPr>
          <a:xfrm>
            <a:off x="986700" y="2129350"/>
            <a:ext cx="2979600" cy="53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a:t>KISA BİLGİ</a:t>
            </a:r>
            <a:endParaRPr/>
          </a:p>
        </p:txBody>
      </p:sp>
      <p:sp>
        <p:nvSpPr>
          <p:cNvPr id="1163" name="Google Shape;1163;p57"/>
          <p:cNvSpPr txBox="1">
            <a:spLocks noGrp="1"/>
          </p:cNvSpPr>
          <p:nvPr>
            <p:ph type="subTitle" idx="1"/>
          </p:nvPr>
        </p:nvSpPr>
        <p:spPr>
          <a:xfrm>
            <a:off x="986700" y="2638750"/>
            <a:ext cx="2979600" cy="105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Üniversitemiz elektronik kaynaklarına erişim için </a:t>
            </a:r>
            <a:r>
              <a:rPr lang="tr-TR" err="1"/>
              <a:t>Veritabanı</a:t>
            </a:r>
            <a:r>
              <a:rPr lang="tr-TR"/>
              <a:t> Erişim ve İstatistik Sistemi (VETİS) kullanılmakta olup öncelikle bu platforma üye olunmalıdır.</a:t>
            </a:r>
            <a:endParaRPr/>
          </a:p>
        </p:txBody>
      </p:sp>
      <p:grpSp>
        <p:nvGrpSpPr>
          <p:cNvPr id="1164" name="Google Shape;1164;p57"/>
          <p:cNvGrpSpPr/>
          <p:nvPr/>
        </p:nvGrpSpPr>
        <p:grpSpPr>
          <a:xfrm>
            <a:off x="4685395" y="1207757"/>
            <a:ext cx="3745011" cy="2723185"/>
            <a:chOff x="331763" y="414153"/>
            <a:chExt cx="6903246" cy="5019697"/>
          </a:xfrm>
        </p:grpSpPr>
        <p:sp>
          <p:nvSpPr>
            <p:cNvPr id="1165" name="Google Shape;1165;p57"/>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7"/>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7"/>
            <p:cNvSpPr/>
            <p:nvPr/>
          </p:nvSpPr>
          <p:spPr>
            <a:xfrm>
              <a:off x="547300" y="600323"/>
              <a:ext cx="6472159" cy="3981525"/>
            </a:xfrm>
            <a:custGeom>
              <a:avLst/>
              <a:gdLst/>
              <a:ahLst/>
              <a:cxnLst/>
              <a:rect l="l" t="t" r="r" b="b"/>
              <a:pathLst>
                <a:path w="232665" h="165707" extrusionOk="0">
                  <a:moveTo>
                    <a:pt x="1" y="1"/>
                  </a:moveTo>
                  <a:lnTo>
                    <a:pt x="1" y="24307"/>
                  </a:lnTo>
                  <a:lnTo>
                    <a:pt x="1" y="165707"/>
                  </a:lnTo>
                  <a:lnTo>
                    <a:pt x="232665" y="165707"/>
                  </a:lnTo>
                  <a:lnTo>
                    <a:pt x="232665" y="121532"/>
                  </a:lnTo>
                  <a:lnTo>
                    <a:pt x="2326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7"/>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69" name="Google Shape;1169;p57"/>
          <p:cNvPicPr preferRelativeResize="0"/>
          <p:nvPr/>
        </p:nvPicPr>
        <p:blipFill rotWithShape="1">
          <a:blip r:embed="rId3"/>
          <a:srcRect l="-470" t="699" r="470" b="13743"/>
          <a:stretch>
            <a:fillRect/>
          </a:stretch>
        </p:blipFill>
        <p:spPr>
          <a:xfrm>
            <a:off x="4785668" y="1308392"/>
            <a:ext cx="3544714" cy="2162009"/>
          </a:xfrm>
          <a:prstGeom prst="rect">
            <a:avLst/>
          </a:prstGeom>
          <a:noFill/>
          <a:ln>
            <a:noFill/>
          </a:ln>
        </p:spPr>
      </p:pic>
      <p:sp>
        <p:nvSpPr>
          <p:cNvPr id="1170" name="Google Shape;1170;p57"/>
          <p:cNvSpPr/>
          <p:nvPr/>
        </p:nvSpPr>
        <p:spPr>
          <a:xfrm>
            <a:off x="4161826" y="1866109"/>
            <a:ext cx="1202118" cy="2293723"/>
          </a:xfrm>
          <a:custGeom>
            <a:avLst/>
            <a:gdLst/>
            <a:ahLst/>
            <a:cxnLst/>
            <a:rect l="l" t="t" r="r" b="b"/>
            <a:pathLst>
              <a:path w="84552" h="161331" extrusionOk="0">
                <a:moveTo>
                  <a:pt x="1" y="1"/>
                </a:moveTo>
                <a:lnTo>
                  <a:pt x="1" y="161331"/>
                </a:lnTo>
                <a:lnTo>
                  <a:pt x="84551" y="161331"/>
                </a:lnTo>
                <a:lnTo>
                  <a:pt x="84551" y="1"/>
                </a:lnTo>
                <a:close/>
              </a:path>
            </a:pathLst>
          </a:custGeom>
          <a:solidFill>
            <a:srgbClr val="C2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57"/>
          <p:cNvGrpSpPr/>
          <p:nvPr/>
        </p:nvGrpSpPr>
        <p:grpSpPr>
          <a:xfrm>
            <a:off x="4100403" y="1734303"/>
            <a:ext cx="1325218" cy="2689963"/>
            <a:chOff x="5186401" y="494525"/>
            <a:chExt cx="1834973" cy="3724678"/>
          </a:xfrm>
        </p:grpSpPr>
        <p:sp>
          <p:nvSpPr>
            <p:cNvPr id="1172" name="Google Shape;1172;p57"/>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74" name="Google Shape;1174;p57"/>
          <p:cNvPicPr preferRelativeResize="0"/>
          <p:nvPr/>
        </p:nvPicPr>
        <p:blipFill>
          <a:blip r:embed="rId4"/>
          <a:srcRect l="899" r="899"/>
          <a:stretch/>
        </p:blipFill>
        <p:spPr>
          <a:xfrm>
            <a:off x="4161833" y="1866112"/>
            <a:ext cx="1202145" cy="2293805"/>
          </a:xfrm>
          <a:prstGeom prst="rect">
            <a:avLst/>
          </a:prstGeom>
          <a:noFill/>
          <a:ln>
            <a:noFill/>
          </a:ln>
        </p:spPr>
      </p:pic>
      <p:grpSp>
        <p:nvGrpSpPr>
          <p:cNvPr id="1175" name="Google Shape;1175;p57"/>
          <p:cNvGrpSpPr/>
          <p:nvPr/>
        </p:nvGrpSpPr>
        <p:grpSpPr>
          <a:xfrm>
            <a:off x="4992759" y="541389"/>
            <a:ext cx="3130279" cy="418411"/>
            <a:chOff x="2792822" y="4738264"/>
            <a:chExt cx="3130279" cy="418411"/>
          </a:xfrm>
        </p:grpSpPr>
        <p:sp>
          <p:nvSpPr>
            <p:cNvPr id="1176" name="Google Shape;1176;p57"/>
            <p:cNvSpPr/>
            <p:nvPr/>
          </p:nvSpPr>
          <p:spPr>
            <a:xfrm>
              <a:off x="2795156" y="5136637"/>
              <a:ext cx="3127911" cy="20038"/>
            </a:xfrm>
            <a:custGeom>
              <a:avLst/>
              <a:gdLst/>
              <a:ahLst/>
              <a:cxnLst/>
              <a:rect l="l" t="t" r="r" b="b"/>
              <a:pathLst>
                <a:path w="64314" h="412" extrusionOk="0">
                  <a:moveTo>
                    <a:pt x="207" y="1"/>
                  </a:moveTo>
                  <a:cubicBezTo>
                    <a:pt x="94" y="1"/>
                    <a:pt x="1" y="92"/>
                    <a:pt x="1" y="205"/>
                  </a:cubicBezTo>
                  <a:cubicBezTo>
                    <a:pt x="1" y="319"/>
                    <a:pt x="94" y="411"/>
                    <a:pt x="207" y="411"/>
                  </a:cubicBezTo>
                  <a:lnTo>
                    <a:pt x="64109" y="411"/>
                  </a:lnTo>
                  <a:cubicBezTo>
                    <a:pt x="64222" y="411"/>
                    <a:pt x="64313" y="319"/>
                    <a:pt x="64313" y="205"/>
                  </a:cubicBezTo>
                  <a:cubicBezTo>
                    <a:pt x="64313" y="92"/>
                    <a:pt x="64222" y="1"/>
                    <a:pt x="64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4037259" y="4819339"/>
              <a:ext cx="56076" cy="36817"/>
            </a:xfrm>
            <a:custGeom>
              <a:avLst/>
              <a:gdLst/>
              <a:ahLst/>
              <a:cxnLst/>
              <a:rect l="l" t="t" r="r" b="b"/>
              <a:pathLst>
                <a:path w="1153" h="757" extrusionOk="0">
                  <a:moveTo>
                    <a:pt x="918" y="1"/>
                  </a:moveTo>
                  <a:cubicBezTo>
                    <a:pt x="887" y="1"/>
                    <a:pt x="856" y="8"/>
                    <a:pt x="827" y="22"/>
                  </a:cubicBezTo>
                  <a:cubicBezTo>
                    <a:pt x="598" y="135"/>
                    <a:pt x="370" y="252"/>
                    <a:pt x="141" y="368"/>
                  </a:cubicBezTo>
                  <a:cubicBezTo>
                    <a:pt x="40" y="419"/>
                    <a:pt x="0" y="544"/>
                    <a:pt x="52" y="644"/>
                  </a:cubicBezTo>
                  <a:cubicBezTo>
                    <a:pt x="88" y="716"/>
                    <a:pt x="160" y="756"/>
                    <a:pt x="235" y="756"/>
                  </a:cubicBezTo>
                  <a:cubicBezTo>
                    <a:pt x="266" y="756"/>
                    <a:pt x="299" y="749"/>
                    <a:pt x="328" y="734"/>
                  </a:cubicBezTo>
                  <a:cubicBezTo>
                    <a:pt x="557" y="617"/>
                    <a:pt x="783" y="503"/>
                    <a:pt x="1010" y="390"/>
                  </a:cubicBezTo>
                  <a:cubicBezTo>
                    <a:pt x="1112" y="340"/>
                    <a:pt x="1152" y="217"/>
                    <a:pt x="1102" y="114"/>
                  </a:cubicBezTo>
                  <a:cubicBezTo>
                    <a:pt x="1066" y="42"/>
                    <a:pt x="993" y="1"/>
                    <a:pt x="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7"/>
            <p:cNvSpPr/>
            <p:nvPr/>
          </p:nvSpPr>
          <p:spPr>
            <a:xfrm>
              <a:off x="3458788" y="4858880"/>
              <a:ext cx="557017" cy="215648"/>
            </a:xfrm>
            <a:custGeom>
              <a:avLst/>
              <a:gdLst/>
              <a:ahLst/>
              <a:cxnLst/>
              <a:rect l="l" t="t" r="r" b="b"/>
              <a:pathLst>
                <a:path w="11453" h="4434" extrusionOk="0">
                  <a:moveTo>
                    <a:pt x="11218" y="0"/>
                  </a:moveTo>
                  <a:cubicBezTo>
                    <a:pt x="11186" y="0"/>
                    <a:pt x="11154" y="8"/>
                    <a:pt x="11124" y="24"/>
                  </a:cubicBezTo>
                  <a:cubicBezTo>
                    <a:pt x="10626" y="281"/>
                    <a:pt x="10329" y="440"/>
                    <a:pt x="9820" y="711"/>
                  </a:cubicBezTo>
                  <a:cubicBezTo>
                    <a:pt x="7091" y="2169"/>
                    <a:pt x="4651" y="3260"/>
                    <a:pt x="3127" y="3706"/>
                  </a:cubicBezTo>
                  <a:cubicBezTo>
                    <a:pt x="2911" y="3769"/>
                    <a:pt x="2695" y="3823"/>
                    <a:pt x="2482" y="3867"/>
                  </a:cubicBezTo>
                  <a:cubicBezTo>
                    <a:pt x="2783" y="3692"/>
                    <a:pt x="3054" y="3478"/>
                    <a:pt x="3288" y="3230"/>
                  </a:cubicBezTo>
                  <a:cubicBezTo>
                    <a:pt x="3986" y="2483"/>
                    <a:pt x="4351" y="1495"/>
                    <a:pt x="4313" y="451"/>
                  </a:cubicBezTo>
                  <a:cubicBezTo>
                    <a:pt x="4309" y="338"/>
                    <a:pt x="4209" y="252"/>
                    <a:pt x="4108" y="252"/>
                  </a:cubicBezTo>
                  <a:cubicBezTo>
                    <a:pt x="4105" y="252"/>
                    <a:pt x="4103" y="252"/>
                    <a:pt x="4100" y="252"/>
                  </a:cubicBezTo>
                  <a:cubicBezTo>
                    <a:pt x="3986" y="256"/>
                    <a:pt x="3898" y="351"/>
                    <a:pt x="3902" y="464"/>
                  </a:cubicBezTo>
                  <a:cubicBezTo>
                    <a:pt x="3937" y="1400"/>
                    <a:pt x="3611" y="2282"/>
                    <a:pt x="2988" y="2949"/>
                  </a:cubicBezTo>
                  <a:cubicBezTo>
                    <a:pt x="2378" y="3602"/>
                    <a:pt x="1449" y="3986"/>
                    <a:pt x="512" y="3986"/>
                  </a:cubicBezTo>
                  <a:cubicBezTo>
                    <a:pt x="419" y="3986"/>
                    <a:pt x="326" y="3982"/>
                    <a:pt x="233" y="3975"/>
                  </a:cubicBezTo>
                  <a:cubicBezTo>
                    <a:pt x="227" y="3974"/>
                    <a:pt x="221" y="3974"/>
                    <a:pt x="215" y="3974"/>
                  </a:cubicBezTo>
                  <a:cubicBezTo>
                    <a:pt x="110" y="3974"/>
                    <a:pt x="20" y="4059"/>
                    <a:pt x="10" y="4166"/>
                  </a:cubicBezTo>
                  <a:cubicBezTo>
                    <a:pt x="0" y="4278"/>
                    <a:pt x="82" y="4376"/>
                    <a:pt x="192" y="4389"/>
                  </a:cubicBezTo>
                  <a:cubicBezTo>
                    <a:pt x="458" y="4418"/>
                    <a:pt x="726" y="4433"/>
                    <a:pt x="995" y="4433"/>
                  </a:cubicBezTo>
                  <a:cubicBezTo>
                    <a:pt x="1732" y="4433"/>
                    <a:pt x="2486" y="4323"/>
                    <a:pt x="3242" y="4100"/>
                  </a:cubicBezTo>
                  <a:cubicBezTo>
                    <a:pt x="4792" y="3647"/>
                    <a:pt x="7260" y="2544"/>
                    <a:pt x="10013" y="1074"/>
                  </a:cubicBezTo>
                  <a:cubicBezTo>
                    <a:pt x="10520" y="803"/>
                    <a:pt x="10816" y="644"/>
                    <a:pt x="11313" y="389"/>
                  </a:cubicBezTo>
                  <a:cubicBezTo>
                    <a:pt x="11413" y="337"/>
                    <a:pt x="11452" y="213"/>
                    <a:pt x="11401" y="112"/>
                  </a:cubicBezTo>
                  <a:cubicBezTo>
                    <a:pt x="11365" y="41"/>
                    <a:pt x="11292" y="0"/>
                    <a:pt x="11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7"/>
            <p:cNvSpPr/>
            <p:nvPr/>
          </p:nvSpPr>
          <p:spPr>
            <a:xfrm>
              <a:off x="3377323" y="4920209"/>
              <a:ext cx="41242" cy="40027"/>
            </a:xfrm>
            <a:custGeom>
              <a:avLst/>
              <a:gdLst/>
              <a:ahLst/>
              <a:cxnLst/>
              <a:rect l="l" t="t" r="r" b="b"/>
              <a:pathLst>
                <a:path w="848" h="823" extrusionOk="0">
                  <a:moveTo>
                    <a:pt x="424" y="1"/>
                  </a:moveTo>
                  <a:cubicBezTo>
                    <a:pt x="416" y="1"/>
                    <a:pt x="407" y="1"/>
                    <a:pt x="399" y="2"/>
                  </a:cubicBezTo>
                  <a:cubicBezTo>
                    <a:pt x="173" y="16"/>
                    <a:pt x="1" y="210"/>
                    <a:pt x="14" y="437"/>
                  </a:cubicBezTo>
                  <a:cubicBezTo>
                    <a:pt x="28" y="654"/>
                    <a:pt x="209" y="822"/>
                    <a:pt x="425" y="822"/>
                  </a:cubicBezTo>
                  <a:cubicBezTo>
                    <a:pt x="433" y="822"/>
                    <a:pt x="441" y="822"/>
                    <a:pt x="449" y="822"/>
                  </a:cubicBezTo>
                  <a:cubicBezTo>
                    <a:pt x="676" y="807"/>
                    <a:pt x="847" y="612"/>
                    <a:pt x="834" y="386"/>
                  </a:cubicBezTo>
                  <a:cubicBezTo>
                    <a:pt x="820" y="168"/>
                    <a:pt x="640" y="1"/>
                    <a:pt x="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7"/>
            <p:cNvSpPr/>
            <p:nvPr/>
          </p:nvSpPr>
          <p:spPr>
            <a:xfrm>
              <a:off x="3254664" y="4738312"/>
              <a:ext cx="1105960" cy="409166"/>
            </a:xfrm>
            <a:custGeom>
              <a:avLst/>
              <a:gdLst/>
              <a:ahLst/>
              <a:cxnLst/>
              <a:rect l="l" t="t" r="r" b="b"/>
              <a:pathLst>
                <a:path w="22740" h="8413" extrusionOk="0">
                  <a:moveTo>
                    <a:pt x="3750" y="1"/>
                  </a:moveTo>
                  <a:cubicBezTo>
                    <a:pt x="2799" y="1"/>
                    <a:pt x="1841" y="384"/>
                    <a:pt x="1142" y="1134"/>
                  </a:cubicBezTo>
                  <a:cubicBezTo>
                    <a:pt x="387" y="1942"/>
                    <a:pt x="1" y="3009"/>
                    <a:pt x="57" y="4134"/>
                  </a:cubicBezTo>
                  <a:cubicBezTo>
                    <a:pt x="114" y="5285"/>
                    <a:pt x="641" y="6380"/>
                    <a:pt x="1505" y="7141"/>
                  </a:cubicBezTo>
                  <a:cubicBezTo>
                    <a:pt x="2277" y="7819"/>
                    <a:pt x="3279" y="8232"/>
                    <a:pt x="4482" y="8367"/>
                  </a:cubicBezTo>
                  <a:cubicBezTo>
                    <a:pt x="4747" y="8398"/>
                    <a:pt x="5016" y="8412"/>
                    <a:pt x="5285" y="8412"/>
                  </a:cubicBezTo>
                  <a:cubicBezTo>
                    <a:pt x="6023" y="8412"/>
                    <a:pt x="6777" y="8303"/>
                    <a:pt x="7530" y="8081"/>
                  </a:cubicBezTo>
                  <a:cubicBezTo>
                    <a:pt x="9080" y="7628"/>
                    <a:pt x="11548" y="6525"/>
                    <a:pt x="14301" y="5055"/>
                  </a:cubicBezTo>
                  <a:cubicBezTo>
                    <a:pt x="16610" y="3821"/>
                    <a:pt x="18736" y="2770"/>
                    <a:pt x="20801" y="1842"/>
                  </a:cubicBezTo>
                  <a:lnTo>
                    <a:pt x="20822" y="1834"/>
                  </a:lnTo>
                  <a:cubicBezTo>
                    <a:pt x="21015" y="1744"/>
                    <a:pt x="21208" y="1657"/>
                    <a:pt x="21409" y="1566"/>
                  </a:cubicBezTo>
                  <a:cubicBezTo>
                    <a:pt x="21514" y="1514"/>
                    <a:pt x="21630" y="1487"/>
                    <a:pt x="21746" y="1487"/>
                  </a:cubicBezTo>
                  <a:cubicBezTo>
                    <a:pt x="21759" y="1487"/>
                    <a:pt x="21772" y="1488"/>
                    <a:pt x="21785" y="1488"/>
                  </a:cubicBezTo>
                  <a:cubicBezTo>
                    <a:pt x="22087" y="1505"/>
                    <a:pt x="22318" y="1766"/>
                    <a:pt x="22299" y="2065"/>
                  </a:cubicBezTo>
                  <a:cubicBezTo>
                    <a:pt x="22293" y="2170"/>
                    <a:pt x="22247" y="2269"/>
                    <a:pt x="22167" y="2338"/>
                  </a:cubicBezTo>
                  <a:cubicBezTo>
                    <a:pt x="22093" y="2403"/>
                    <a:pt x="22004" y="2438"/>
                    <a:pt x="21906" y="2438"/>
                  </a:cubicBezTo>
                  <a:cubicBezTo>
                    <a:pt x="21897" y="2438"/>
                    <a:pt x="21888" y="2438"/>
                    <a:pt x="21880" y="2438"/>
                  </a:cubicBezTo>
                  <a:cubicBezTo>
                    <a:pt x="21875" y="2437"/>
                    <a:pt x="21869" y="2437"/>
                    <a:pt x="21864" y="2437"/>
                  </a:cubicBezTo>
                  <a:cubicBezTo>
                    <a:pt x="21758" y="2437"/>
                    <a:pt x="21670" y="2522"/>
                    <a:pt x="21664" y="2630"/>
                  </a:cubicBezTo>
                  <a:cubicBezTo>
                    <a:pt x="21656" y="2744"/>
                    <a:pt x="21743" y="2840"/>
                    <a:pt x="21856" y="2847"/>
                  </a:cubicBezTo>
                  <a:cubicBezTo>
                    <a:pt x="21870" y="2848"/>
                    <a:pt x="21884" y="2848"/>
                    <a:pt x="21898" y="2848"/>
                  </a:cubicBezTo>
                  <a:cubicBezTo>
                    <a:pt x="22097" y="2848"/>
                    <a:pt x="22289" y="2780"/>
                    <a:pt x="22439" y="2645"/>
                  </a:cubicBezTo>
                  <a:cubicBezTo>
                    <a:pt x="22602" y="2501"/>
                    <a:pt x="22697" y="2305"/>
                    <a:pt x="22710" y="2090"/>
                  </a:cubicBezTo>
                  <a:cubicBezTo>
                    <a:pt x="22740" y="1562"/>
                    <a:pt x="22336" y="1108"/>
                    <a:pt x="21809" y="1078"/>
                  </a:cubicBezTo>
                  <a:cubicBezTo>
                    <a:pt x="21789" y="1077"/>
                    <a:pt x="21768" y="1076"/>
                    <a:pt x="21748" y="1076"/>
                  </a:cubicBezTo>
                  <a:cubicBezTo>
                    <a:pt x="21564" y="1076"/>
                    <a:pt x="21385" y="1117"/>
                    <a:pt x="21231" y="1196"/>
                  </a:cubicBezTo>
                  <a:cubicBezTo>
                    <a:pt x="21046" y="1280"/>
                    <a:pt x="20857" y="1365"/>
                    <a:pt x="20670" y="1452"/>
                  </a:cubicBezTo>
                  <a:cubicBezTo>
                    <a:pt x="20664" y="1455"/>
                    <a:pt x="20659" y="1456"/>
                    <a:pt x="20653" y="1459"/>
                  </a:cubicBezTo>
                  <a:cubicBezTo>
                    <a:pt x="18573" y="2393"/>
                    <a:pt x="16432" y="3450"/>
                    <a:pt x="14108" y="4692"/>
                  </a:cubicBezTo>
                  <a:cubicBezTo>
                    <a:pt x="11379" y="6150"/>
                    <a:pt x="8939" y="7241"/>
                    <a:pt x="7416" y="7687"/>
                  </a:cubicBezTo>
                  <a:cubicBezTo>
                    <a:pt x="6697" y="7898"/>
                    <a:pt x="5982" y="8003"/>
                    <a:pt x="5282" y="8003"/>
                  </a:cubicBezTo>
                  <a:cubicBezTo>
                    <a:pt x="5028" y="8003"/>
                    <a:pt x="4776" y="7989"/>
                    <a:pt x="4527" y="7961"/>
                  </a:cubicBezTo>
                  <a:cubicBezTo>
                    <a:pt x="3394" y="7834"/>
                    <a:pt x="2494" y="7465"/>
                    <a:pt x="1776" y="6834"/>
                  </a:cubicBezTo>
                  <a:cubicBezTo>
                    <a:pt x="995" y="6146"/>
                    <a:pt x="518" y="5156"/>
                    <a:pt x="466" y="4116"/>
                  </a:cubicBezTo>
                  <a:cubicBezTo>
                    <a:pt x="416" y="3103"/>
                    <a:pt x="763" y="2144"/>
                    <a:pt x="1443" y="1415"/>
                  </a:cubicBezTo>
                  <a:cubicBezTo>
                    <a:pt x="2061" y="752"/>
                    <a:pt x="2908" y="413"/>
                    <a:pt x="3748" y="413"/>
                  </a:cubicBezTo>
                  <a:cubicBezTo>
                    <a:pt x="4459" y="413"/>
                    <a:pt x="5166" y="656"/>
                    <a:pt x="5726" y="1150"/>
                  </a:cubicBezTo>
                  <a:cubicBezTo>
                    <a:pt x="6252" y="1615"/>
                    <a:pt x="6570" y="2265"/>
                    <a:pt x="6602" y="2935"/>
                  </a:cubicBezTo>
                  <a:cubicBezTo>
                    <a:pt x="6628" y="3518"/>
                    <a:pt x="6431" y="4069"/>
                    <a:pt x="6041" y="4484"/>
                  </a:cubicBezTo>
                  <a:cubicBezTo>
                    <a:pt x="5649" y="4904"/>
                    <a:pt x="5085" y="5121"/>
                    <a:pt x="4532" y="5121"/>
                  </a:cubicBezTo>
                  <a:cubicBezTo>
                    <a:pt x="4079" y="5121"/>
                    <a:pt x="3633" y="4975"/>
                    <a:pt x="3296" y="4677"/>
                  </a:cubicBezTo>
                  <a:cubicBezTo>
                    <a:pt x="3139" y="4539"/>
                    <a:pt x="3016" y="4372"/>
                    <a:pt x="2932" y="4182"/>
                  </a:cubicBezTo>
                  <a:cubicBezTo>
                    <a:pt x="2898" y="4106"/>
                    <a:pt x="2823" y="4061"/>
                    <a:pt x="2745" y="4061"/>
                  </a:cubicBezTo>
                  <a:cubicBezTo>
                    <a:pt x="2717" y="4061"/>
                    <a:pt x="2689" y="4066"/>
                    <a:pt x="2662" y="4078"/>
                  </a:cubicBezTo>
                  <a:cubicBezTo>
                    <a:pt x="2558" y="4125"/>
                    <a:pt x="2512" y="4246"/>
                    <a:pt x="2558" y="4350"/>
                  </a:cubicBezTo>
                  <a:cubicBezTo>
                    <a:pt x="2667" y="4593"/>
                    <a:pt x="2824" y="4808"/>
                    <a:pt x="3025" y="4984"/>
                  </a:cubicBezTo>
                  <a:cubicBezTo>
                    <a:pt x="3436" y="5348"/>
                    <a:pt x="3980" y="5526"/>
                    <a:pt x="4531" y="5526"/>
                  </a:cubicBezTo>
                  <a:cubicBezTo>
                    <a:pt x="5196" y="5526"/>
                    <a:pt x="5872" y="5268"/>
                    <a:pt x="6342" y="4765"/>
                  </a:cubicBezTo>
                  <a:cubicBezTo>
                    <a:pt x="6806" y="4267"/>
                    <a:pt x="7043" y="3611"/>
                    <a:pt x="7011" y="2915"/>
                  </a:cubicBezTo>
                  <a:cubicBezTo>
                    <a:pt x="6975" y="2135"/>
                    <a:pt x="6606" y="1377"/>
                    <a:pt x="5998" y="841"/>
                  </a:cubicBezTo>
                  <a:cubicBezTo>
                    <a:pt x="5362" y="278"/>
                    <a:pt x="4559" y="1"/>
                    <a:pt x="3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7"/>
            <p:cNvSpPr/>
            <p:nvPr/>
          </p:nvSpPr>
          <p:spPr>
            <a:xfrm>
              <a:off x="3195524" y="4793757"/>
              <a:ext cx="96249" cy="63420"/>
            </a:xfrm>
            <a:custGeom>
              <a:avLst/>
              <a:gdLst/>
              <a:ahLst/>
              <a:cxnLst/>
              <a:rect l="l" t="t" r="r" b="b"/>
              <a:pathLst>
                <a:path w="1979" h="1304" extrusionOk="0">
                  <a:moveTo>
                    <a:pt x="990" y="1"/>
                  </a:moveTo>
                  <a:cubicBezTo>
                    <a:pt x="844" y="1"/>
                    <a:pt x="695" y="34"/>
                    <a:pt x="556" y="105"/>
                  </a:cubicBezTo>
                  <a:cubicBezTo>
                    <a:pt x="159" y="308"/>
                    <a:pt x="0" y="796"/>
                    <a:pt x="204" y="1191"/>
                  </a:cubicBezTo>
                  <a:cubicBezTo>
                    <a:pt x="239" y="1263"/>
                    <a:pt x="312" y="1303"/>
                    <a:pt x="386" y="1303"/>
                  </a:cubicBezTo>
                  <a:cubicBezTo>
                    <a:pt x="418" y="1303"/>
                    <a:pt x="451" y="1297"/>
                    <a:pt x="480" y="1282"/>
                  </a:cubicBezTo>
                  <a:cubicBezTo>
                    <a:pt x="581" y="1231"/>
                    <a:pt x="621" y="1106"/>
                    <a:pt x="569" y="1006"/>
                  </a:cubicBezTo>
                  <a:cubicBezTo>
                    <a:pt x="469" y="811"/>
                    <a:pt x="547" y="572"/>
                    <a:pt x="742" y="472"/>
                  </a:cubicBezTo>
                  <a:cubicBezTo>
                    <a:pt x="819" y="432"/>
                    <a:pt x="904" y="412"/>
                    <a:pt x="989" y="412"/>
                  </a:cubicBezTo>
                  <a:cubicBezTo>
                    <a:pt x="1046" y="412"/>
                    <a:pt x="1103" y="421"/>
                    <a:pt x="1158" y="439"/>
                  </a:cubicBezTo>
                  <a:cubicBezTo>
                    <a:pt x="1297" y="483"/>
                    <a:pt x="1412" y="581"/>
                    <a:pt x="1476" y="711"/>
                  </a:cubicBezTo>
                  <a:cubicBezTo>
                    <a:pt x="1537" y="826"/>
                    <a:pt x="1564" y="957"/>
                    <a:pt x="1557" y="1085"/>
                  </a:cubicBezTo>
                  <a:cubicBezTo>
                    <a:pt x="1549" y="1198"/>
                    <a:pt x="1636" y="1294"/>
                    <a:pt x="1749" y="1301"/>
                  </a:cubicBezTo>
                  <a:cubicBezTo>
                    <a:pt x="1754" y="1301"/>
                    <a:pt x="1759" y="1302"/>
                    <a:pt x="1763" y="1302"/>
                  </a:cubicBezTo>
                  <a:cubicBezTo>
                    <a:pt x="1868" y="1302"/>
                    <a:pt x="1960" y="1217"/>
                    <a:pt x="1966" y="1109"/>
                  </a:cubicBezTo>
                  <a:cubicBezTo>
                    <a:pt x="1979" y="906"/>
                    <a:pt x="1935" y="704"/>
                    <a:pt x="1843" y="523"/>
                  </a:cubicBezTo>
                  <a:cubicBezTo>
                    <a:pt x="1675" y="191"/>
                    <a:pt x="1338"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7"/>
            <p:cNvSpPr/>
            <p:nvPr/>
          </p:nvSpPr>
          <p:spPr>
            <a:xfrm>
              <a:off x="5295800" y="4920209"/>
              <a:ext cx="41194" cy="40027"/>
            </a:xfrm>
            <a:custGeom>
              <a:avLst/>
              <a:gdLst/>
              <a:ahLst/>
              <a:cxnLst/>
              <a:rect l="l" t="t" r="r" b="b"/>
              <a:pathLst>
                <a:path w="847" h="823" extrusionOk="0">
                  <a:moveTo>
                    <a:pt x="424" y="1"/>
                  </a:moveTo>
                  <a:cubicBezTo>
                    <a:pt x="209" y="1"/>
                    <a:pt x="28" y="168"/>
                    <a:pt x="14" y="386"/>
                  </a:cubicBezTo>
                  <a:cubicBezTo>
                    <a:pt x="0" y="612"/>
                    <a:pt x="172" y="807"/>
                    <a:pt x="398" y="822"/>
                  </a:cubicBezTo>
                  <a:cubicBezTo>
                    <a:pt x="407" y="822"/>
                    <a:pt x="415" y="822"/>
                    <a:pt x="423" y="822"/>
                  </a:cubicBezTo>
                  <a:cubicBezTo>
                    <a:pt x="639" y="822"/>
                    <a:pt x="819" y="654"/>
                    <a:pt x="833" y="437"/>
                  </a:cubicBezTo>
                  <a:cubicBezTo>
                    <a:pt x="847" y="210"/>
                    <a:pt x="676" y="16"/>
                    <a:pt x="449" y="2"/>
                  </a:cubicBezTo>
                  <a:cubicBezTo>
                    <a:pt x="440" y="1"/>
                    <a:pt x="432" y="1"/>
                    <a:pt x="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7"/>
            <p:cNvSpPr/>
            <p:nvPr/>
          </p:nvSpPr>
          <p:spPr>
            <a:xfrm>
              <a:off x="4353584" y="4738264"/>
              <a:ext cx="1105960" cy="409215"/>
            </a:xfrm>
            <a:custGeom>
              <a:avLst/>
              <a:gdLst/>
              <a:ahLst/>
              <a:cxnLst/>
              <a:rect l="l" t="t" r="r" b="b"/>
              <a:pathLst>
                <a:path w="22740" h="8414" extrusionOk="0">
                  <a:moveTo>
                    <a:pt x="18991" y="0"/>
                  </a:moveTo>
                  <a:cubicBezTo>
                    <a:pt x="18183" y="0"/>
                    <a:pt x="17379" y="277"/>
                    <a:pt x="16742" y="841"/>
                  </a:cubicBezTo>
                  <a:cubicBezTo>
                    <a:pt x="16136" y="1378"/>
                    <a:pt x="15764" y="2136"/>
                    <a:pt x="15728" y="2915"/>
                  </a:cubicBezTo>
                  <a:cubicBezTo>
                    <a:pt x="15695" y="3612"/>
                    <a:pt x="15932" y="4267"/>
                    <a:pt x="16398" y="4765"/>
                  </a:cubicBezTo>
                  <a:cubicBezTo>
                    <a:pt x="16869" y="5268"/>
                    <a:pt x="17546" y="5526"/>
                    <a:pt x="18210" y="5526"/>
                  </a:cubicBezTo>
                  <a:cubicBezTo>
                    <a:pt x="18761" y="5526"/>
                    <a:pt x="19304" y="5349"/>
                    <a:pt x="19715" y="4984"/>
                  </a:cubicBezTo>
                  <a:cubicBezTo>
                    <a:pt x="19917" y="4806"/>
                    <a:pt x="20073" y="4593"/>
                    <a:pt x="20182" y="4350"/>
                  </a:cubicBezTo>
                  <a:cubicBezTo>
                    <a:pt x="20229" y="4246"/>
                    <a:pt x="20182" y="4124"/>
                    <a:pt x="20079" y="4078"/>
                  </a:cubicBezTo>
                  <a:cubicBezTo>
                    <a:pt x="20052" y="4066"/>
                    <a:pt x="20023" y="4060"/>
                    <a:pt x="19995" y="4060"/>
                  </a:cubicBezTo>
                  <a:cubicBezTo>
                    <a:pt x="19917" y="4060"/>
                    <a:pt x="19842" y="4106"/>
                    <a:pt x="19807" y="4182"/>
                  </a:cubicBezTo>
                  <a:cubicBezTo>
                    <a:pt x="19723" y="4372"/>
                    <a:pt x="19600" y="4538"/>
                    <a:pt x="19444" y="4677"/>
                  </a:cubicBezTo>
                  <a:cubicBezTo>
                    <a:pt x="19107" y="4974"/>
                    <a:pt x="18661" y="5120"/>
                    <a:pt x="18208" y="5120"/>
                  </a:cubicBezTo>
                  <a:cubicBezTo>
                    <a:pt x="17655" y="5120"/>
                    <a:pt x="17091" y="4904"/>
                    <a:pt x="16698" y="4484"/>
                  </a:cubicBezTo>
                  <a:cubicBezTo>
                    <a:pt x="16310" y="4068"/>
                    <a:pt x="16110" y="3519"/>
                    <a:pt x="16138" y="2935"/>
                  </a:cubicBezTo>
                  <a:cubicBezTo>
                    <a:pt x="16169" y="2265"/>
                    <a:pt x="16489" y="1613"/>
                    <a:pt x="17013" y="1149"/>
                  </a:cubicBezTo>
                  <a:cubicBezTo>
                    <a:pt x="17573" y="655"/>
                    <a:pt x="18279" y="412"/>
                    <a:pt x="18990" y="412"/>
                  </a:cubicBezTo>
                  <a:cubicBezTo>
                    <a:pt x="19832" y="412"/>
                    <a:pt x="20679" y="751"/>
                    <a:pt x="21298" y="1415"/>
                  </a:cubicBezTo>
                  <a:cubicBezTo>
                    <a:pt x="21977" y="2143"/>
                    <a:pt x="22324" y="3104"/>
                    <a:pt x="22273" y="4117"/>
                  </a:cubicBezTo>
                  <a:cubicBezTo>
                    <a:pt x="22222" y="5156"/>
                    <a:pt x="21744" y="6147"/>
                    <a:pt x="20964" y="6834"/>
                  </a:cubicBezTo>
                  <a:cubicBezTo>
                    <a:pt x="20247" y="7465"/>
                    <a:pt x="19348" y="7834"/>
                    <a:pt x="18212" y="7960"/>
                  </a:cubicBezTo>
                  <a:cubicBezTo>
                    <a:pt x="17962" y="7988"/>
                    <a:pt x="17710" y="8002"/>
                    <a:pt x="17455" y="8002"/>
                  </a:cubicBezTo>
                  <a:cubicBezTo>
                    <a:pt x="16757" y="8002"/>
                    <a:pt x="16043" y="7897"/>
                    <a:pt x="15325" y="7686"/>
                  </a:cubicBezTo>
                  <a:cubicBezTo>
                    <a:pt x="13799" y="7241"/>
                    <a:pt x="11360" y="6148"/>
                    <a:pt x="8632" y="4692"/>
                  </a:cubicBezTo>
                  <a:cubicBezTo>
                    <a:pt x="6307" y="3451"/>
                    <a:pt x="4165" y="2393"/>
                    <a:pt x="2086" y="1459"/>
                  </a:cubicBezTo>
                  <a:cubicBezTo>
                    <a:pt x="2081" y="1456"/>
                    <a:pt x="2075" y="1453"/>
                    <a:pt x="2070" y="1451"/>
                  </a:cubicBezTo>
                  <a:cubicBezTo>
                    <a:pt x="1883" y="1365"/>
                    <a:pt x="1695" y="1280"/>
                    <a:pt x="1516" y="1200"/>
                  </a:cubicBezTo>
                  <a:cubicBezTo>
                    <a:pt x="1352" y="1116"/>
                    <a:pt x="1170" y="1075"/>
                    <a:pt x="986" y="1075"/>
                  </a:cubicBezTo>
                  <a:cubicBezTo>
                    <a:pt x="968" y="1075"/>
                    <a:pt x="949" y="1076"/>
                    <a:pt x="931" y="1076"/>
                  </a:cubicBezTo>
                  <a:cubicBezTo>
                    <a:pt x="405" y="1108"/>
                    <a:pt x="1" y="1562"/>
                    <a:pt x="32" y="2089"/>
                  </a:cubicBezTo>
                  <a:cubicBezTo>
                    <a:pt x="44" y="2303"/>
                    <a:pt x="140" y="2501"/>
                    <a:pt x="301" y="2644"/>
                  </a:cubicBezTo>
                  <a:cubicBezTo>
                    <a:pt x="451" y="2778"/>
                    <a:pt x="642" y="2848"/>
                    <a:pt x="840" y="2848"/>
                  </a:cubicBezTo>
                  <a:cubicBezTo>
                    <a:pt x="855" y="2848"/>
                    <a:pt x="869" y="2848"/>
                    <a:pt x="884" y="2847"/>
                  </a:cubicBezTo>
                  <a:cubicBezTo>
                    <a:pt x="998" y="2841"/>
                    <a:pt x="1084" y="2743"/>
                    <a:pt x="1078" y="2630"/>
                  </a:cubicBezTo>
                  <a:cubicBezTo>
                    <a:pt x="1072" y="2522"/>
                    <a:pt x="982" y="2437"/>
                    <a:pt x="876" y="2437"/>
                  </a:cubicBezTo>
                  <a:cubicBezTo>
                    <a:pt x="871" y="2437"/>
                    <a:pt x="866" y="2437"/>
                    <a:pt x="861" y="2438"/>
                  </a:cubicBezTo>
                  <a:cubicBezTo>
                    <a:pt x="852" y="2438"/>
                    <a:pt x="844" y="2438"/>
                    <a:pt x="836" y="2438"/>
                  </a:cubicBezTo>
                  <a:cubicBezTo>
                    <a:pt x="739" y="2438"/>
                    <a:pt x="648" y="2402"/>
                    <a:pt x="574" y="2338"/>
                  </a:cubicBezTo>
                  <a:cubicBezTo>
                    <a:pt x="496" y="2268"/>
                    <a:pt x="448" y="2171"/>
                    <a:pt x="442" y="2065"/>
                  </a:cubicBezTo>
                  <a:cubicBezTo>
                    <a:pt x="424" y="1764"/>
                    <a:pt x="655" y="1506"/>
                    <a:pt x="956" y="1488"/>
                  </a:cubicBezTo>
                  <a:cubicBezTo>
                    <a:pt x="971" y="1487"/>
                    <a:pt x="987" y="1486"/>
                    <a:pt x="1002" y="1486"/>
                  </a:cubicBezTo>
                  <a:cubicBezTo>
                    <a:pt x="1115" y="1486"/>
                    <a:pt x="1231" y="1515"/>
                    <a:pt x="1340" y="1571"/>
                  </a:cubicBezTo>
                  <a:cubicBezTo>
                    <a:pt x="1533" y="1657"/>
                    <a:pt x="1725" y="1744"/>
                    <a:pt x="1918" y="1834"/>
                  </a:cubicBezTo>
                  <a:lnTo>
                    <a:pt x="1939" y="1841"/>
                  </a:lnTo>
                  <a:cubicBezTo>
                    <a:pt x="4003" y="2769"/>
                    <a:pt x="6132" y="3820"/>
                    <a:pt x="8441" y="5055"/>
                  </a:cubicBezTo>
                  <a:cubicBezTo>
                    <a:pt x="11193" y="6523"/>
                    <a:pt x="13661" y="7627"/>
                    <a:pt x="15212" y="8081"/>
                  </a:cubicBezTo>
                  <a:cubicBezTo>
                    <a:pt x="15968" y="8301"/>
                    <a:pt x="16719" y="8413"/>
                    <a:pt x="17457" y="8413"/>
                  </a:cubicBezTo>
                  <a:cubicBezTo>
                    <a:pt x="17728" y="8413"/>
                    <a:pt x="17997" y="8400"/>
                    <a:pt x="18258" y="8368"/>
                  </a:cubicBezTo>
                  <a:cubicBezTo>
                    <a:pt x="19463" y="8233"/>
                    <a:pt x="20464" y="7819"/>
                    <a:pt x="21235" y="7142"/>
                  </a:cubicBezTo>
                  <a:cubicBezTo>
                    <a:pt x="22099" y="6381"/>
                    <a:pt x="22625" y="5286"/>
                    <a:pt x="22684" y="4135"/>
                  </a:cubicBezTo>
                  <a:cubicBezTo>
                    <a:pt x="22740" y="3009"/>
                    <a:pt x="22354" y="1943"/>
                    <a:pt x="21599" y="1132"/>
                  </a:cubicBezTo>
                  <a:cubicBezTo>
                    <a:pt x="20900" y="383"/>
                    <a:pt x="19942" y="0"/>
                    <a:pt x="18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7"/>
            <p:cNvSpPr/>
            <p:nvPr/>
          </p:nvSpPr>
          <p:spPr>
            <a:xfrm>
              <a:off x="5422301" y="4793757"/>
              <a:ext cx="96200" cy="63420"/>
            </a:xfrm>
            <a:custGeom>
              <a:avLst/>
              <a:gdLst/>
              <a:ahLst/>
              <a:cxnLst/>
              <a:rect l="l" t="t" r="r" b="b"/>
              <a:pathLst>
                <a:path w="1978" h="1304" extrusionOk="0">
                  <a:moveTo>
                    <a:pt x="990" y="1"/>
                  </a:moveTo>
                  <a:cubicBezTo>
                    <a:pt x="642" y="1"/>
                    <a:pt x="305" y="191"/>
                    <a:pt x="136" y="522"/>
                  </a:cubicBezTo>
                  <a:cubicBezTo>
                    <a:pt x="43" y="702"/>
                    <a:pt x="1" y="905"/>
                    <a:pt x="12" y="1108"/>
                  </a:cubicBezTo>
                  <a:cubicBezTo>
                    <a:pt x="17" y="1217"/>
                    <a:pt x="102" y="1300"/>
                    <a:pt x="218" y="1300"/>
                  </a:cubicBezTo>
                  <a:cubicBezTo>
                    <a:pt x="221" y="1300"/>
                    <a:pt x="225" y="1300"/>
                    <a:pt x="229" y="1300"/>
                  </a:cubicBezTo>
                  <a:cubicBezTo>
                    <a:pt x="342" y="1294"/>
                    <a:pt x="429" y="1197"/>
                    <a:pt x="421" y="1084"/>
                  </a:cubicBezTo>
                  <a:cubicBezTo>
                    <a:pt x="414" y="955"/>
                    <a:pt x="441" y="825"/>
                    <a:pt x="502" y="709"/>
                  </a:cubicBezTo>
                  <a:cubicBezTo>
                    <a:pt x="569" y="579"/>
                    <a:pt x="682" y="482"/>
                    <a:pt x="820" y="438"/>
                  </a:cubicBezTo>
                  <a:cubicBezTo>
                    <a:pt x="875" y="420"/>
                    <a:pt x="932" y="411"/>
                    <a:pt x="989" y="411"/>
                  </a:cubicBezTo>
                  <a:cubicBezTo>
                    <a:pt x="1074" y="411"/>
                    <a:pt x="1159" y="431"/>
                    <a:pt x="1236" y="471"/>
                  </a:cubicBezTo>
                  <a:cubicBezTo>
                    <a:pt x="1431" y="571"/>
                    <a:pt x="1508" y="810"/>
                    <a:pt x="1409" y="1004"/>
                  </a:cubicBezTo>
                  <a:cubicBezTo>
                    <a:pt x="1357" y="1106"/>
                    <a:pt x="1397" y="1229"/>
                    <a:pt x="1498" y="1281"/>
                  </a:cubicBezTo>
                  <a:cubicBezTo>
                    <a:pt x="1528" y="1297"/>
                    <a:pt x="1561" y="1303"/>
                    <a:pt x="1592" y="1303"/>
                  </a:cubicBezTo>
                  <a:cubicBezTo>
                    <a:pt x="1666" y="1303"/>
                    <a:pt x="1739" y="1263"/>
                    <a:pt x="1777" y="1191"/>
                  </a:cubicBezTo>
                  <a:cubicBezTo>
                    <a:pt x="1978" y="794"/>
                    <a:pt x="1819" y="308"/>
                    <a:pt x="1424" y="105"/>
                  </a:cubicBezTo>
                  <a:cubicBezTo>
                    <a:pt x="1285" y="34"/>
                    <a:pt x="1136"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7"/>
            <p:cNvSpPr/>
            <p:nvPr/>
          </p:nvSpPr>
          <p:spPr>
            <a:xfrm>
              <a:off x="4621031" y="4819339"/>
              <a:ext cx="56076" cy="36817"/>
            </a:xfrm>
            <a:custGeom>
              <a:avLst/>
              <a:gdLst/>
              <a:ahLst/>
              <a:cxnLst/>
              <a:rect l="l" t="t" r="r" b="b"/>
              <a:pathLst>
                <a:path w="1153" h="757" extrusionOk="0">
                  <a:moveTo>
                    <a:pt x="235" y="1"/>
                  </a:moveTo>
                  <a:cubicBezTo>
                    <a:pt x="160" y="1"/>
                    <a:pt x="87" y="43"/>
                    <a:pt x="51" y="114"/>
                  </a:cubicBezTo>
                  <a:cubicBezTo>
                    <a:pt x="1" y="217"/>
                    <a:pt x="42" y="340"/>
                    <a:pt x="143" y="390"/>
                  </a:cubicBezTo>
                  <a:cubicBezTo>
                    <a:pt x="370" y="503"/>
                    <a:pt x="598" y="617"/>
                    <a:pt x="825" y="734"/>
                  </a:cubicBezTo>
                  <a:cubicBezTo>
                    <a:pt x="855" y="749"/>
                    <a:pt x="886" y="756"/>
                    <a:pt x="918" y="756"/>
                  </a:cubicBezTo>
                  <a:cubicBezTo>
                    <a:pt x="993" y="756"/>
                    <a:pt x="1065" y="716"/>
                    <a:pt x="1100" y="644"/>
                  </a:cubicBezTo>
                  <a:cubicBezTo>
                    <a:pt x="1153" y="542"/>
                    <a:pt x="1111" y="419"/>
                    <a:pt x="1011" y="368"/>
                  </a:cubicBezTo>
                  <a:cubicBezTo>
                    <a:pt x="782" y="249"/>
                    <a:pt x="554" y="135"/>
                    <a:pt x="326" y="22"/>
                  </a:cubicBezTo>
                  <a:cubicBezTo>
                    <a:pt x="297" y="8"/>
                    <a:pt x="266"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7"/>
            <p:cNvSpPr/>
            <p:nvPr/>
          </p:nvSpPr>
          <p:spPr>
            <a:xfrm>
              <a:off x="4698605" y="4858880"/>
              <a:ext cx="556773" cy="215648"/>
            </a:xfrm>
            <a:custGeom>
              <a:avLst/>
              <a:gdLst/>
              <a:ahLst/>
              <a:cxnLst/>
              <a:rect l="l" t="t" r="r" b="b"/>
              <a:pathLst>
                <a:path w="11448" h="4434" extrusionOk="0">
                  <a:moveTo>
                    <a:pt x="234" y="1"/>
                  </a:moveTo>
                  <a:cubicBezTo>
                    <a:pt x="160" y="1"/>
                    <a:pt x="89" y="42"/>
                    <a:pt x="52" y="112"/>
                  </a:cubicBezTo>
                  <a:cubicBezTo>
                    <a:pt x="1" y="213"/>
                    <a:pt x="40" y="338"/>
                    <a:pt x="140" y="389"/>
                  </a:cubicBezTo>
                  <a:cubicBezTo>
                    <a:pt x="637" y="645"/>
                    <a:pt x="933" y="803"/>
                    <a:pt x="1441" y="1074"/>
                  </a:cubicBezTo>
                  <a:cubicBezTo>
                    <a:pt x="4193" y="2543"/>
                    <a:pt x="6660" y="3648"/>
                    <a:pt x="8211" y="4101"/>
                  </a:cubicBezTo>
                  <a:cubicBezTo>
                    <a:pt x="8968" y="4323"/>
                    <a:pt x="9719" y="4433"/>
                    <a:pt x="10457" y="4433"/>
                  </a:cubicBezTo>
                  <a:cubicBezTo>
                    <a:pt x="10727" y="4433"/>
                    <a:pt x="10995" y="4418"/>
                    <a:pt x="11258" y="4389"/>
                  </a:cubicBezTo>
                  <a:cubicBezTo>
                    <a:pt x="11367" y="4376"/>
                    <a:pt x="11447" y="4277"/>
                    <a:pt x="11440" y="4168"/>
                  </a:cubicBezTo>
                  <a:cubicBezTo>
                    <a:pt x="11437" y="4113"/>
                    <a:pt x="11412" y="4062"/>
                    <a:pt x="11370" y="4025"/>
                  </a:cubicBezTo>
                  <a:cubicBezTo>
                    <a:pt x="11334" y="3993"/>
                    <a:pt x="11290" y="3975"/>
                    <a:pt x="11239" y="3975"/>
                  </a:cubicBezTo>
                  <a:cubicBezTo>
                    <a:pt x="11233" y="3975"/>
                    <a:pt x="11226" y="3975"/>
                    <a:pt x="11219" y="3976"/>
                  </a:cubicBezTo>
                  <a:cubicBezTo>
                    <a:pt x="11127" y="3983"/>
                    <a:pt x="11035" y="3987"/>
                    <a:pt x="10943" y="3987"/>
                  </a:cubicBezTo>
                  <a:cubicBezTo>
                    <a:pt x="10008" y="3987"/>
                    <a:pt x="9076" y="3604"/>
                    <a:pt x="8464" y="2950"/>
                  </a:cubicBezTo>
                  <a:cubicBezTo>
                    <a:pt x="7840" y="2284"/>
                    <a:pt x="7516" y="1401"/>
                    <a:pt x="7550" y="466"/>
                  </a:cubicBezTo>
                  <a:cubicBezTo>
                    <a:pt x="7554" y="352"/>
                    <a:pt x="7466" y="257"/>
                    <a:pt x="7353" y="254"/>
                  </a:cubicBezTo>
                  <a:cubicBezTo>
                    <a:pt x="7347" y="253"/>
                    <a:pt x="7342" y="253"/>
                    <a:pt x="7336" y="253"/>
                  </a:cubicBezTo>
                  <a:cubicBezTo>
                    <a:pt x="7232" y="253"/>
                    <a:pt x="7145" y="343"/>
                    <a:pt x="7140" y="451"/>
                  </a:cubicBezTo>
                  <a:cubicBezTo>
                    <a:pt x="7102" y="1495"/>
                    <a:pt x="7466" y="2482"/>
                    <a:pt x="8165" y="3230"/>
                  </a:cubicBezTo>
                  <a:cubicBezTo>
                    <a:pt x="8397" y="3478"/>
                    <a:pt x="8671" y="3693"/>
                    <a:pt x="8971" y="3867"/>
                  </a:cubicBezTo>
                  <a:cubicBezTo>
                    <a:pt x="8756" y="3824"/>
                    <a:pt x="8540" y="3769"/>
                    <a:pt x="8326" y="3706"/>
                  </a:cubicBezTo>
                  <a:cubicBezTo>
                    <a:pt x="6800" y="3260"/>
                    <a:pt x="4362" y="2170"/>
                    <a:pt x="1633" y="712"/>
                  </a:cubicBezTo>
                  <a:cubicBezTo>
                    <a:pt x="1124" y="440"/>
                    <a:pt x="827" y="282"/>
                    <a:pt x="329" y="25"/>
                  </a:cubicBezTo>
                  <a:cubicBezTo>
                    <a:pt x="299" y="8"/>
                    <a:pt x="266"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7"/>
            <p:cNvSpPr/>
            <p:nvPr/>
          </p:nvSpPr>
          <p:spPr>
            <a:xfrm>
              <a:off x="4043679" y="4848131"/>
              <a:ext cx="622917" cy="300516"/>
            </a:xfrm>
            <a:custGeom>
              <a:avLst/>
              <a:gdLst/>
              <a:ahLst/>
              <a:cxnLst/>
              <a:rect l="l" t="t" r="r" b="b"/>
              <a:pathLst>
                <a:path w="12808" h="6179" extrusionOk="0">
                  <a:moveTo>
                    <a:pt x="8934" y="0"/>
                  </a:moveTo>
                  <a:cubicBezTo>
                    <a:pt x="8027" y="0"/>
                    <a:pt x="7121" y="323"/>
                    <a:pt x="6404" y="969"/>
                  </a:cubicBezTo>
                  <a:cubicBezTo>
                    <a:pt x="5686" y="324"/>
                    <a:pt x="4780" y="1"/>
                    <a:pt x="3873" y="1"/>
                  </a:cubicBezTo>
                  <a:cubicBezTo>
                    <a:pt x="2904" y="1"/>
                    <a:pt x="1935" y="370"/>
                    <a:pt x="1197" y="1108"/>
                  </a:cubicBezTo>
                  <a:cubicBezTo>
                    <a:pt x="0" y="2306"/>
                    <a:pt x="0" y="4252"/>
                    <a:pt x="1197" y="5448"/>
                  </a:cubicBezTo>
                  <a:cubicBezTo>
                    <a:pt x="1683" y="5935"/>
                    <a:pt x="2322" y="6178"/>
                    <a:pt x="2962" y="6178"/>
                  </a:cubicBezTo>
                  <a:cubicBezTo>
                    <a:pt x="3601" y="6178"/>
                    <a:pt x="4240" y="5935"/>
                    <a:pt x="4726" y="5448"/>
                  </a:cubicBezTo>
                  <a:cubicBezTo>
                    <a:pt x="5111" y="5063"/>
                    <a:pt x="5324" y="4553"/>
                    <a:pt x="5324" y="4007"/>
                  </a:cubicBezTo>
                  <a:cubicBezTo>
                    <a:pt x="5324" y="3462"/>
                    <a:pt x="5111" y="2950"/>
                    <a:pt x="4726" y="2566"/>
                  </a:cubicBezTo>
                  <a:cubicBezTo>
                    <a:pt x="4412" y="2250"/>
                    <a:pt x="3992" y="2076"/>
                    <a:pt x="3545" y="2076"/>
                  </a:cubicBezTo>
                  <a:cubicBezTo>
                    <a:pt x="3099" y="2076"/>
                    <a:pt x="2680" y="2250"/>
                    <a:pt x="2364" y="2566"/>
                  </a:cubicBezTo>
                  <a:cubicBezTo>
                    <a:pt x="2222" y="2707"/>
                    <a:pt x="2116" y="2874"/>
                    <a:pt x="2047" y="3060"/>
                  </a:cubicBezTo>
                  <a:lnTo>
                    <a:pt x="2431" y="3203"/>
                  </a:lnTo>
                  <a:cubicBezTo>
                    <a:pt x="2478" y="3073"/>
                    <a:pt x="2554" y="2957"/>
                    <a:pt x="2653" y="2858"/>
                  </a:cubicBezTo>
                  <a:cubicBezTo>
                    <a:pt x="2892" y="2620"/>
                    <a:pt x="3209" y="2489"/>
                    <a:pt x="3545" y="2489"/>
                  </a:cubicBezTo>
                  <a:cubicBezTo>
                    <a:pt x="3882" y="2489"/>
                    <a:pt x="4200" y="2620"/>
                    <a:pt x="4437" y="2858"/>
                  </a:cubicBezTo>
                  <a:cubicBezTo>
                    <a:pt x="4744" y="3166"/>
                    <a:pt x="4914" y="3574"/>
                    <a:pt x="4914" y="4008"/>
                  </a:cubicBezTo>
                  <a:cubicBezTo>
                    <a:pt x="4914" y="4443"/>
                    <a:pt x="4744" y="4851"/>
                    <a:pt x="4437" y="5159"/>
                  </a:cubicBezTo>
                  <a:cubicBezTo>
                    <a:pt x="4043" y="5554"/>
                    <a:pt x="3520" y="5769"/>
                    <a:pt x="2963" y="5769"/>
                  </a:cubicBezTo>
                  <a:cubicBezTo>
                    <a:pt x="2405" y="5769"/>
                    <a:pt x="1881" y="5554"/>
                    <a:pt x="1488" y="5159"/>
                  </a:cubicBezTo>
                  <a:cubicBezTo>
                    <a:pt x="452" y="4123"/>
                    <a:pt x="452" y="2437"/>
                    <a:pt x="1488" y="1400"/>
                  </a:cubicBezTo>
                  <a:cubicBezTo>
                    <a:pt x="2145" y="742"/>
                    <a:pt x="3009" y="413"/>
                    <a:pt x="3873" y="413"/>
                  </a:cubicBezTo>
                  <a:cubicBezTo>
                    <a:pt x="4737" y="413"/>
                    <a:pt x="5601" y="742"/>
                    <a:pt x="6259" y="1400"/>
                  </a:cubicBezTo>
                  <a:lnTo>
                    <a:pt x="6404" y="1545"/>
                  </a:lnTo>
                  <a:lnTo>
                    <a:pt x="6549" y="1400"/>
                  </a:lnTo>
                  <a:cubicBezTo>
                    <a:pt x="7207" y="742"/>
                    <a:pt x="8071" y="413"/>
                    <a:pt x="8935" y="413"/>
                  </a:cubicBezTo>
                  <a:cubicBezTo>
                    <a:pt x="9799" y="413"/>
                    <a:pt x="10663" y="742"/>
                    <a:pt x="11320" y="1400"/>
                  </a:cubicBezTo>
                  <a:cubicBezTo>
                    <a:pt x="12357" y="2435"/>
                    <a:pt x="12357" y="4123"/>
                    <a:pt x="11320" y="5159"/>
                  </a:cubicBezTo>
                  <a:cubicBezTo>
                    <a:pt x="10927" y="5554"/>
                    <a:pt x="10402" y="5769"/>
                    <a:pt x="9846" y="5769"/>
                  </a:cubicBezTo>
                  <a:cubicBezTo>
                    <a:pt x="9288" y="5769"/>
                    <a:pt x="8765" y="5554"/>
                    <a:pt x="8371" y="5159"/>
                  </a:cubicBezTo>
                  <a:cubicBezTo>
                    <a:pt x="7736" y="4525"/>
                    <a:pt x="7736" y="3492"/>
                    <a:pt x="8371" y="2858"/>
                  </a:cubicBezTo>
                  <a:cubicBezTo>
                    <a:pt x="8610" y="2620"/>
                    <a:pt x="8926" y="2489"/>
                    <a:pt x="9263" y="2489"/>
                  </a:cubicBezTo>
                  <a:cubicBezTo>
                    <a:pt x="9600" y="2489"/>
                    <a:pt x="9917" y="2620"/>
                    <a:pt x="10155" y="2858"/>
                  </a:cubicBezTo>
                  <a:cubicBezTo>
                    <a:pt x="10255" y="2957"/>
                    <a:pt x="10328" y="3073"/>
                    <a:pt x="10378" y="3203"/>
                  </a:cubicBezTo>
                  <a:lnTo>
                    <a:pt x="10761" y="3060"/>
                  </a:lnTo>
                  <a:cubicBezTo>
                    <a:pt x="10692" y="2873"/>
                    <a:pt x="10586" y="2707"/>
                    <a:pt x="10445" y="2565"/>
                  </a:cubicBezTo>
                  <a:cubicBezTo>
                    <a:pt x="10129" y="2250"/>
                    <a:pt x="9709" y="2076"/>
                    <a:pt x="9263" y="2076"/>
                  </a:cubicBezTo>
                  <a:cubicBezTo>
                    <a:pt x="8815" y="2076"/>
                    <a:pt x="8396" y="2250"/>
                    <a:pt x="8080" y="2565"/>
                  </a:cubicBezTo>
                  <a:cubicBezTo>
                    <a:pt x="7286" y="3361"/>
                    <a:pt x="7286" y="4654"/>
                    <a:pt x="8080" y="5448"/>
                  </a:cubicBezTo>
                  <a:cubicBezTo>
                    <a:pt x="8567" y="5935"/>
                    <a:pt x="9207" y="6179"/>
                    <a:pt x="9846" y="6179"/>
                  </a:cubicBezTo>
                  <a:cubicBezTo>
                    <a:pt x="10485" y="6179"/>
                    <a:pt x="11124" y="5935"/>
                    <a:pt x="11611" y="5448"/>
                  </a:cubicBezTo>
                  <a:cubicBezTo>
                    <a:pt x="12808" y="4252"/>
                    <a:pt x="12808" y="2305"/>
                    <a:pt x="11611" y="1108"/>
                  </a:cubicBezTo>
                  <a:cubicBezTo>
                    <a:pt x="10873" y="369"/>
                    <a:pt x="9904" y="0"/>
                    <a:pt x="8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7"/>
            <p:cNvSpPr/>
            <p:nvPr/>
          </p:nvSpPr>
          <p:spPr>
            <a:xfrm>
              <a:off x="4536405" y="4991946"/>
              <a:ext cx="33266" cy="32488"/>
            </a:xfrm>
            <a:custGeom>
              <a:avLst/>
              <a:gdLst/>
              <a:ahLst/>
              <a:cxnLst/>
              <a:rect l="l" t="t" r="r" b="b"/>
              <a:pathLst>
                <a:path w="684" h="668" extrusionOk="0">
                  <a:moveTo>
                    <a:pt x="340" y="0"/>
                  </a:moveTo>
                  <a:cubicBezTo>
                    <a:pt x="162" y="0"/>
                    <a:pt x="17" y="139"/>
                    <a:pt x="8" y="319"/>
                  </a:cubicBezTo>
                  <a:cubicBezTo>
                    <a:pt x="0" y="502"/>
                    <a:pt x="143" y="658"/>
                    <a:pt x="327" y="667"/>
                  </a:cubicBezTo>
                  <a:cubicBezTo>
                    <a:pt x="332" y="668"/>
                    <a:pt x="337" y="668"/>
                    <a:pt x="342" y="668"/>
                  </a:cubicBezTo>
                  <a:cubicBezTo>
                    <a:pt x="520" y="668"/>
                    <a:pt x="667" y="528"/>
                    <a:pt x="675" y="349"/>
                  </a:cubicBezTo>
                  <a:cubicBezTo>
                    <a:pt x="684" y="164"/>
                    <a:pt x="541" y="9"/>
                    <a:pt x="356" y="1"/>
                  </a:cubicBezTo>
                  <a:cubicBezTo>
                    <a:pt x="351" y="0"/>
                    <a:pt x="345" y="0"/>
                    <a:pt x="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7"/>
            <p:cNvSpPr/>
            <p:nvPr/>
          </p:nvSpPr>
          <p:spPr>
            <a:xfrm>
              <a:off x="4139928" y="4991946"/>
              <a:ext cx="33899" cy="33072"/>
            </a:xfrm>
            <a:custGeom>
              <a:avLst/>
              <a:gdLst/>
              <a:ahLst/>
              <a:cxnLst/>
              <a:rect l="l" t="t" r="r" b="b"/>
              <a:pathLst>
                <a:path w="697" h="680" extrusionOk="0">
                  <a:moveTo>
                    <a:pt x="349" y="0"/>
                  </a:moveTo>
                  <a:cubicBezTo>
                    <a:pt x="344" y="0"/>
                    <a:pt x="338" y="0"/>
                    <a:pt x="333" y="1"/>
                  </a:cubicBezTo>
                  <a:cubicBezTo>
                    <a:pt x="146" y="9"/>
                    <a:pt x="1" y="166"/>
                    <a:pt x="8" y="355"/>
                  </a:cubicBezTo>
                  <a:cubicBezTo>
                    <a:pt x="17" y="538"/>
                    <a:pt x="166" y="680"/>
                    <a:pt x="348" y="680"/>
                  </a:cubicBezTo>
                  <a:cubicBezTo>
                    <a:pt x="353" y="680"/>
                    <a:pt x="359" y="680"/>
                    <a:pt x="364" y="680"/>
                  </a:cubicBezTo>
                  <a:cubicBezTo>
                    <a:pt x="553" y="672"/>
                    <a:pt x="696" y="512"/>
                    <a:pt x="688" y="325"/>
                  </a:cubicBezTo>
                  <a:cubicBezTo>
                    <a:pt x="680" y="143"/>
                    <a:pt x="531" y="0"/>
                    <a:pt x="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7"/>
            <p:cNvSpPr/>
            <p:nvPr/>
          </p:nvSpPr>
          <p:spPr>
            <a:xfrm>
              <a:off x="4326981" y="4912281"/>
              <a:ext cx="58119" cy="57146"/>
            </a:xfrm>
            <a:custGeom>
              <a:avLst/>
              <a:gdLst/>
              <a:ahLst/>
              <a:cxnLst/>
              <a:rect l="l" t="t" r="r" b="b"/>
              <a:pathLst>
                <a:path w="1195" h="1175" extrusionOk="0">
                  <a:moveTo>
                    <a:pt x="610" y="410"/>
                  </a:moveTo>
                  <a:cubicBezTo>
                    <a:pt x="657" y="412"/>
                    <a:pt x="701" y="432"/>
                    <a:pt x="733" y="467"/>
                  </a:cubicBezTo>
                  <a:cubicBezTo>
                    <a:pt x="765" y="501"/>
                    <a:pt x="780" y="546"/>
                    <a:pt x="779" y="594"/>
                  </a:cubicBezTo>
                  <a:cubicBezTo>
                    <a:pt x="776" y="641"/>
                    <a:pt x="757" y="685"/>
                    <a:pt x="722" y="717"/>
                  </a:cubicBezTo>
                  <a:cubicBezTo>
                    <a:pt x="686" y="747"/>
                    <a:pt x="642" y="763"/>
                    <a:pt x="595" y="763"/>
                  </a:cubicBezTo>
                  <a:cubicBezTo>
                    <a:pt x="496" y="759"/>
                    <a:pt x="421" y="677"/>
                    <a:pt x="426" y="579"/>
                  </a:cubicBezTo>
                  <a:cubicBezTo>
                    <a:pt x="428" y="532"/>
                    <a:pt x="448" y="488"/>
                    <a:pt x="483" y="456"/>
                  </a:cubicBezTo>
                  <a:cubicBezTo>
                    <a:pt x="515" y="426"/>
                    <a:pt x="557" y="410"/>
                    <a:pt x="601" y="410"/>
                  </a:cubicBezTo>
                  <a:close/>
                  <a:moveTo>
                    <a:pt x="591" y="0"/>
                  </a:moveTo>
                  <a:cubicBezTo>
                    <a:pt x="445" y="0"/>
                    <a:pt x="312" y="56"/>
                    <a:pt x="204" y="155"/>
                  </a:cubicBezTo>
                  <a:cubicBezTo>
                    <a:pt x="88" y="260"/>
                    <a:pt x="21" y="405"/>
                    <a:pt x="14" y="562"/>
                  </a:cubicBezTo>
                  <a:cubicBezTo>
                    <a:pt x="1" y="885"/>
                    <a:pt x="252" y="1160"/>
                    <a:pt x="577" y="1175"/>
                  </a:cubicBezTo>
                  <a:lnTo>
                    <a:pt x="602" y="1175"/>
                  </a:lnTo>
                  <a:cubicBezTo>
                    <a:pt x="750" y="1175"/>
                    <a:pt x="890" y="1120"/>
                    <a:pt x="997" y="1021"/>
                  </a:cubicBezTo>
                  <a:cubicBezTo>
                    <a:pt x="1114" y="915"/>
                    <a:pt x="1181" y="770"/>
                    <a:pt x="1187" y="613"/>
                  </a:cubicBezTo>
                  <a:cubicBezTo>
                    <a:pt x="1194" y="457"/>
                    <a:pt x="1139" y="308"/>
                    <a:pt x="1033" y="192"/>
                  </a:cubicBezTo>
                  <a:cubicBezTo>
                    <a:pt x="929" y="75"/>
                    <a:pt x="784" y="8"/>
                    <a:pt x="627" y="1"/>
                  </a:cubicBezTo>
                  <a:cubicBezTo>
                    <a:pt x="615" y="1"/>
                    <a:pt x="603" y="0"/>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7"/>
            <p:cNvSpPr/>
            <p:nvPr/>
          </p:nvSpPr>
          <p:spPr>
            <a:xfrm>
              <a:off x="4595984" y="5069812"/>
              <a:ext cx="96589" cy="80005"/>
            </a:xfrm>
            <a:custGeom>
              <a:avLst/>
              <a:gdLst/>
              <a:ahLst/>
              <a:cxnLst/>
              <a:rect l="l" t="t" r="r" b="b"/>
              <a:pathLst>
                <a:path w="1986" h="1645" extrusionOk="0">
                  <a:moveTo>
                    <a:pt x="928" y="0"/>
                  </a:moveTo>
                  <a:cubicBezTo>
                    <a:pt x="788" y="0"/>
                    <a:pt x="649" y="31"/>
                    <a:pt x="520" y="92"/>
                  </a:cubicBezTo>
                  <a:cubicBezTo>
                    <a:pt x="337" y="180"/>
                    <a:pt x="179" y="314"/>
                    <a:pt x="64" y="481"/>
                  </a:cubicBezTo>
                  <a:cubicBezTo>
                    <a:pt x="0" y="574"/>
                    <a:pt x="24" y="701"/>
                    <a:pt x="118" y="766"/>
                  </a:cubicBezTo>
                  <a:cubicBezTo>
                    <a:pt x="153" y="790"/>
                    <a:pt x="193" y="802"/>
                    <a:pt x="233" y="802"/>
                  </a:cubicBezTo>
                  <a:cubicBezTo>
                    <a:pt x="298" y="802"/>
                    <a:pt x="362" y="771"/>
                    <a:pt x="403" y="713"/>
                  </a:cubicBezTo>
                  <a:cubicBezTo>
                    <a:pt x="475" y="605"/>
                    <a:pt x="576" y="520"/>
                    <a:pt x="695" y="464"/>
                  </a:cubicBezTo>
                  <a:cubicBezTo>
                    <a:pt x="769" y="430"/>
                    <a:pt x="848" y="413"/>
                    <a:pt x="928" y="413"/>
                  </a:cubicBezTo>
                  <a:cubicBezTo>
                    <a:pt x="990" y="413"/>
                    <a:pt x="1052" y="423"/>
                    <a:pt x="1113" y="444"/>
                  </a:cubicBezTo>
                  <a:cubicBezTo>
                    <a:pt x="1249" y="493"/>
                    <a:pt x="1360" y="593"/>
                    <a:pt x="1422" y="726"/>
                  </a:cubicBezTo>
                  <a:cubicBezTo>
                    <a:pt x="1513" y="923"/>
                    <a:pt x="1429" y="1159"/>
                    <a:pt x="1231" y="1253"/>
                  </a:cubicBezTo>
                  <a:cubicBezTo>
                    <a:pt x="1130" y="1302"/>
                    <a:pt x="1085" y="1425"/>
                    <a:pt x="1133" y="1527"/>
                  </a:cubicBezTo>
                  <a:cubicBezTo>
                    <a:pt x="1169" y="1601"/>
                    <a:pt x="1243" y="1644"/>
                    <a:pt x="1320" y="1644"/>
                  </a:cubicBezTo>
                  <a:cubicBezTo>
                    <a:pt x="1349" y="1644"/>
                    <a:pt x="1378" y="1639"/>
                    <a:pt x="1409" y="1623"/>
                  </a:cubicBezTo>
                  <a:cubicBezTo>
                    <a:pt x="1812" y="1433"/>
                    <a:pt x="1985" y="952"/>
                    <a:pt x="1795" y="549"/>
                  </a:cubicBezTo>
                  <a:cubicBezTo>
                    <a:pt x="1686" y="319"/>
                    <a:pt x="1493" y="144"/>
                    <a:pt x="1253" y="57"/>
                  </a:cubicBezTo>
                  <a:cubicBezTo>
                    <a:pt x="1146" y="19"/>
                    <a:pt x="1037" y="0"/>
                    <a:pt x="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7"/>
            <p:cNvSpPr/>
            <p:nvPr/>
          </p:nvSpPr>
          <p:spPr>
            <a:xfrm>
              <a:off x="4017756" y="5069861"/>
              <a:ext cx="96492" cy="79956"/>
            </a:xfrm>
            <a:custGeom>
              <a:avLst/>
              <a:gdLst/>
              <a:ahLst/>
              <a:cxnLst/>
              <a:rect l="l" t="t" r="r" b="b"/>
              <a:pathLst>
                <a:path w="1984" h="1644" extrusionOk="0">
                  <a:moveTo>
                    <a:pt x="1056" y="1"/>
                  </a:moveTo>
                  <a:cubicBezTo>
                    <a:pt x="947" y="1"/>
                    <a:pt x="838" y="20"/>
                    <a:pt x="732" y="57"/>
                  </a:cubicBezTo>
                  <a:cubicBezTo>
                    <a:pt x="492" y="143"/>
                    <a:pt x="299" y="319"/>
                    <a:pt x="190" y="549"/>
                  </a:cubicBezTo>
                  <a:cubicBezTo>
                    <a:pt x="1" y="952"/>
                    <a:pt x="173" y="1433"/>
                    <a:pt x="576" y="1623"/>
                  </a:cubicBezTo>
                  <a:cubicBezTo>
                    <a:pt x="606" y="1638"/>
                    <a:pt x="635" y="1643"/>
                    <a:pt x="664" y="1643"/>
                  </a:cubicBezTo>
                  <a:cubicBezTo>
                    <a:pt x="741" y="1643"/>
                    <a:pt x="815" y="1600"/>
                    <a:pt x="851" y="1527"/>
                  </a:cubicBezTo>
                  <a:cubicBezTo>
                    <a:pt x="899" y="1424"/>
                    <a:pt x="854" y="1302"/>
                    <a:pt x="752" y="1253"/>
                  </a:cubicBezTo>
                  <a:cubicBezTo>
                    <a:pt x="554" y="1161"/>
                    <a:pt x="468" y="923"/>
                    <a:pt x="562" y="726"/>
                  </a:cubicBezTo>
                  <a:cubicBezTo>
                    <a:pt x="655" y="528"/>
                    <a:pt x="852" y="412"/>
                    <a:pt x="1057" y="412"/>
                  </a:cubicBezTo>
                  <a:cubicBezTo>
                    <a:pt x="1135" y="412"/>
                    <a:pt x="1214" y="429"/>
                    <a:pt x="1289" y="464"/>
                  </a:cubicBezTo>
                  <a:cubicBezTo>
                    <a:pt x="1407" y="520"/>
                    <a:pt x="1508" y="605"/>
                    <a:pt x="1581" y="714"/>
                  </a:cubicBezTo>
                  <a:cubicBezTo>
                    <a:pt x="1621" y="771"/>
                    <a:pt x="1686" y="803"/>
                    <a:pt x="1751" y="803"/>
                  </a:cubicBezTo>
                  <a:cubicBezTo>
                    <a:pt x="1791" y="803"/>
                    <a:pt x="1831" y="791"/>
                    <a:pt x="1866" y="766"/>
                  </a:cubicBezTo>
                  <a:cubicBezTo>
                    <a:pt x="1960" y="703"/>
                    <a:pt x="1984" y="575"/>
                    <a:pt x="1920" y="481"/>
                  </a:cubicBezTo>
                  <a:cubicBezTo>
                    <a:pt x="1806" y="313"/>
                    <a:pt x="1648" y="179"/>
                    <a:pt x="1464" y="93"/>
                  </a:cubicBezTo>
                  <a:cubicBezTo>
                    <a:pt x="1334" y="32"/>
                    <a:pt x="1195"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7"/>
            <p:cNvSpPr/>
            <p:nvPr/>
          </p:nvSpPr>
          <p:spPr>
            <a:xfrm>
              <a:off x="5464955" y="4899831"/>
              <a:ext cx="337430" cy="192303"/>
            </a:xfrm>
            <a:custGeom>
              <a:avLst/>
              <a:gdLst/>
              <a:ahLst/>
              <a:cxnLst/>
              <a:rect l="l" t="t" r="r" b="b"/>
              <a:pathLst>
                <a:path w="6938" h="3954" extrusionOk="0">
                  <a:moveTo>
                    <a:pt x="1084" y="0"/>
                  </a:moveTo>
                  <a:cubicBezTo>
                    <a:pt x="970" y="0"/>
                    <a:pt x="878" y="92"/>
                    <a:pt x="878" y="206"/>
                  </a:cubicBezTo>
                  <a:cubicBezTo>
                    <a:pt x="878" y="1405"/>
                    <a:pt x="586" y="2597"/>
                    <a:pt x="34" y="3653"/>
                  </a:cubicBezTo>
                  <a:cubicBezTo>
                    <a:pt x="0" y="3715"/>
                    <a:pt x="2" y="3793"/>
                    <a:pt x="40" y="3854"/>
                  </a:cubicBezTo>
                  <a:cubicBezTo>
                    <a:pt x="78" y="3916"/>
                    <a:pt x="145" y="3954"/>
                    <a:pt x="215" y="3954"/>
                  </a:cubicBezTo>
                  <a:lnTo>
                    <a:pt x="6733" y="3954"/>
                  </a:lnTo>
                  <a:cubicBezTo>
                    <a:pt x="6846" y="3954"/>
                    <a:pt x="6938" y="3861"/>
                    <a:pt x="6938" y="3748"/>
                  </a:cubicBezTo>
                  <a:cubicBezTo>
                    <a:pt x="6938" y="3635"/>
                    <a:pt x="6846" y="3542"/>
                    <a:pt x="6733" y="3542"/>
                  </a:cubicBezTo>
                  <a:lnTo>
                    <a:pt x="546" y="3542"/>
                  </a:lnTo>
                  <a:cubicBezTo>
                    <a:pt x="1034" y="2505"/>
                    <a:pt x="1289" y="1359"/>
                    <a:pt x="1289" y="206"/>
                  </a:cubicBezTo>
                  <a:cubicBezTo>
                    <a:pt x="1289" y="92"/>
                    <a:pt x="1197"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7"/>
            <p:cNvSpPr/>
            <p:nvPr/>
          </p:nvSpPr>
          <p:spPr>
            <a:xfrm>
              <a:off x="5847716" y="5072098"/>
              <a:ext cx="75384" cy="20038"/>
            </a:xfrm>
            <a:custGeom>
              <a:avLst/>
              <a:gdLst/>
              <a:ahLst/>
              <a:cxnLst/>
              <a:rect l="l" t="t" r="r" b="b"/>
              <a:pathLst>
                <a:path w="1550" h="412" extrusionOk="0">
                  <a:moveTo>
                    <a:pt x="206" y="0"/>
                  </a:moveTo>
                  <a:cubicBezTo>
                    <a:pt x="93" y="0"/>
                    <a:pt x="0" y="93"/>
                    <a:pt x="0" y="206"/>
                  </a:cubicBezTo>
                  <a:cubicBezTo>
                    <a:pt x="0" y="319"/>
                    <a:pt x="93" y="412"/>
                    <a:pt x="206" y="412"/>
                  </a:cubicBezTo>
                  <a:lnTo>
                    <a:pt x="1345" y="412"/>
                  </a:lnTo>
                  <a:cubicBezTo>
                    <a:pt x="1458" y="412"/>
                    <a:pt x="1549" y="319"/>
                    <a:pt x="1549" y="206"/>
                  </a:cubicBezTo>
                  <a:cubicBezTo>
                    <a:pt x="1549" y="93"/>
                    <a:pt x="1458"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7"/>
            <p:cNvSpPr/>
            <p:nvPr/>
          </p:nvSpPr>
          <p:spPr>
            <a:xfrm>
              <a:off x="2913438" y="4899831"/>
              <a:ext cx="337478" cy="192303"/>
            </a:xfrm>
            <a:custGeom>
              <a:avLst/>
              <a:gdLst/>
              <a:ahLst/>
              <a:cxnLst/>
              <a:rect l="l" t="t" r="r" b="b"/>
              <a:pathLst>
                <a:path w="6939" h="3954" extrusionOk="0">
                  <a:moveTo>
                    <a:pt x="5855" y="0"/>
                  </a:moveTo>
                  <a:cubicBezTo>
                    <a:pt x="5742" y="0"/>
                    <a:pt x="5649" y="92"/>
                    <a:pt x="5649" y="205"/>
                  </a:cubicBezTo>
                  <a:cubicBezTo>
                    <a:pt x="5649" y="1359"/>
                    <a:pt x="5905" y="2505"/>
                    <a:pt x="6392" y="3542"/>
                  </a:cubicBezTo>
                  <a:lnTo>
                    <a:pt x="206" y="3542"/>
                  </a:lnTo>
                  <a:cubicBezTo>
                    <a:pt x="93" y="3542"/>
                    <a:pt x="0" y="3635"/>
                    <a:pt x="0" y="3748"/>
                  </a:cubicBezTo>
                  <a:cubicBezTo>
                    <a:pt x="0" y="3861"/>
                    <a:pt x="93" y="3954"/>
                    <a:pt x="206" y="3954"/>
                  </a:cubicBezTo>
                  <a:lnTo>
                    <a:pt x="6723" y="3954"/>
                  </a:lnTo>
                  <a:cubicBezTo>
                    <a:pt x="6795" y="3954"/>
                    <a:pt x="6861" y="3916"/>
                    <a:pt x="6899" y="3854"/>
                  </a:cubicBezTo>
                  <a:cubicBezTo>
                    <a:pt x="6935" y="3793"/>
                    <a:pt x="6939" y="3717"/>
                    <a:pt x="6905" y="3653"/>
                  </a:cubicBezTo>
                  <a:cubicBezTo>
                    <a:pt x="6353" y="2596"/>
                    <a:pt x="6061" y="1405"/>
                    <a:pt x="6061" y="205"/>
                  </a:cubicBezTo>
                  <a:cubicBezTo>
                    <a:pt x="6061" y="92"/>
                    <a:pt x="5968" y="0"/>
                    <a:pt x="5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7"/>
            <p:cNvSpPr/>
            <p:nvPr/>
          </p:nvSpPr>
          <p:spPr>
            <a:xfrm>
              <a:off x="2792822" y="5072098"/>
              <a:ext cx="75336" cy="20038"/>
            </a:xfrm>
            <a:custGeom>
              <a:avLst/>
              <a:gdLst/>
              <a:ahLst/>
              <a:cxnLst/>
              <a:rect l="l" t="t" r="r" b="b"/>
              <a:pathLst>
                <a:path w="1549" h="412" extrusionOk="0">
                  <a:moveTo>
                    <a:pt x="205" y="0"/>
                  </a:moveTo>
                  <a:cubicBezTo>
                    <a:pt x="92" y="0"/>
                    <a:pt x="1" y="93"/>
                    <a:pt x="1" y="206"/>
                  </a:cubicBezTo>
                  <a:cubicBezTo>
                    <a:pt x="1" y="319"/>
                    <a:pt x="92" y="412"/>
                    <a:pt x="205" y="412"/>
                  </a:cubicBezTo>
                  <a:lnTo>
                    <a:pt x="1344" y="412"/>
                  </a:lnTo>
                  <a:cubicBezTo>
                    <a:pt x="1457" y="412"/>
                    <a:pt x="1549" y="319"/>
                    <a:pt x="1549" y="206"/>
                  </a:cubicBezTo>
                  <a:cubicBezTo>
                    <a:pt x="1549" y="93"/>
                    <a:pt x="1457" y="0"/>
                    <a:pt x="1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41B4-E9CE-F279-652D-D329179EE81C}"/>
            </a:ext>
          </a:extLst>
        </p:cNvPr>
        <p:cNvGrpSpPr/>
        <p:nvPr/>
      </p:nvGrpSpPr>
      <p:grpSpPr>
        <a:xfrm>
          <a:off x="0" y="0"/>
          <a:ext cx="0" cy="0"/>
          <a:chOff x="0" y="0"/>
          <a:chExt cx="0" cy="0"/>
        </a:xfrm>
      </p:grpSpPr>
      <p:pic>
        <p:nvPicPr>
          <p:cNvPr id="2050" name="Picture 2" descr="metin, diyagram, çizgi, öykü gelişim çizgisi; kumpas; grafiğini çıkarma içeren bir resim&#10;&#10;Yapay zeka tarafından oluşturulan içerik yanlış olabilir., Resim">
            <a:extLst>
              <a:ext uri="{FF2B5EF4-FFF2-40B4-BE49-F238E27FC236}">
                <a16:creationId xmlns:a16="http://schemas.microsoft.com/office/drawing/2014/main" id="{94690536-5670-9DA7-C0C7-3C626A631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847725"/>
            <a:ext cx="61341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2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A371-8746-1D93-347D-CC1CB018DE7B}"/>
            </a:ext>
          </a:extLst>
        </p:cNvPr>
        <p:cNvGrpSpPr/>
        <p:nvPr/>
      </p:nvGrpSpPr>
      <p:grpSpPr>
        <a:xfrm>
          <a:off x="0" y="0"/>
          <a:ext cx="0" cy="0"/>
          <a:chOff x="0" y="0"/>
          <a:chExt cx="0" cy="0"/>
        </a:xfrm>
      </p:grpSpPr>
      <p:pic>
        <p:nvPicPr>
          <p:cNvPr id="3074" name="Picture 2" descr="metin, ekran görüntüsü, renklilik, diyagram içeren bir resim&#10;&#10;Yapay zeka tarafından oluşturulan içerik yanlış olabilir., Resim">
            <a:extLst>
              <a:ext uri="{FF2B5EF4-FFF2-40B4-BE49-F238E27FC236}">
                <a16:creationId xmlns:a16="http://schemas.microsoft.com/office/drawing/2014/main" id="{7E2DA225-B465-9904-AA27-D2111440F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809625"/>
            <a:ext cx="61341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05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878FE60B-D636-AB2B-0345-4A33667CEF6E}"/>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CA74C270-BCF8-94DF-40E4-93B4AB4985F6}"/>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err="1"/>
              <a:t>InCites</a:t>
            </a:r>
            <a:endParaRPr lang="en-US" dirty="0"/>
          </a:p>
        </p:txBody>
      </p:sp>
      <p:pic>
        <p:nvPicPr>
          <p:cNvPr id="5" name="Resim 4">
            <a:extLst>
              <a:ext uri="{FF2B5EF4-FFF2-40B4-BE49-F238E27FC236}">
                <a16:creationId xmlns:a16="http://schemas.microsoft.com/office/drawing/2014/main" id="{2192B015-357D-3E06-B09B-639136A2AE8F}"/>
              </a:ext>
            </a:extLst>
          </p:cNvPr>
          <p:cNvPicPr>
            <a:picLocks noChangeAspect="1"/>
          </p:cNvPicPr>
          <p:nvPr/>
        </p:nvPicPr>
        <p:blipFill>
          <a:blip r:embed="rId3"/>
          <a:srcRect l="3242" t="-32427" r="3242" b="-42637"/>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A802E7C7-DC30-80F2-946B-5443CD4F13A6}"/>
              </a:ext>
            </a:extLst>
          </p:cNvPr>
          <p:cNvSpPr txBox="1"/>
          <p:nvPr/>
        </p:nvSpPr>
        <p:spPr>
          <a:xfrm>
            <a:off x="4991386" y="864984"/>
            <a:ext cx="36266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2024 yılı içerisinde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InCites</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platformuna Üniversitemiz kullanıcılarınca 5020 kez giriş yapılmıştır.</a:t>
            </a:r>
          </a:p>
        </p:txBody>
      </p:sp>
    </p:spTree>
    <p:extLst>
      <p:ext uri="{BB962C8B-B14F-4D97-AF65-F5344CB8AC3E}">
        <p14:creationId xmlns:p14="http://schemas.microsoft.com/office/powerpoint/2010/main" val="357546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C98AC14-ECF8-F02D-9311-26AD506A7E2F}"/>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4CBCA0D6-093C-8A36-BDD5-A84D1285B509}"/>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JoVE</a:t>
            </a:r>
            <a:endParaRPr lang="en-US"/>
          </a:p>
        </p:txBody>
      </p:sp>
      <p:pic>
        <p:nvPicPr>
          <p:cNvPr id="5" name="Resim 4">
            <a:extLst>
              <a:ext uri="{FF2B5EF4-FFF2-40B4-BE49-F238E27FC236}">
                <a16:creationId xmlns:a16="http://schemas.microsoft.com/office/drawing/2014/main" id="{B3987A59-C782-C823-6576-CF6E43CFB66D}"/>
              </a:ext>
            </a:extLst>
          </p:cNvPr>
          <p:cNvPicPr>
            <a:picLocks noChangeAspect="1"/>
          </p:cNvPicPr>
          <p:nvPr/>
        </p:nvPicPr>
        <p:blipFill>
          <a:blip r:embed="rId3"/>
          <a:srcRect l="-7984" t="-11721" r="-6433" b="-16999"/>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59C46A0D-94CB-A778-F862-3F979916B080}"/>
              </a:ext>
            </a:extLst>
          </p:cNvPr>
          <p:cNvSpPr txBox="1"/>
          <p:nvPr/>
        </p:nvSpPr>
        <p:spPr>
          <a:xfrm>
            <a:off x="4991386" y="864984"/>
            <a:ext cx="3626663" cy="3108543"/>
          </a:xfrm>
          <a:prstGeom prst="rect">
            <a:avLst/>
          </a:prstGeom>
          <a:noFill/>
        </p:spPr>
        <p:txBody>
          <a:bodyPr wrap="square" lIns="91440" tIns="45720" rIns="91440" bIns="45720" rtlCol="0" anchor="t">
            <a:spAutoFit/>
          </a:bodyPr>
          <a:lstStyle/>
          <a:p>
            <a:pPr>
              <a:defRPr/>
            </a:pPr>
            <a:r>
              <a:rPr lang="tr-TR" dirty="0" err="1">
                <a:latin typeface="fira sans"/>
              </a:rPr>
              <a:t>JoVE</a:t>
            </a:r>
            <a:r>
              <a:rPr lang="tr-TR" dirty="0">
                <a:latin typeface="fira sans"/>
              </a:rPr>
              <a:t> (</a:t>
            </a:r>
            <a:r>
              <a:rPr lang="tr-TR" dirty="0" err="1">
                <a:latin typeface="fira sans"/>
              </a:rPr>
              <a:t>Journal</a:t>
            </a:r>
            <a:r>
              <a:rPr lang="tr-TR" dirty="0">
                <a:latin typeface="fira sans"/>
              </a:rPr>
              <a:t> of </a:t>
            </a:r>
            <a:r>
              <a:rPr lang="tr-TR" dirty="0" err="1">
                <a:latin typeface="fira sans"/>
              </a:rPr>
              <a:t>Visualized</a:t>
            </a:r>
            <a:r>
              <a:rPr lang="tr-TR" dirty="0">
                <a:latin typeface="fira sans"/>
              </a:rPr>
              <a:t> </a:t>
            </a:r>
            <a:r>
              <a:rPr lang="tr-TR" dirty="0" err="1">
                <a:latin typeface="fira sans"/>
              </a:rPr>
              <a:t>Experiments</a:t>
            </a:r>
            <a:r>
              <a:rPr lang="tr-TR" dirty="0">
                <a:latin typeface="fira sans"/>
              </a:rPr>
              <a:t>), bilimsel araştırma yöntemlerini videolar aracılığıyla sunan lider bir platformdur. </a:t>
            </a:r>
            <a:r>
              <a:rPr lang="tr-TR" dirty="0" err="1">
                <a:latin typeface="fira sans"/>
              </a:rPr>
              <a:t>JoVE</a:t>
            </a:r>
            <a:r>
              <a:rPr lang="tr-TR" dirty="0">
                <a:latin typeface="fira sans"/>
              </a:rPr>
              <a:t>, araştırmacıların, eğitimcilerin ve öğrencilerin karmaşık deneysel teknikleri doğru bir şekilde öğrenmelerini ve uygulamalarını sağlayan görsel içerikler sunar. Platform, biyoloji, kimya, tıp, fizik, mühendislik gibi birçok bilimsel disiplinde kapsamlı içerikler sunar. </a:t>
            </a:r>
            <a:r>
              <a:rPr lang="tr-TR" dirty="0" err="1">
                <a:latin typeface="fira sans"/>
              </a:rPr>
              <a:t>JoVE'nin</a:t>
            </a:r>
            <a:r>
              <a:rPr lang="tr-TR" dirty="0">
                <a:latin typeface="fira sans"/>
              </a:rPr>
              <a:t> sunduğu videolar, deneylerin adım adım nasıl yapılacağını görsel olarak gösterir ve bu sayede bilimsel çalışmaların doğruluğunu artırmaya yardımcı olur</a:t>
            </a:r>
            <a:r>
              <a:rPr kumimoji="0" lang="tr-TR" normalizeH="0" dirty="0">
                <a:ln>
                  <a:noFill/>
                </a:ln>
                <a:effectLst/>
                <a:uLnTx/>
                <a:uFillTx/>
                <a:latin typeface="fira sans"/>
                <a:sym typeface="Arial"/>
              </a:rPr>
              <a:t>.</a:t>
            </a:r>
            <a:endParaRPr lang="tr-TR" dirty="0">
              <a:latin typeface="fira sans"/>
            </a:endParaRPr>
          </a:p>
        </p:txBody>
      </p:sp>
    </p:spTree>
    <p:extLst>
      <p:ext uri="{BB962C8B-B14F-4D97-AF65-F5344CB8AC3E}">
        <p14:creationId xmlns:p14="http://schemas.microsoft.com/office/powerpoint/2010/main" val="274225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1EACBA1F-2EC0-F787-8B8A-01F0897DC922}"/>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4FB614B3-2E8B-A3AA-B54D-053D458BF310}"/>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JoVE</a:t>
            </a:r>
            <a:endParaRPr lang="en-US"/>
          </a:p>
        </p:txBody>
      </p:sp>
      <p:pic>
        <p:nvPicPr>
          <p:cNvPr id="5" name="Resim 4">
            <a:extLst>
              <a:ext uri="{FF2B5EF4-FFF2-40B4-BE49-F238E27FC236}">
                <a16:creationId xmlns:a16="http://schemas.microsoft.com/office/drawing/2014/main" id="{05A6A1C3-69A2-E754-3956-D71C960BAFBD}"/>
              </a:ext>
            </a:extLst>
          </p:cNvPr>
          <p:cNvPicPr>
            <a:picLocks noChangeAspect="1"/>
          </p:cNvPicPr>
          <p:nvPr/>
        </p:nvPicPr>
        <p:blipFill>
          <a:blip r:embed="rId3"/>
          <a:srcRect l="-7984" t="-11721" r="-6433" b="-16999"/>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66E3C9C3-E7E4-DAE0-AB5A-0C032CA1C0EB}"/>
              </a:ext>
            </a:extLst>
          </p:cNvPr>
          <p:cNvSpPr txBox="1"/>
          <p:nvPr/>
        </p:nvSpPr>
        <p:spPr>
          <a:xfrm>
            <a:off x="4991386" y="864984"/>
            <a:ext cx="3626663" cy="1384995"/>
          </a:xfrm>
          <a:prstGeom prst="rect">
            <a:avLst/>
          </a:prstGeom>
          <a:noFill/>
        </p:spPr>
        <p:txBody>
          <a:bodyPr wrap="square" rtlCol="0">
            <a:spAutoFit/>
          </a:bodyPr>
          <a:lstStyle/>
          <a:p>
            <a:pPr lvl="0">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Üniversitemizin,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JoVE’de</a:t>
            </a:r>
            <a:r>
              <a:rPr lang="tr-TR" dirty="0">
                <a:latin typeface="Fira Sans" panose="020B0503050000020004" pitchFamily="34" charset="0"/>
              </a:rPr>
              <a:t> yer alan "Biyoloji" ve "Tıp" konulu video makalelere erişimi vardır. </a:t>
            </a:r>
            <a:r>
              <a:rPr lang="tr-TR" dirty="0" err="1">
                <a:latin typeface="Fira Sans" panose="020B0503050000020004" pitchFamily="34" charset="0"/>
              </a:rPr>
              <a:t>JoVE’de</a:t>
            </a:r>
            <a:r>
              <a:rPr lang="tr-TR" dirty="0">
                <a:latin typeface="Fira Sans" panose="020B0503050000020004" pitchFamily="34" charset="0"/>
              </a:rPr>
              <a:t> 3011 biyoloji ve 2240 tıp konulu video makale yer almaktadır. Bu makaleler Web Of </a:t>
            </a:r>
            <a:r>
              <a:rPr lang="tr-TR" dirty="0" err="1">
                <a:latin typeface="Fira Sans" panose="020B0503050000020004" pitchFamily="34" charset="0"/>
              </a:rPr>
              <a:t>Science</a:t>
            </a:r>
            <a:r>
              <a:rPr lang="tr-TR" dirty="0">
                <a:latin typeface="Fira Sans" panose="020B0503050000020004" pitchFamily="34" charset="0"/>
              </a:rPr>
              <a:t> ve </a:t>
            </a:r>
            <a:r>
              <a:rPr lang="tr-TR" dirty="0" err="1">
                <a:latin typeface="Fira Sans" panose="020B0503050000020004" pitchFamily="34" charset="0"/>
              </a:rPr>
              <a:t>PubMed’de</a:t>
            </a:r>
            <a:r>
              <a:rPr lang="tr-TR" dirty="0">
                <a:latin typeface="Fira Sans" panose="020B0503050000020004" pitchFamily="34" charset="0"/>
              </a:rPr>
              <a:t> indekslenmiştir.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2403078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4739A58A-DBB8-3EDD-1CDE-35A81A87644F}"/>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C994EDDC-45E7-E583-16DE-158F7098103C}"/>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JoVE</a:t>
            </a:r>
            <a:endParaRPr lang="en-US"/>
          </a:p>
        </p:txBody>
      </p:sp>
      <p:pic>
        <p:nvPicPr>
          <p:cNvPr id="5" name="Resim 4">
            <a:extLst>
              <a:ext uri="{FF2B5EF4-FFF2-40B4-BE49-F238E27FC236}">
                <a16:creationId xmlns:a16="http://schemas.microsoft.com/office/drawing/2014/main" id="{1F4C842F-0247-8569-C1A2-AF47B82A08CB}"/>
              </a:ext>
            </a:extLst>
          </p:cNvPr>
          <p:cNvPicPr>
            <a:picLocks noChangeAspect="1"/>
          </p:cNvPicPr>
          <p:nvPr/>
        </p:nvPicPr>
        <p:blipFill>
          <a:blip r:embed="rId3"/>
          <a:srcRect l="-7984" t="-11721" r="-6433" b="-16999"/>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C6533FFE-2ECA-0089-9C83-7BD44961B6EF}"/>
              </a:ext>
            </a:extLst>
          </p:cNvPr>
          <p:cNvSpPr txBox="1"/>
          <p:nvPr/>
        </p:nvSpPr>
        <p:spPr>
          <a:xfrm>
            <a:off x="4764767" y="864984"/>
            <a:ext cx="3626663" cy="307777"/>
          </a:xfrm>
          <a:prstGeom prst="rect">
            <a:avLst/>
          </a:prstGeom>
          <a:noFill/>
        </p:spPr>
        <p:txBody>
          <a:bodyPr wrap="square" rtlCol="0">
            <a:spAutoFit/>
          </a:bodyPr>
          <a:lstStyle/>
          <a:p>
            <a:pPr lvl="0">
              <a:defRPr/>
            </a:pPr>
            <a:r>
              <a:rPr lang="tr-TR" b="1" dirty="0" err="1">
                <a:latin typeface="Fira Sans" panose="020B0503050000020004" pitchFamily="34" charset="0"/>
              </a:rPr>
              <a:t>JoVE’ye</a:t>
            </a:r>
            <a:r>
              <a:rPr lang="tr-TR" b="1" dirty="0">
                <a:latin typeface="Fira Sans" panose="020B0503050000020004" pitchFamily="34" charset="0"/>
              </a:rPr>
              <a:t> Ait 2024 Yılı İstatistikleri</a:t>
            </a:r>
          </a:p>
        </p:txBody>
      </p:sp>
      <p:graphicFrame>
        <p:nvGraphicFramePr>
          <p:cNvPr id="3" name="Tablo 2">
            <a:extLst>
              <a:ext uri="{FF2B5EF4-FFF2-40B4-BE49-F238E27FC236}">
                <a16:creationId xmlns:a16="http://schemas.microsoft.com/office/drawing/2014/main" id="{812B3560-A73D-4F35-B6D9-9BB7A852B11D}"/>
              </a:ext>
            </a:extLst>
          </p:cNvPr>
          <p:cNvGraphicFramePr>
            <a:graphicFrameLocks noGrp="1"/>
          </p:cNvGraphicFramePr>
          <p:nvPr>
            <p:extLst>
              <p:ext uri="{D42A27DB-BD31-4B8C-83A1-F6EECF244321}">
                <p14:modId xmlns:p14="http://schemas.microsoft.com/office/powerpoint/2010/main" val="4097522698"/>
              </p:ext>
            </p:extLst>
          </p:nvPr>
        </p:nvGraphicFramePr>
        <p:xfrm>
          <a:off x="4764767" y="1301751"/>
          <a:ext cx="2617156" cy="2131789"/>
        </p:xfrm>
        <a:graphic>
          <a:graphicData uri="http://schemas.openxmlformats.org/drawingml/2006/table">
            <a:tbl>
              <a:tblPr firstRow="1" bandRow="1">
                <a:tableStyleId>{7E9639D4-E3E2-4D34-9284-5A2195B3D0D7}</a:tableStyleId>
              </a:tblPr>
              <a:tblGrid>
                <a:gridCol w="1308578">
                  <a:extLst>
                    <a:ext uri="{9D8B030D-6E8A-4147-A177-3AD203B41FA5}">
                      <a16:colId xmlns:a16="http://schemas.microsoft.com/office/drawing/2014/main" val="2447943774"/>
                    </a:ext>
                  </a:extLst>
                </a:gridCol>
                <a:gridCol w="1308578">
                  <a:extLst>
                    <a:ext uri="{9D8B030D-6E8A-4147-A177-3AD203B41FA5}">
                      <a16:colId xmlns:a16="http://schemas.microsoft.com/office/drawing/2014/main" val="1247937210"/>
                    </a:ext>
                  </a:extLst>
                </a:gridCol>
              </a:tblGrid>
              <a:tr h="725681">
                <a:tc>
                  <a:txBody>
                    <a:bodyPr/>
                    <a:lstStyle/>
                    <a:p>
                      <a:r>
                        <a:rPr lang="tr-TR" dirty="0">
                          <a:solidFill>
                            <a:schemeClr val="accent3"/>
                          </a:solidFill>
                          <a:latin typeface="Fira Sans" panose="020B0503050000020004" pitchFamily="34" charset="0"/>
                        </a:rPr>
                        <a:t>Kategoriler</a:t>
                      </a:r>
                    </a:p>
                  </a:txBody>
                  <a:tcPr/>
                </a:tc>
                <a:tc>
                  <a:txBody>
                    <a:bodyPr/>
                    <a:lstStyle/>
                    <a:p>
                      <a:r>
                        <a:rPr lang="tr-TR" dirty="0">
                          <a:latin typeface="Fira Sans" panose="020B0503050000020004" pitchFamily="34" charset="0"/>
                        </a:rPr>
                        <a:t>Video İzleme Süresi</a:t>
                      </a:r>
                    </a:p>
                  </a:txBody>
                  <a:tcPr/>
                </a:tc>
                <a:extLst>
                  <a:ext uri="{0D108BD9-81ED-4DB2-BD59-A6C34878D82A}">
                    <a16:rowId xmlns:a16="http://schemas.microsoft.com/office/drawing/2014/main" val="4279946251"/>
                  </a:ext>
                </a:extLst>
              </a:tr>
              <a:tr h="703054">
                <a:tc>
                  <a:txBody>
                    <a:bodyPr/>
                    <a:lstStyle/>
                    <a:p>
                      <a:r>
                        <a:rPr lang="tr-TR" dirty="0" err="1">
                          <a:latin typeface="Fira Sans" panose="020B0503050000020004" pitchFamily="34" charset="0"/>
                        </a:rPr>
                        <a:t>JoVE</a:t>
                      </a:r>
                      <a:r>
                        <a:rPr lang="tr-TR" dirty="0">
                          <a:latin typeface="Fira Sans" panose="020B0503050000020004" pitchFamily="34" charset="0"/>
                        </a:rPr>
                        <a:t> </a:t>
                      </a:r>
                      <a:r>
                        <a:rPr lang="tr-TR" dirty="0" err="1">
                          <a:latin typeface="Fira Sans" panose="020B0503050000020004" pitchFamily="34" charset="0"/>
                        </a:rPr>
                        <a:t>Biyology</a:t>
                      </a:r>
                      <a:endParaRPr lang="tr-TR" dirty="0">
                        <a:latin typeface="Fira Sans" panose="020B0503050000020004" pitchFamily="34" charset="0"/>
                      </a:endParaRPr>
                    </a:p>
                  </a:txBody>
                  <a:tcPr/>
                </a:tc>
                <a:tc>
                  <a:txBody>
                    <a:bodyPr/>
                    <a:lstStyle/>
                    <a:p>
                      <a:r>
                        <a:rPr lang="tr-TR" dirty="0">
                          <a:latin typeface="Fira Sans" panose="020B0503050000020004" pitchFamily="34" charset="0"/>
                        </a:rPr>
                        <a:t>151 saat</a:t>
                      </a:r>
                    </a:p>
                  </a:txBody>
                  <a:tcPr/>
                </a:tc>
                <a:extLst>
                  <a:ext uri="{0D108BD9-81ED-4DB2-BD59-A6C34878D82A}">
                    <a16:rowId xmlns:a16="http://schemas.microsoft.com/office/drawing/2014/main" val="2519702714"/>
                  </a:ext>
                </a:extLst>
              </a:tr>
              <a:tr h="703054">
                <a:tc>
                  <a:txBody>
                    <a:bodyPr/>
                    <a:lstStyle/>
                    <a:p>
                      <a:r>
                        <a:rPr lang="tr-TR" dirty="0" err="1">
                          <a:latin typeface="Fira Sans" panose="020B0503050000020004" pitchFamily="34" charset="0"/>
                        </a:rPr>
                        <a:t>JoVE</a:t>
                      </a:r>
                      <a:r>
                        <a:rPr lang="tr-TR" dirty="0">
                          <a:latin typeface="Fira Sans" panose="020B0503050000020004" pitchFamily="34" charset="0"/>
                        </a:rPr>
                        <a:t> </a:t>
                      </a:r>
                      <a:r>
                        <a:rPr lang="tr-TR" dirty="0" err="1">
                          <a:latin typeface="Fira Sans" panose="020B0503050000020004" pitchFamily="34" charset="0"/>
                        </a:rPr>
                        <a:t>Medicine</a:t>
                      </a:r>
                      <a:endParaRPr lang="tr-TR" dirty="0">
                        <a:latin typeface="Fira Sans" panose="020B0503050000020004" pitchFamily="34" charset="0"/>
                      </a:endParaRPr>
                    </a:p>
                  </a:txBody>
                  <a:tcPr/>
                </a:tc>
                <a:tc>
                  <a:txBody>
                    <a:bodyPr/>
                    <a:lstStyle/>
                    <a:p>
                      <a:r>
                        <a:rPr lang="tr-TR" dirty="0">
                          <a:latin typeface="Fira Sans" panose="020B0503050000020004" pitchFamily="34" charset="0"/>
                        </a:rPr>
                        <a:t>149 saat</a:t>
                      </a:r>
                    </a:p>
                  </a:txBody>
                  <a:tcPr/>
                </a:tc>
                <a:extLst>
                  <a:ext uri="{0D108BD9-81ED-4DB2-BD59-A6C34878D82A}">
                    <a16:rowId xmlns:a16="http://schemas.microsoft.com/office/drawing/2014/main" val="3280627898"/>
                  </a:ext>
                </a:extLst>
              </a:tr>
            </a:tbl>
          </a:graphicData>
        </a:graphic>
      </p:graphicFrame>
    </p:spTree>
    <p:extLst>
      <p:ext uri="{BB962C8B-B14F-4D97-AF65-F5344CB8AC3E}">
        <p14:creationId xmlns:p14="http://schemas.microsoft.com/office/powerpoint/2010/main" val="163169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61D97AFF-EE2E-9D50-6D15-650924F4C5F2}"/>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87602387-E8BF-62EA-1E12-E2E667218064}"/>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5400" dirty="0" err="1"/>
              <a:t>JoVE’den</a:t>
            </a:r>
            <a:r>
              <a:rPr lang="tr-TR" sz="5400" dirty="0"/>
              <a:t> Görüntüler</a:t>
            </a:r>
            <a:endParaRPr sz="5400" dirty="0"/>
          </a:p>
        </p:txBody>
      </p:sp>
      <p:grpSp>
        <p:nvGrpSpPr>
          <p:cNvPr id="981" name="Google Shape;981;p51">
            <a:extLst>
              <a:ext uri="{FF2B5EF4-FFF2-40B4-BE49-F238E27FC236}">
                <a16:creationId xmlns:a16="http://schemas.microsoft.com/office/drawing/2014/main" id="{98667082-8EA3-6A8C-CC0C-E4245DE4C822}"/>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03FB8BF1-BF02-66A4-1C17-77181E1D0D38}"/>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64D7DAAF-F98F-E833-A2AD-57679516C148}"/>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0B08793C-AED8-A560-9A73-BB036C027A89}"/>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70BC21F4-B245-44F5-9C73-742A12D96D68}"/>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6E89744C-D186-3504-DE18-51BA6B9CADDD}"/>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7646ADD3-F538-DEF6-11A8-8EC62C328234}"/>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87086F97-9FF2-3DEF-86A8-904334C407C0}"/>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1F6043C5-D034-8F34-1674-5A59CB5B34FB}"/>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05014630-A44A-3867-D09D-89D0D9072E44}"/>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A6AEF3E8-5E8D-6970-AB4F-BDF891B688AE}"/>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706DFFEC-7E77-A5CA-AC1B-16917BF33CA9}"/>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39200B98-8777-ED39-5E58-95817A782996}"/>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2AE80D67-130E-A2C8-EDC9-E2476AEB0DAE}"/>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8A72CF2F-BEA1-95BB-4E80-A5FFAC7CE9E5}"/>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1BB47A81-E427-1A43-19A5-8EFD53EE27F3}"/>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336FF848-3830-FF43-2149-7F558161A60A}"/>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B329D148-F7C1-4886-8502-D20103FF8030}"/>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F0C0BA88-41E9-52A0-145D-8D89EBF18408}"/>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8F852A0D-4084-4B3E-20BF-BC1329EDA06C}"/>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6570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web sitesi, yazılım içeren bir resim&#10;&#10;Yapay zeka tarafından oluşturulmuş içerik yanlış olabilir.">
            <a:extLst>
              <a:ext uri="{FF2B5EF4-FFF2-40B4-BE49-F238E27FC236}">
                <a16:creationId xmlns:a16="http://schemas.microsoft.com/office/drawing/2014/main" id="{2F462FF2-5C08-3569-25E0-A7522D01091A}"/>
              </a:ext>
            </a:extLst>
          </p:cNvPr>
          <p:cNvPicPr>
            <a:picLocks noChangeAspect="1"/>
          </p:cNvPicPr>
          <p:nvPr/>
        </p:nvPicPr>
        <p:blipFill>
          <a:blip r:embed="rId2"/>
          <a:stretch>
            <a:fillRect/>
          </a:stretch>
        </p:blipFill>
        <p:spPr>
          <a:xfrm>
            <a:off x="136574" y="0"/>
            <a:ext cx="8870852" cy="5143500"/>
          </a:xfrm>
          <a:prstGeom prst="rect">
            <a:avLst/>
          </a:prstGeom>
        </p:spPr>
      </p:pic>
    </p:spTree>
    <p:extLst>
      <p:ext uri="{BB962C8B-B14F-4D97-AF65-F5344CB8AC3E}">
        <p14:creationId xmlns:p14="http://schemas.microsoft.com/office/powerpoint/2010/main" val="383688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ED729-90DF-AEB4-45E9-0E66BE6C9F36}"/>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A1B84F44-BCFD-5E03-287B-D1E763AB8706}"/>
              </a:ext>
            </a:extLst>
          </p:cNvPr>
          <p:cNvPicPr>
            <a:picLocks noChangeAspect="1"/>
          </p:cNvPicPr>
          <p:nvPr/>
        </p:nvPicPr>
        <p:blipFill>
          <a:blip r:embed="rId2"/>
          <a:stretch>
            <a:fillRect/>
          </a:stretch>
        </p:blipFill>
        <p:spPr>
          <a:xfrm>
            <a:off x="138277" y="0"/>
            <a:ext cx="8867445" cy="5143500"/>
          </a:xfrm>
          <a:prstGeom prst="rect">
            <a:avLst/>
          </a:prstGeom>
        </p:spPr>
      </p:pic>
    </p:spTree>
    <p:extLst>
      <p:ext uri="{BB962C8B-B14F-4D97-AF65-F5344CB8AC3E}">
        <p14:creationId xmlns:p14="http://schemas.microsoft.com/office/powerpoint/2010/main" val="70875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F93CD00-8E2B-4797-1371-88616C0FBB9E}"/>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9DFC8FF6-8443-6F29-1790-6049609A7B3F}"/>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Lecturio</a:t>
            </a:r>
            <a:endParaRPr lang="en-US"/>
          </a:p>
        </p:txBody>
      </p:sp>
      <p:pic>
        <p:nvPicPr>
          <p:cNvPr id="5" name="Resim 4">
            <a:extLst>
              <a:ext uri="{FF2B5EF4-FFF2-40B4-BE49-F238E27FC236}">
                <a16:creationId xmlns:a16="http://schemas.microsoft.com/office/drawing/2014/main" id="{69998855-81EE-7096-BF41-C8E1A83E1041}"/>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93818BFB-019B-4AB0-6AC0-74F805868789}"/>
              </a:ext>
            </a:extLst>
          </p:cNvPr>
          <p:cNvSpPr txBox="1"/>
          <p:nvPr/>
        </p:nvSpPr>
        <p:spPr>
          <a:xfrm>
            <a:off x="4991386" y="864984"/>
            <a:ext cx="3626663" cy="2893100"/>
          </a:xfrm>
          <a:prstGeom prst="rect">
            <a:avLst/>
          </a:prstGeom>
          <a:noFill/>
        </p:spPr>
        <p:txBody>
          <a:bodyPr wrap="square" rtlCol="0">
            <a:spAutoFit/>
          </a:bodyPr>
          <a:lstStyle/>
          <a:p>
            <a:pPr lvl="0">
              <a:defRPr/>
            </a:pPr>
            <a:r>
              <a:rPr lang="tr-TR" dirty="0" err="1">
                <a:latin typeface="Fira Sans" panose="020B0503050000020004" pitchFamily="34" charset="0"/>
              </a:rPr>
              <a:t>Lecturio</a:t>
            </a:r>
            <a:r>
              <a:rPr lang="tr-TR" dirty="0">
                <a:latin typeface="Fira Sans" panose="020B0503050000020004" pitchFamily="34" charset="0"/>
              </a:rPr>
              <a:t>, tıp ve sağlık bilimleri alanında kapsamlı video dersler, interaktif testler ve öğrenme materyalleri sunan bir e-öğrenme platformudur. Tıp öğrencileri, akademisyenler ve sağlık profesyonelleri için anatomi, farmakoloji, patoloji ve klinik beceriler gibi birçok alanda eğitim desteği sağlar. İçeriğinde uzman eğitmenler tarafından hazırlanan video dersler, </a:t>
            </a:r>
            <a:r>
              <a:rPr lang="tr-TR" dirty="0" err="1">
                <a:latin typeface="Fira Sans" panose="020B0503050000020004" pitchFamily="34" charset="0"/>
              </a:rPr>
              <a:t>quizler</a:t>
            </a:r>
            <a:r>
              <a:rPr lang="tr-TR" dirty="0">
                <a:latin typeface="Fira Sans" panose="020B0503050000020004" pitchFamily="34" charset="0"/>
              </a:rPr>
              <a:t> ve öğrenme takip araçları yer alır. Kullanıcılar, karmaşık konuları daha iyi anlayıp sınavlara daha verimli hazırlanabilirler.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sym typeface="Arial"/>
            </a:endParaRPr>
          </a:p>
        </p:txBody>
      </p:sp>
      <p:sp>
        <p:nvSpPr>
          <p:cNvPr id="2" name="Metin kutusu 1">
            <a:extLst>
              <a:ext uri="{FF2B5EF4-FFF2-40B4-BE49-F238E27FC236}">
                <a16:creationId xmlns:a16="http://schemas.microsoft.com/office/drawing/2014/main" id="{8AE57B57-6410-124C-5197-42326B0DE342}"/>
              </a:ext>
            </a:extLst>
          </p:cNvPr>
          <p:cNvSpPr txBox="1"/>
          <p:nvPr/>
        </p:nvSpPr>
        <p:spPr>
          <a:xfrm>
            <a:off x="357510" y="4278516"/>
            <a:ext cx="3847528" cy="523220"/>
          </a:xfrm>
          <a:prstGeom prst="rect">
            <a:avLst/>
          </a:prstGeom>
          <a:noFill/>
        </p:spPr>
        <p:txBody>
          <a:bodyPr wrap="none" rtlCol="0">
            <a:spAutoFit/>
          </a:bodyPr>
          <a:lstStyle/>
          <a:p>
            <a:r>
              <a:rPr lang="tr-TR" b="1">
                <a:solidFill>
                  <a:srgbClr val="FF0000"/>
                </a:solidFill>
                <a:latin typeface="Fira Sans" panose="020B0503050000020004" pitchFamily="34" charset="0"/>
              </a:rPr>
              <a:t>VETİS üyeliğine ek olarak kendi içerisinde de</a:t>
            </a:r>
          </a:p>
          <a:p>
            <a:r>
              <a:rPr lang="tr-TR" b="1">
                <a:solidFill>
                  <a:srgbClr val="FF0000"/>
                </a:solidFill>
                <a:latin typeface="Fira Sans" panose="020B0503050000020004" pitchFamily="34" charset="0"/>
              </a:rPr>
              <a:t>üyelik gerekmektedir.</a:t>
            </a:r>
          </a:p>
        </p:txBody>
      </p:sp>
    </p:spTree>
    <p:extLst>
      <p:ext uri="{BB962C8B-B14F-4D97-AF65-F5344CB8AC3E}">
        <p14:creationId xmlns:p14="http://schemas.microsoft.com/office/powerpoint/2010/main" val="356866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9"/>
          <p:cNvSpPr txBox="1">
            <a:spLocks noGrp="1"/>
          </p:cNvSpPr>
          <p:nvPr>
            <p:ph type="title"/>
          </p:nvPr>
        </p:nvSpPr>
        <p:spPr>
          <a:xfrm>
            <a:off x="2538346" y="1496400"/>
            <a:ext cx="4067400" cy="86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a:t>Hızlı Bakış</a:t>
            </a:r>
            <a:endParaRPr/>
          </a:p>
        </p:txBody>
      </p:sp>
      <p:sp>
        <p:nvSpPr>
          <p:cNvPr id="553" name="Google Shape;553;p39"/>
          <p:cNvSpPr txBox="1">
            <a:spLocks noGrp="1"/>
          </p:cNvSpPr>
          <p:nvPr>
            <p:ph type="subTitle" idx="1"/>
          </p:nvPr>
        </p:nvSpPr>
        <p:spPr>
          <a:xfrm>
            <a:off x="2538238" y="2515200"/>
            <a:ext cx="4067400" cy="1599000"/>
          </a:xfrm>
          <a:prstGeom prst="rect">
            <a:avLst/>
          </a:prstGeom>
        </p:spPr>
        <p:txBody>
          <a:bodyPr spcFirstLastPara="1" wrap="square" lIns="91425" tIns="91425" rIns="91425" bIns="91425" anchor="t" anchorCtr="0">
            <a:noAutofit/>
          </a:bodyPr>
          <a:lstStyle/>
          <a:p>
            <a:pPr marL="0" indent="0">
              <a:lnSpc>
                <a:spcPct val="114999"/>
              </a:lnSpc>
              <a:buNone/>
            </a:pPr>
            <a:r>
              <a:rPr lang="tr-TR"/>
              <a:t>Üniversitemizin Abonesi Olduğu ve Satın Aldığı Elektronik Kaynaklar</a:t>
            </a:r>
          </a:p>
        </p:txBody>
      </p:sp>
      <p:grpSp>
        <p:nvGrpSpPr>
          <p:cNvPr id="554" name="Google Shape;554;p39"/>
          <p:cNvGrpSpPr/>
          <p:nvPr/>
        </p:nvGrpSpPr>
        <p:grpSpPr>
          <a:xfrm>
            <a:off x="3006847" y="1014914"/>
            <a:ext cx="3130279" cy="418411"/>
            <a:chOff x="2792822" y="4738264"/>
            <a:chExt cx="3130279" cy="418411"/>
          </a:xfrm>
        </p:grpSpPr>
        <p:sp>
          <p:nvSpPr>
            <p:cNvPr id="555" name="Google Shape;555;p39"/>
            <p:cNvSpPr/>
            <p:nvPr/>
          </p:nvSpPr>
          <p:spPr>
            <a:xfrm>
              <a:off x="2795156" y="5136637"/>
              <a:ext cx="3127911" cy="20038"/>
            </a:xfrm>
            <a:custGeom>
              <a:avLst/>
              <a:gdLst/>
              <a:ahLst/>
              <a:cxnLst/>
              <a:rect l="l" t="t" r="r" b="b"/>
              <a:pathLst>
                <a:path w="64314" h="412" extrusionOk="0">
                  <a:moveTo>
                    <a:pt x="207" y="1"/>
                  </a:moveTo>
                  <a:cubicBezTo>
                    <a:pt x="94" y="1"/>
                    <a:pt x="1" y="92"/>
                    <a:pt x="1" y="205"/>
                  </a:cubicBezTo>
                  <a:cubicBezTo>
                    <a:pt x="1" y="319"/>
                    <a:pt x="94" y="411"/>
                    <a:pt x="207" y="411"/>
                  </a:cubicBezTo>
                  <a:lnTo>
                    <a:pt x="64109" y="411"/>
                  </a:lnTo>
                  <a:cubicBezTo>
                    <a:pt x="64222" y="411"/>
                    <a:pt x="64313" y="319"/>
                    <a:pt x="64313" y="205"/>
                  </a:cubicBezTo>
                  <a:cubicBezTo>
                    <a:pt x="64313" y="92"/>
                    <a:pt x="64222" y="1"/>
                    <a:pt x="64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4037259" y="4819339"/>
              <a:ext cx="56076" cy="36817"/>
            </a:xfrm>
            <a:custGeom>
              <a:avLst/>
              <a:gdLst/>
              <a:ahLst/>
              <a:cxnLst/>
              <a:rect l="l" t="t" r="r" b="b"/>
              <a:pathLst>
                <a:path w="1153" h="757" extrusionOk="0">
                  <a:moveTo>
                    <a:pt x="918" y="1"/>
                  </a:moveTo>
                  <a:cubicBezTo>
                    <a:pt x="887" y="1"/>
                    <a:pt x="856" y="8"/>
                    <a:pt x="827" y="22"/>
                  </a:cubicBezTo>
                  <a:cubicBezTo>
                    <a:pt x="598" y="135"/>
                    <a:pt x="370" y="252"/>
                    <a:pt x="141" y="368"/>
                  </a:cubicBezTo>
                  <a:cubicBezTo>
                    <a:pt x="40" y="419"/>
                    <a:pt x="0" y="544"/>
                    <a:pt x="52" y="644"/>
                  </a:cubicBezTo>
                  <a:cubicBezTo>
                    <a:pt x="88" y="716"/>
                    <a:pt x="160" y="756"/>
                    <a:pt x="235" y="756"/>
                  </a:cubicBezTo>
                  <a:cubicBezTo>
                    <a:pt x="266" y="756"/>
                    <a:pt x="299" y="749"/>
                    <a:pt x="328" y="734"/>
                  </a:cubicBezTo>
                  <a:cubicBezTo>
                    <a:pt x="557" y="617"/>
                    <a:pt x="783" y="503"/>
                    <a:pt x="1010" y="390"/>
                  </a:cubicBezTo>
                  <a:cubicBezTo>
                    <a:pt x="1112" y="340"/>
                    <a:pt x="1152" y="217"/>
                    <a:pt x="1102" y="114"/>
                  </a:cubicBezTo>
                  <a:cubicBezTo>
                    <a:pt x="1066" y="42"/>
                    <a:pt x="993" y="1"/>
                    <a:pt x="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3458788" y="4858880"/>
              <a:ext cx="557017" cy="215648"/>
            </a:xfrm>
            <a:custGeom>
              <a:avLst/>
              <a:gdLst/>
              <a:ahLst/>
              <a:cxnLst/>
              <a:rect l="l" t="t" r="r" b="b"/>
              <a:pathLst>
                <a:path w="11453" h="4434" extrusionOk="0">
                  <a:moveTo>
                    <a:pt x="11218" y="0"/>
                  </a:moveTo>
                  <a:cubicBezTo>
                    <a:pt x="11186" y="0"/>
                    <a:pt x="11154" y="8"/>
                    <a:pt x="11124" y="24"/>
                  </a:cubicBezTo>
                  <a:cubicBezTo>
                    <a:pt x="10626" y="281"/>
                    <a:pt x="10329" y="440"/>
                    <a:pt x="9820" y="711"/>
                  </a:cubicBezTo>
                  <a:cubicBezTo>
                    <a:pt x="7091" y="2169"/>
                    <a:pt x="4651" y="3260"/>
                    <a:pt x="3127" y="3706"/>
                  </a:cubicBezTo>
                  <a:cubicBezTo>
                    <a:pt x="2911" y="3769"/>
                    <a:pt x="2695" y="3823"/>
                    <a:pt x="2482" y="3867"/>
                  </a:cubicBezTo>
                  <a:cubicBezTo>
                    <a:pt x="2783" y="3692"/>
                    <a:pt x="3054" y="3478"/>
                    <a:pt x="3288" y="3230"/>
                  </a:cubicBezTo>
                  <a:cubicBezTo>
                    <a:pt x="3986" y="2483"/>
                    <a:pt x="4351" y="1495"/>
                    <a:pt x="4313" y="451"/>
                  </a:cubicBezTo>
                  <a:cubicBezTo>
                    <a:pt x="4309" y="338"/>
                    <a:pt x="4209" y="252"/>
                    <a:pt x="4108" y="252"/>
                  </a:cubicBezTo>
                  <a:cubicBezTo>
                    <a:pt x="4105" y="252"/>
                    <a:pt x="4103" y="252"/>
                    <a:pt x="4100" y="252"/>
                  </a:cubicBezTo>
                  <a:cubicBezTo>
                    <a:pt x="3986" y="256"/>
                    <a:pt x="3898" y="351"/>
                    <a:pt x="3902" y="464"/>
                  </a:cubicBezTo>
                  <a:cubicBezTo>
                    <a:pt x="3937" y="1400"/>
                    <a:pt x="3611" y="2282"/>
                    <a:pt x="2988" y="2949"/>
                  </a:cubicBezTo>
                  <a:cubicBezTo>
                    <a:pt x="2378" y="3602"/>
                    <a:pt x="1449" y="3986"/>
                    <a:pt x="512" y="3986"/>
                  </a:cubicBezTo>
                  <a:cubicBezTo>
                    <a:pt x="419" y="3986"/>
                    <a:pt x="326" y="3982"/>
                    <a:pt x="233" y="3975"/>
                  </a:cubicBezTo>
                  <a:cubicBezTo>
                    <a:pt x="227" y="3974"/>
                    <a:pt x="221" y="3974"/>
                    <a:pt x="215" y="3974"/>
                  </a:cubicBezTo>
                  <a:cubicBezTo>
                    <a:pt x="110" y="3974"/>
                    <a:pt x="20" y="4059"/>
                    <a:pt x="10" y="4166"/>
                  </a:cubicBezTo>
                  <a:cubicBezTo>
                    <a:pt x="0" y="4278"/>
                    <a:pt x="82" y="4376"/>
                    <a:pt x="192" y="4389"/>
                  </a:cubicBezTo>
                  <a:cubicBezTo>
                    <a:pt x="458" y="4418"/>
                    <a:pt x="726" y="4433"/>
                    <a:pt x="995" y="4433"/>
                  </a:cubicBezTo>
                  <a:cubicBezTo>
                    <a:pt x="1732" y="4433"/>
                    <a:pt x="2486" y="4323"/>
                    <a:pt x="3242" y="4100"/>
                  </a:cubicBezTo>
                  <a:cubicBezTo>
                    <a:pt x="4792" y="3647"/>
                    <a:pt x="7260" y="2544"/>
                    <a:pt x="10013" y="1074"/>
                  </a:cubicBezTo>
                  <a:cubicBezTo>
                    <a:pt x="10520" y="803"/>
                    <a:pt x="10816" y="644"/>
                    <a:pt x="11313" y="389"/>
                  </a:cubicBezTo>
                  <a:cubicBezTo>
                    <a:pt x="11413" y="337"/>
                    <a:pt x="11452" y="213"/>
                    <a:pt x="11401" y="112"/>
                  </a:cubicBezTo>
                  <a:cubicBezTo>
                    <a:pt x="11365" y="41"/>
                    <a:pt x="11292" y="0"/>
                    <a:pt x="11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3377323" y="4920209"/>
              <a:ext cx="41242" cy="40027"/>
            </a:xfrm>
            <a:custGeom>
              <a:avLst/>
              <a:gdLst/>
              <a:ahLst/>
              <a:cxnLst/>
              <a:rect l="l" t="t" r="r" b="b"/>
              <a:pathLst>
                <a:path w="848" h="823" extrusionOk="0">
                  <a:moveTo>
                    <a:pt x="424" y="1"/>
                  </a:moveTo>
                  <a:cubicBezTo>
                    <a:pt x="416" y="1"/>
                    <a:pt x="407" y="1"/>
                    <a:pt x="399" y="2"/>
                  </a:cubicBezTo>
                  <a:cubicBezTo>
                    <a:pt x="173" y="16"/>
                    <a:pt x="1" y="210"/>
                    <a:pt x="14" y="437"/>
                  </a:cubicBezTo>
                  <a:cubicBezTo>
                    <a:pt x="28" y="654"/>
                    <a:pt x="209" y="822"/>
                    <a:pt x="425" y="822"/>
                  </a:cubicBezTo>
                  <a:cubicBezTo>
                    <a:pt x="433" y="822"/>
                    <a:pt x="441" y="822"/>
                    <a:pt x="449" y="822"/>
                  </a:cubicBezTo>
                  <a:cubicBezTo>
                    <a:pt x="676" y="807"/>
                    <a:pt x="847" y="612"/>
                    <a:pt x="834" y="386"/>
                  </a:cubicBezTo>
                  <a:cubicBezTo>
                    <a:pt x="820" y="168"/>
                    <a:pt x="640" y="1"/>
                    <a:pt x="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3254664" y="4738312"/>
              <a:ext cx="1105960" cy="409166"/>
            </a:xfrm>
            <a:custGeom>
              <a:avLst/>
              <a:gdLst/>
              <a:ahLst/>
              <a:cxnLst/>
              <a:rect l="l" t="t" r="r" b="b"/>
              <a:pathLst>
                <a:path w="22740" h="8413" extrusionOk="0">
                  <a:moveTo>
                    <a:pt x="3750" y="1"/>
                  </a:moveTo>
                  <a:cubicBezTo>
                    <a:pt x="2799" y="1"/>
                    <a:pt x="1841" y="384"/>
                    <a:pt x="1142" y="1134"/>
                  </a:cubicBezTo>
                  <a:cubicBezTo>
                    <a:pt x="387" y="1942"/>
                    <a:pt x="1" y="3009"/>
                    <a:pt x="57" y="4134"/>
                  </a:cubicBezTo>
                  <a:cubicBezTo>
                    <a:pt x="114" y="5285"/>
                    <a:pt x="641" y="6380"/>
                    <a:pt x="1505" y="7141"/>
                  </a:cubicBezTo>
                  <a:cubicBezTo>
                    <a:pt x="2277" y="7819"/>
                    <a:pt x="3279" y="8232"/>
                    <a:pt x="4482" y="8367"/>
                  </a:cubicBezTo>
                  <a:cubicBezTo>
                    <a:pt x="4747" y="8398"/>
                    <a:pt x="5016" y="8412"/>
                    <a:pt x="5285" y="8412"/>
                  </a:cubicBezTo>
                  <a:cubicBezTo>
                    <a:pt x="6023" y="8412"/>
                    <a:pt x="6777" y="8303"/>
                    <a:pt x="7530" y="8081"/>
                  </a:cubicBezTo>
                  <a:cubicBezTo>
                    <a:pt x="9080" y="7628"/>
                    <a:pt x="11548" y="6525"/>
                    <a:pt x="14301" y="5055"/>
                  </a:cubicBezTo>
                  <a:cubicBezTo>
                    <a:pt x="16610" y="3821"/>
                    <a:pt x="18736" y="2770"/>
                    <a:pt x="20801" y="1842"/>
                  </a:cubicBezTo>
                  <a:lnTo>
                    <a:pt x="20822" y="1834"/>
                  </a:lnTo>
                  <a:cubicBezTo>
                    <a:pt x="21015" y="1744"/>
                    <a:pt x="21208" y="1657"/>
                    <a:pt x="21409" y="1566"/>
                  </a:cubicBezTo>
                  <a:cubicBezTo>
                    <a:pt x="21514" y="1514"/>
                    <a:pt x="21630" y="1487"/>
                    <a:pt x="21746" y="1487"/>
                  </a:cubicBezTo>
                  <a:cubicBezTo>
                    <a:pt x="21759" y="1487"/>
                    <a:pt x="21772" y="1488"/>
                    <a:pt x="21785" y="1488"/>
                  </a:cubicBezTo>
                  <a:cubicBezTo>
                    <a:pt x="22087" y="1505"/>
                    <a:pt x="22318" y="1766"/>
                    <a:pt x="22299" y="2065"/>
                  </a:cubicBezTo>
                  <a:cubicBezTo>
                    <a:pt x="22293" y="2170"/>
                    <a:pt x="22247" y="2269"/>
                    <a:pt x="22167" y="2338"/>
                  </a:cubicBezTo>
                  <a:cubicBezTo>
                    <a:pt x="22093" y="2403"/>
                    <a:pt x="22004" y="2438"/>
                    <a:pt x="21906" y="2438"/>
                  </a:cubicBezTo>
                  <a:cubicBezTo>
                    <a:pt x="21897" y="2438"/>
                    <a:pt x="21888" y="2438"/>
                    <a:pt x="21880" y="2438"/>
                  </a:cubicBezTo>
                  <a:cubicBezTo>
                    <a:pt x="21875" y="2437"/>
                    <a:pt x="21869" y="2437"/>
                    <a:pt x="21864" y="2437"/>
                  </a:cubicBezTo>
                  <a:cubicBezTo>
                    <a:pt x="21758" y="2437"/>
                    <a:pt x="21670" y="2522"/>
                    <a:pt x="21664" y="2630"/>
                  </a:cubicBezTo>
                  <a:cubicBezTo>
                    <a:pt x="21656" y="2744"/>
                    <a:pt x="21743" y="2840"/>
                    <a:pt x="21856" y="2847"/>
                  </a:cubicBezTo>
                  <a:cubicBezTo>
                    <a:pt x="21870" y="2848"/>
                    <a:pt x="21884" y="2848"/>
                    <a:pt x="21898" y="2848"/>
                  </a:cubicBezTo>
                  <a:cubicBezTo>
                    <a:pt x="22097" y="2848"/>
                    <a:pt x="22289" y="2780"/>
                    <a:pt x="22439" y="2645"/>
                  </a:cubicBezTo>
                  <a:cubicBezTo>
                    <a:pt x="22602" y="2501"/>
                    <a:pt x="22697" y="2305"/>
                    <a:pt x="22710" y="2090"/>
                  </a:cubicBezTo>
                  <a:cubicBezTo>
                    <a:pt x="22740" y="1562"/>
                    <a:pt x="22336" y="1108"/>
                    <a:pt x="21809" y="1078"/>
                  </a:cubicBezTo>
                  <a:cubicBezTo>
                    <a:pt x="21789" y="1077"/>
                    <a:pt x="21768" y="1076"/>
                    <a:pt x="21748" y="1076"/>
                  </a:cubicBezTo>
                  <a:cubicBezTo>
                    <a:pt x="21564" y="1076"/>
                    <a:pt x="21385" y="1117"/>
                    <a:pt x="21231" y="1196"/>
                  </a:cubicBezTo>
                  <a:cubicBezTo>
                    <a:pt x="21046" y="1280"/>
                    <a:pt x="20857" y="1365"/>
                    <a:pt x="20670" y="1452"/>
                  </a:cubicBezTo>
                  <a:cubicBezTo>
                    <a:pt x="20664" y="1455"/>
                    <a:pt x="20659" y="1456"/>
                    <a:pt x="20653" y="1459"/>
                  </a:cubicBezTo>
                  <a:cubicBezTo>
                    <a:pt x="18573" y="2393"/>
                    <a:pt x="16432" y="3450"/>
                    <a:pt x="14108" y="4692"/>
                  </a:cubicBezTo>
                  <a:cubicBezTo>
                    <a:pt x="11379" y="6150"/>
                    <a:pt x="8939" y="7241"/>
                    <a:pt x="7416" y="7687"/>
                  </a:cubicBezTo>
                  <a:cubicBezTo>
                    <a:pt x="6697" y="7898"/>
                    <a:pt x="5982" y="8003"/>
                    <a:pt x="5282" y="8003"/>
                  </a:cubicBezTo>
                  <a:cubicBezTo>
                    <a:pt x="5028" y="8003"/>
                    <a:pt x="4776" y="7989"/>
                    <a:pt x="4527" y="7961"/>
                  </a:cubicBezTo>
                  <a:cubicBezTo>
                    <a:pt x="3394" y="7834"/>
                    <a:pt x="2494" y="7465"/>
                    <a:pt x="1776" y="6834"/>
                  </a:cubicBezTo>
                  <a:cubicBezTo>
                    <a:pt x="995" y="6146"/>
                    <a:pt x="518" y="5156"/>
                    <a:pt x="466" y="4116"/>
                  </a:cubicBezTo>
                  <a:cubicBezTo>
                    <a:pt x="416" y="3103"/>
                    <a:pt x="763" y="2144"/>
                    <a:pt x="1443" y="1415"/>
                  </a:cubicBezTo>
                  <a:cubicBezTo>
                    <a:pt x="2061" y="752"/>
                    <a:pt x="2908" y="413"/>
                    <a:pt x="3748" y="413"/>
                  </a:cubicBezTo>
                  <a:cubicBezTo>
                    <a:pt x="4459" y="413"/>
                    <a:pt x="5166" y="656"/>
                    <a:pt x="5726" y="1150"/>
                  </a:cubicBezTo>
                  <a:cubicBezTo>
                    <a:pt x="6252" y="1615"/>
                    <a:pt x="6570" y="2265"/>
                    <a:pt x="6602" y="2935"/>
                  </a:cubicBezTo>
                  <a:cubicBezTo>
                    <a:pt x="6628" y="3518"/>
                    <a:pt x="6431" y="4069"/>
                    <a:pt x="6041" y="4484"/>
                  </a:cubicBezTo>
                  <a:cubicBezTo>
                    <a:pt x="5649" y="4904"/>
                    <a:pt x="5085" y="5121"/>
                    <a:pt x="4532" y="5121"/>
                  </a:cubicBezTo>
                  <a:cubicBezTo>
                    <a:pt x="4079" y="5121"/>
                    <a:pt x="3633" y="4975"/>
                    <a:pt x="3296" y="4677"/>
                  </a:cubicBezTo>
                  <a:cubicBezTo>
                    <a:pt x="3139" y="4539"/>
                    <a:pt x="3016" y="4372"/>
                    <a:pt x="2932" y="4182"/>
                  </a:cubicBezTo>
                  <a:cubicBezTo>
                    <a:pt x="2898" y="4106"/>
                    <a:pt x="2823" y="4061"/>
                    <a:pt x="2745" y="4061"/>
                  </a:cubicBezTo>
                  <a:cubicBezTo>
                    <a:pt x="2717" y="4061"/>
                    <a:pt x="2689" y="4066"/>
                    <a:pt x="2662" y="4078"/>
                  </a:cubicBezTo>
                  <a:cubicBezTo>
                    <a:pt x="2558" y="4125"/>
                    <a:pt x="2512" y="4246"/>
                    <a:pt x="2558" y="4350"/>
                  </a:cubicBezTo>
                  <a:cubicBezTo>
                    <a:pt x="2667" y="4593"/>
                    <a:pt x="2824" y="4808"/>
                    <a:pt x="3025" y="4984"/>
                  </a:cubicBezTo>
                  <a:cubicBezTo>
                    <a:pt x="3436" y="5348"/>
                    <a:pt x="3980" y="5526"/>
                    <a:pt x="4531" y="5526"/>
                  </a:cubicBezTo>
                  <a:cubicBezTo>
                    <a:pt x="5196" y="5526"/>
                    <a:pt x="5872" y="5268"/>
                    <a:pt x="6342" y="4765"/>
                  </a:cubicBezTo>
                  <a:cubicBezTo>
                    <a:pt x="6806" y="4267"/>
                    <a:pt x="7043" y="3611"/>
                    <a:pt x="7011" y="2915"/>
                  </a:cubicBezTo>
                  <a:cubicBezTo>
                    <a:pt x="6975" y="2135"/>
                    <a:pt x="6606" y="1377"/>
                    <a:pt x="5998" y="841"/>
                  </a:cubicBezTo>
                  <a:cubicBezTo>
                    <a:pt x="5362" y="278"/>
                    <a:pt x="4559" y="1"/>
                    <a:pt x="3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3195524" y="4793757"/>
              <a:ext cx="96249" cy="63420"/>
            </a:xfrm>
            <a:custGeom>
              <a:avLst/>
              <a:gdLst/>
              <a:ahLst/>
              <a:cxnLst/>
              <a:rect l="l" t="t" r="r" b="b"/>
              <a:pathLst>
                <a:path w="1979" h="1304" extrusionOk="0">
                  <a:moveTo>
                    <a:pt x="990" y="1"/>
                  </a:moveTo>
                  <a:cubicBezTo>
                    <a:pt x="844" y="1"/>
                    <a:pt x="695" y="34"/>
                    <a:pt x="556" y="105"/>
                  </a:cubicBezTo>
                  <a:cubicBezTo>
                    <a:pt x="159" y="308"/>
                    <a:pt x="0" y="796"/>
                    <a:pt x="204" y="1191"/>
                  </a:cubicBezTo>
                  <a:cubicBezTo>
                    <a:pt x="239" y="1263"/>
                    <a:pt x="312" y="1303"/>
                    <a:pt x="386" y="1303"/>
                  </a:cubicBezTo>
                  <a:cubicBezTo>
                    <a:pt x="418" y="1303"/>
                    <a:pt x="451" y="1297"/>
                    <a:pt x="480" y="1282"/>
                  </a:cubicBezTo>
                  <a:cubicBezTo>
                    <a:pt x="581" y="1231"/>
                    <a:pt x="621" y="1106"/>
                    <a:pt x="569" y="1006"/>
                  </a:cubicBezTo>
                  <a:cubicBezTo>
                    <a:pt x="469" y="811"/>
                    <a:pt x="547" y="572"/>
                    <a:pt x="742" y="472"/>
                  </a:cubicBezTo>
                  <a:cubicBezTo>
                    <a:pt x="819" y="432"/>
                    <a:pt x="904" y="412"/>
                    <a:pt x="989" y="412"/>
                  </a:cubicBezTo>
                  <a:cubicBezTo>
                    <a:pt x="1046" y="412"/>
                    <a:pt x="1103" y="421"/>
                    <a:pt x="1158" y="439"/>
                  </a:cubicBezTo>
                  <a:cubicBezTo>
                    <a:pt x="1297" y="483"/>
                    <a:pt x="1412" y="581"/>
                    <a:pt x="1476" y="711"/>
                  </a:cubicBezTo>
                  <a:cubicBezTo>
                    <a:pt x="1537" y="826"/>
                    <a:pt x="1564" y="957"/>
                    <a:pt x="1557" y="1085"/>
                  </a:cubicBezTo>
                  <a:cubicBezTo>
                    <a:pt x="1549" y="1198"/>
                    <a:pt x="1636" y="1294"/>
                    <a:pt x="1749" y="1301"/>
                  </a:cubicBezTo>
                  <a:cubicBezTo>
                    <a:pt x="1754" y="1301"/>
                    <a:pt x="1759" y="1302"/>
                    <a:pt x="1763" y="1302"/>
                  </a:cubicBezTo>
                  <a:cubicBezTo>
                    <a:pt x="1868" y="1302"/>
                    <a:pt x="1960" y="1217"/>
                    <a:pt x="1966" y="1109"/>
                  </a:cubicBezTo>
                  <a:cubicBezTo>
                    <a:pt x="1979" y="906"/>
                    <a:pt x="1935" y="704"/>
                    <a:pt x="1843" y="523"/>
                  </a:cubicBezTo>
                  <a:cubicBezTo>
                    <a:pt x="1675" y="191"/>
                    <a:pt x="1338"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5295800" y="4920209"/>
              <a:ext cx="41194" cy="40027"/>
            </a:xfrm>
            <a:custGeom>
              <a:avLst/>
              <a:gdLst/>
              <a:ahLst/>
              <a:cxnLst/>
              <a:rect l="l" t="t" r="r" b="b"/>
              <a:pathLst>
                <a:path w="847" h="823" extrusionOk="0">
                  <a:moveTo>
                    <a:pt x="424" y="1"/>
                  </a:moveTo>
                  <a:cubicBezTo>
                    <a:pt x="209" y="1"/>
                    <a:pt x="28" y="168"/>
                    <a:pt x="14" y="386"/>
                  </a:cubicBezTo>
                  <a:cubicBezTo>
                    <a:pt x="0" y="612"/>
                    <a:pt x="172" y="807"/>
                    <a:pt x="398" y="822"/>
                  </a:cubicBezTo>
                  <a:cubicBezTo>
                    <a:pt x="407" y="822"/>
                    <a:pt x="415" y="822"/>
                    <a:pt x="423" y="822"/>
                  </a:cubicBezTo>
                  <a:cubicBezTo>
                    <a:pt x="639" y="822"/>
                    <a:pt x="819" y="654"/>
                    <a:pt x="833" y="437"/>
                  </a:cubicBezTo>
                  <a:cubicBezTo>
                    <a:pt x="847" y="210"/>
                    <a:pt x="676" y="16"/>
                    <a:pt x="449" y="2"/>
                  </a:cubicBezTo>
                  <a:cubicBezTo>
                    <a:pt x="440" y="1"/>
                    <a:pt x="432" y="1"/>
                    <a:pt x="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4353584" y="4738264"/>
              <a:ext cx="1105960" cy="409215"/>
            </a:xfrm>
            <a:custGeom>
              <a:avLst/>
              <a:gdLst/>
              <a:ahLst/>
              <a:cxnLst/>
              <a:rect l="l" t="t" r="r" b="b"/>
              <a:pathLst>
                <a:path w="22740" h="8414" extrusionOk="0">
                  <a:moveTo>
                    <a:pt x="18991" y="0"/>
                  </a:moveTo>
                  <a:cubicBezTo>
                    <a:pt x="18183" y="0"/>
                    <a:pt x="17379" y="277"/>
                    <a:pt x="16742" y="841"/>
                  </a:cubicBezTo>
                  <a:cubicBezTo>
                    <a:pt x="16136" y="1378"/>
                    <a:pt x="15764" y="2136"/>
                    <a:pt x="15728" y="2915"/>
                  </a:cubicBezTo>
                  <a:cubicBezTo>
                    <a:pt x="15695" y="3612"/>
                    <a:pt x="15932" y="4267"/>
                    <a:pt x="16398" y="4765"/>
                  </a:cubicBezTo>
                  <a:cubicBezTo>
                    <a:pt x="16869" y="5268"/>
                    <a:pt x="17546" y="5526"/>
                    <a:pt x="18210" y="5526"/>
                  </a:cubicBezTo>
                  <a:cubicBezTo>
                    <a:pt x="18761" y="5526"/>
                    <a:pt x="19304" y="5349"/>
                    <a:pt x="19715" y="4984"/>
                  </a:cubicBezTo>
                  <a:cubicBezTo>
                    <a:pt x="19917" y="4806"/>
                    <a:pt x="20073" y="4593"/>
                    <a:pt x="20182" y="4350"/>
                  </a:cubicBezTo>
                  <a:cubicBezTo>
                    <a:pt x="20229" y="4246"/>
                    <a:pt x="20182" y="4124"/>
                    <a:pt x="20079" y="4078"/>
                  </a:cubicBezTo>
                  <a:cubicBezTo>
                    <a:pt x="20052" y="4066"/>
                    <a:pt x="20023" y="4060"/>
                    <a:pt x="19995" y="4060"/>
                  </a:cubicBezTo>
                  <a:cubicBezTo>
                    <a:pt x="19917" y="4060"/>
                    <a:pt x="19842" y="4106"/>
                    <a:pt x="19807" y="4182"/>
                  </a:cubicBezTo>
                  <a:cubicBezTo>
                    <a:pt x="19723" y="4372"/>
                    <a:pt x="19600" y="4538"/>
                    <a:pt x="19444" y="4677"/>
                  </a:cubicBezTo>
                  <a:cubicBezTo>
                    <a:pt x="19107" y="4974"/>
                    <a:pt x="18661" y="5120"/>
                    <a:pt x="18208" y="5120"/>
                  </a:cubicBezTo>
                  <a:cubicBezTo>
                    <a:pt x="17655" y="5120"/>
                    <a:pt x="17091" y="4904"/>
                    <a:pt x="16698" y="4484"/>
                  </a:cubicBezTo>
                  <a:cubicBezTo>
                    <a:pt x="16310" y="4068"/>
                    <a:pt x="16110" y="3519"/>
                    <a:pt x="16138" y="2935"/>
                  </a:cubicBezTo>
                  <a:cubicBezTo>
                    <a:pt x="16169" y="2265"/>
                    <a:pt x="16489" y="1613"/>
                    <a:pt x="17013" y="1149"/>
                  </a:cubicBezTo>
                  <a:cubicBezTo>
                    <a:pt x="17573" y="655"/>
                    <a:pt x="18279" y="412"/>
                    <a:pt x="18990" y="412"/>
                  </a:cubicBezTo>
                  <a:cubicBezTo>
                    <a:pt x="19832" y="412"/>
                    <a:pt x="20679" y="751"/>
                    <a:pt x="21298" y="1415"/>
                  </a:cubicBezTo>
                  <a:cubicBezTo>
                    <a:pt x="21977" y="2143"/>
                    <a:pt x="22324" y="3104"/>
                    <a:pt x="22273" y="4117"/>
                  </a:cubicBezTo>
                  <a:cubicBezTo>
                    <a:pt x="22222" y="5156"/>
                    <a:pt x="21744" y="6147"/>
                    <a:pt x="20964" y="6834"/>
                  </a:cubicBezTo>
                  <a:cubicBezTo>
                    <a:pt x="20247" y="7465"/>
                    <a:pt x="19348" y="7834"/>
                    <a:pt x="18212" y="7960"/>
                  </a:cubicBezTo>
                  <a:cubicBezTo>
                    <a:pt x="17962" y="7988"/>
                    <a:pt x="17710" y="8002"/>
                    <a:pt x="17455" y="8002"/>
                  </a:cubicBezTo>
                  <a:cubicBezTo>
                    <a:pt x="16757" y="8002"/>
                    <a:pt x="16043" y="7897"/>
                    <a:pt x="15325" y="7686"/>
                  </a:cubicBezTo>
                  <a:cubicBezTo>
                    <a:pt x="13799" y="7241"/>
                    <a:pt x="11360" y="6148"/>
                    <a:pt x="8632" y="4692"/>
                  </a:cubicBezTo>
                  <a:cubicBezTo>
                    <a:pt x="6307" y="3451"/>
                    <a:pt x="4165" y="2393"/>
                    <a:pt x="2086" y="1459"/>
                  </a:cubicBezTo>
                  <a:cubicBezTo>
                    <a:pt x="2081" y="1456"/>
                    <a:pt x="2075" y="1453"/>
                    <a:pt x="2070" y="1451"/>
                  </a:cubicBezTo>
                  <a:cubicBezTo>
                    <a:pt x="1883" y="1365"/>
                    <a:pt x="1695" y="1280"/>
                    <a:pt x="1516" y="1200"/>
                  </a:cubicBezTo>
                  <a:cubicBezTo>
                    <a:pt x="1352" y="1116"/>
                    <a:pt x="1170" y="1075"/>
                    <a:pt x="986" y="1075"/>
                  </a:cubicBezTo>
                  <a:cubicBezTo>
                    <a:pt x="968" y="1075"/>
                    <a:pt x="949" y="1076"/>
                    <a:pt x="931" y="1076"/>
                  </a:cubicBezTo>
                  <a:cubicBezTo>
                    <a:pt x="405" y="1108"/>
                    <a:pt x="1" y="1562"/>
                    <a:pt x="32" y="2089"/>
                  </a:cubicBezTo>
                  <a:cubicBezTo>
                    <a:pt x="44" y="2303"/>
                    <a:pt x="140" y="2501"/>
                    <a:pt x="301" y="2644"/>
                  </a:cubicBezTo>
                  <a:cubicBezTo>
                    <a:pt x="451" y="2778"/>
                    <a:pt x="642" y="2848"/>
                    <a:pt x="840" y="2848"/>
                  </a:cubicBezTo>
                  <a:cubicBezTo>
                    <a:pt x="855" y="2848"/>
                    <a:pt x="869" y="2848"/>
                    <a:pt x="884" y="2847"/>
                  </a:cubicBezTo>
                  <a:cubicBezTo>
                    <a:pt x="998" y="2841"/>
                    <a:pt x="1084" y="2743"/>
                    <a:pt x="1078" y="2630"/>
                  </a:cubicBezTo>
                  <a:cubicBezTo>
                    <a:pt x="1072" y="2522"/>
                    <a:pt x="982" y="2437"/>
                    <a:pt x="876" y="2437"/>
                  </a:cubicBezTo>
                  <a:cubicBezTo>
                    <a:pt x="871" y="2437"/>
                    <a:pt x="866" y="2437"/>
                    <a:pt x="861" y="2438"/>
                  </a:cubicBezTo>
                  <a:cubicBezTo>
                    <a:pt x="852" y="2438"/>
                    <a:pt x="844" y="2438"/>
                    <a:pt x="836" y="2438"/>
                  </a:cubicBezTo>
                  <a:cubicBezTo>
                    <a:pt x="739" y="2438"/>
                    <a:pt x="648" y="2402"/>
                    <a:pt x="574" y="2338"/>
                  </a:cubicBezTo>
                  <a:cubicBezTo>
                    <a:pt x="496" y="2268"/>
                    <a:pt x="448" y="2171"/>
                    <a:pt x="442" y="2065"/>
                  </a:cubicBezTo>
                  <a:cubicBezTo>
                    <a:pt x="424" y="1764"/>
                    <a:pt x="655" y="1506"/>
                    <a:pt x="956" y="1488"/>
                  </a:cubicBezTo>
                  <a:cubicBezTo>
                    <a:pt x="971" y="1487"/>
                    <a:pt x="987" y="1486"/>
                    <a:pt x="1002" y="1486"/>
                  </a:cubicBezTo>
                  <a:cubicBezTo>
                    <a:pt x="1115" y="1486"/>
                    <a:pt x="1231" y="1515"/>
                    <a:pt x="1340" y="1571"/>
                  </a:cubicBezTo>
                  <a:cubicBezTo>
                    <a:pt x="1533" y="1657"/>
                    <a:pt x="1725" y="1744"/>
                    <a:pt x="1918" y="1834"/>
                  </a:cubicBezTo>
                  <a:lnTo>
                    <a:pt x="1939" y="1841"/>
                  </a:lnTo>
                  <a:cubicBezTo>
                    <a:pt x="4003" y="2769"/>
                    <a:pt x="6132" y="3820"/>
                    <a:pt x="8441" y="5055"/>
                  </a:cubicBezTo>
                  <a:cubicBezTo>
                    <a:pt x="11193" y="6523"/>
                    <a:pt x="13661" y="7627"/>
                    <a:pt x="15212" y="8081"/>
                  </a:cubicBezTo>
                  <a:cubicBezTo>
                    <a:pt x="15968" y="8301"/>
                    <a:pt x="16719" y="8413"/>
                    <a:pt x="17457" y="8413"/>
                  </a:cubicBezTo>
                  <a:cubicBezTo>
                    <a:pt x="17728" y="8413"/>
                    <a:pt x="17997" y="8400"/>
                    <a:pt x="18258" y="8368"/>
                  </a:cubicBezTo>
                  <a:cubicBezTo>
                    <a:pt x="19463" y="8233"/>
                    <a:pt x="20464" y="7819"/>
                    <a:pt x="21235" y="7142"/>
                  </a:cubicBezTo>
                  <a:cubicBezTo>
                    <a:pt x="22099" y="6381"/>
                    <a:pt x="22625" y="5286"/>
                    <a:pt x="22684" y="4135"/>
                  </a:cubicBezTo>
                  <a:cubicBezTo>
                    <a:pt x="22740" y="3009"/>
                    <a:pt x="22354" y="1943"/>
                    <a:pt x="21599" y="1132"/>
                  </a:cubicBezTo>
                  <a:cubicBezTo>
                    <a:pt x="20900" y="383"/>
                    <a:pt x="19942" y="0"/>
                    <a:pt x="18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5422301" y="4793757"/>
              <a:ext cx="96200" cy="63420"/>
            </a:xfrm>
            <a:custGeom>
              <a:avLst/>
              <a:gdLst/>
              <a:ahLst/>
              <a:cxnLst/>
              <a:rect l="l" t="t" r="r" b="b"/>
              <a:pathLst>
                <a:path w="1978" h="1304" extrusionOk="0">
                  <a:moveTo>
                    <a:pt x="990" y="1"/>
                  </a:moveTo>
                  <a:cubicBezTo>
                    <a:pt x="642" y="1"/>
                    <a:pt x="305" y="191"/>
                    <a:pt x="136" y="522"/>
                  </a:cubicBezTo>
                  <a:cubicBezTo>
                    <a:pt x="43" y="702"/>
                    <a:pt x="1" y="905"/>
                    <a:pt x="12" y="1108"/>
                  </a:cubicBezTo>
                  <a:cubicBezTo>
                    <a:pt x="17" y="1217"/>
                    <a:pt x="102" y="1300"/>
                    <a:pt x="218" y="1300"/>
                  </a:cubicBezTo>
                  <a:cubicBezTo>
                    <a:pt x="221" y="1300"/>
                    <a:pt x="225" y="1300"/>
                    <a:pt x="229" y="1300"/>
                  </a:cubicBezTo>
                  <a:cubicBezTo>
                    <a:pt x="342" y="1294"/>
                    <a:pt x="429" y="1197"/>
                    <a:pt x="421" y="1084"/>
                  </a:cubicBezTo>
                  <a:cubicBezTo>
                    <a:pt x="414" y="955"/>
                    <a:pt x="441" y="825"/>
                    <a:pt x="502" y="709"/>
                  </a:cubicBezTo>
                  <a:cubicBezTo>
                    <a:pt x="569" y="579"/>
                    <a:pt x="682" y="482"/>
                    <a:pt x="820" y="438"/>
                  </a:cubicBezTo>
                  <a:cubicBezTo>
                    <a:pt x="875" y="420"/>
                    <a:pt x="932" y="411"/>
                    <a:pt x="989" y="411"/>
                  </a:cubicBezTo>
                  <a:cubicBezTo>
                    <a:pt x="1074" y="411"/>
                    <a:pt x="1159" y="431"/>
                    <a:pt x="1236" y="471"/>
                  </a:cubicBezTo>
                  <a:cubicBezTo>
                    <a:pt x="1431" y="571"/>
                    <a:pt x="1508" y="810"/>
                    <a:pt x="1409" y="1004"/>
                  </a:cubicBezTo>
                  <a:cubicBezTo>
                    <a:pt x="1357" y="1106"/>
                    <a:pt x="1397" y="1229"/>
                    <a:pt x="1498" y="1281"/>
                  </a:cubicBezTo>
                  <a:cubicBezTo>
                    <a:pt x="1528" y="1297"/>
                    <a:pt x="1561" y="1303"/>
                    <a:pt x="1592" y="1303"/>
                  </a:cubicBezTo>
                  <a:cubicBezTo>
                    <a:pt x="1666" y="1303"/>
                    <a:pt x="1739" y="1263"/>
                    <a:pt x="1777" y="1191"/>
                  </a:cubicBezTo>
                  <a:cubicBezTo>
                    <a:pt x="1978" y="794"/>
                    <a:pt x="1819" y="308"/>
                    <a:pt x="1424" y="105"/>
                  </a:cubicBezTo>
                  <a:cubicBezTo>
                    <a:pt x="1285" y="34"/>
                    <a:pt x="1136"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4621031" y="4819339"/>
              <a:ext cx="56076" cy="36817"/>
            </a:xfrm>
            <a:custGeom>
              <a:avLst/>
              <a:gdLst/>
              <a:ahLst/>
              <a:cxnLst/>
              <a:rect l="l" t="t" r="r" b="b"/>
              <a:pathLst>
                <a:path w="1153" h="757" extrusionOk="0">
                  <a:moveTo>
                    <a:pt x="235" y="1"/>
                  </a:moveTo>
                  <a:cubicBezTo>
                    <a:pt x="160" y="1"/>
                    <a:pt x="87" y="43"/>
                    <a:pt x="51" y="114"/>
                  </a:cubicBezTo>
                  <a:cubicBezTo>
                    <a:pt x="1" y="217"/>
                    <a:pt x="42" y="340"/>
                    <a:pt x="143" y="390"/>
                  </a:cubicBezTo>
                  <a:cubicBezTo>
                    <a:pt x="370" y="503"/>
                    <a:pt x="598" y="617"/>
                    <a:pt x="825" y="734"/>
                  </a:cubicBezTo>
                  <a:cubicBezTo>
                    <a:pt x="855" y="749"/>
                    <a:pt x="886" y="756"/>
                    <a:pt x="918" y="756"/>
                  </a:cubicBezTo>
                  <a:cubicBezTo>
                    <a:pt x="993" y="756"/>
                    <a:pt x="1065" y="716"/>
                    <a:pt x="1100" y="644"/>
                  </a:cubicBezTo>
                  <a:cubicBezTo>
                    <a:pt x="1153" y="542"/>
                    <a:pt x="1111" y="419"/>
                    <a:pt x="1011" y="368"/>
                  </a:cubicBezTo>
                  <a:cubicBezTo>
                    <a:pt x="782" y="249"/>
                    <a:pt x="554" y="135"/>
                    <a:pt x="326" y="22"/>
                  </a:cubicBezTo>
                  <a:cubicBezTo>
                    <a:pt x="297" y="8"/>
                    <a:pt x="266"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4698605" y="4858880"/>
              <a:ext cx="556773" cy="215648"/>
            </a:xfrm>
            <a:custGeom>
              <a:avLst/>
              <a:gdLst/>
              <a:ahLst/>
              <a:cxnLst/>
              <a:rect l="l" t="t" r="r" b="b"/>
              <a:pathLst>
                <a:path w="11448" h="4434" extrusionOk="0">
                  <a:moveTo>
                    <a:pt x="234" y="1"/>
                  </a:moveTo>
                  <a:cubicBezTo>
                    <a:pt x="160" y="1"/>
                    <a:pt x="89" y="42"/>
                    <a:pt x="52" y="112"/>
                  </a:cubicBezTo>
                  <a:cubicBezTo>
                    <a:pt x="1" y="213"/>
                    <a:pt x="40" y="338"/>
                    <a:pt x="140" y="389"/>
                  </a:cubicBezTo>
                  <a:cubicBezTo>
                    <a:pt x="637" y="645"/>
                    <a:pt x="933" y="803"/>
                    <a:pt x="1441" y="1074"/>
                  </a:cubicBezTo>
                  <a:cubicBezTo>
                    <a:pt x="4193" y="2543"/>
                    <a:pt x="6660" y="3648"/>
                    <a:pt x="8211" y="4101"/>
                  </a:cubicBezTo>
                  <a:cubicBezTo>
                    <a:pt x="8968" y="4323"/>
                    <a:pt x="9719" y="4433"/>
                    <a:pt x="10457" y="4433"/>
                  </a:cubicBezTo>
                  <a:cubicBezTo>
                    <a:pt x="10727" y="4433"/>
                    <a:pt x="10995" y="4418"/>
                    <a:pt x="11258" y="4389"/>
                  </a:cubicBezTo>
                  <a:cubicBezTo>
                    <a:pt x="11367" y="4376"/>
                    <a:pt x="11447" y="4277"/>
                    <a:pt x="11440" y="4168"/>
                  </a:cubicBezTo>
                  <a:cubicBezTo>
                    <a:pt x="11437" y="4113"/>
                    <a:pt x="11412" y="4062"/>
                    <a:pt x="11370" y="4025"/>
                  </a:cubicBezTo>
                  <a:cubicBezTo>
                    <a:pt x="11334" y="3993"/>
                    <a:pt x="11290" y="3975"/>
                    <a:pt x="11239" y="3975"/>
                  </a:cubicBezTo>
                  <a:cubicBezTo>
                    <a:pt x="11233" y="3975"/>
                    <a:pt x="11226" y="3975"/>
                    <a:pt x="11219" y="3976"/>
                  </a:cubicBezTo>
                  <a:cubicBezTo>
                    <a:pt x="11127" y="3983"/>
                    <a:pt x="11035" y="3987"/>
                    <a:pt x="10943" y="3987"/>
                  </a:cubicBezTo>
                  <a:cubicBezTo>
                    <a:pt x="10008" y="3987"/>
                    <a:pt x="9076" y="3604"/>
                    <a:pt x="8464" y="2950"/>
                  </a:cubicBezTo>
                  <a:cubicBezTo>
                    <a:pt x="7840" y="2284"/>
                    <a:pt x="7516" y="1401"/>
                    <a:pt x="7550" y="466"/>
                  </a:cubicBezTo>
                  <a:cubicBezTo>
                    <a:pt x="7554" y="352"/>
                    <a:pt x="7466" y="257"/>
                    <a:pt x="7353" y="254"/>
                  </a:cubicBezTo>
                  <a:cubicBezTo>
                    <a:pt x="7347" y="253"/>
                    <a:pt x="7342" y="253"/>
                    <a:pt x="7336" y="253"/>
                  </a:cubicBezTo>
                  <a:cubicBezTo>
                    <a:pt x="7232" y="253"/>
                    <a:pt x="7145" y="343"/>
                    <a:pt x="7140" y="451"/>
                  </a:cubicBezTo>
                  <a:cubicBezTo>
                    <a:pt x="7102" y="1495"/>
                    <a:pt x="7466" y="2482"/>
                    <a:pt x="8165" y="3230"/>
                  </a:cubicBezTo>
                  <a:cubicBezTo>
                    <a:pt x="8397" y="3478"/>
                    <a:pt x="8671" y="3693"/>
                    <a:pt x="8971" y="3867"/>
                  </a:cubicBezTo>
                  <a:cubicBezTo>
                    <a:pt x="8756" y="3824"/>
                    <a:pt x="8540" y="3769"/>
                    <a:pt x="8326" y="3706"/>
                  </a:cubicBezTo>
                  <a:cubicBezTo>
                    <a:pt x="6800" y="3260"/>
                    <a:pt x="4362" y="2170"/>
                    <a:pt x="1633" y="712"/>
                  </a:cubicBezTo>
                  <a:cubicBezTo>
                    <a:pt x="1124" y="440"/>
                    <a:pt x="827" y="282"/>
                    <a:pt x="329" y="25"/>
                  </a:cubicBezTo>
                  <a:cubicBezTo>
                    <a:pt x="299" y="8"/>
                    <a:pt x="266"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4043679" y="4848131"/>
              <a:ext cx="622917" cy="300516"/>
            </a:xfrm>
            <a:custGeom>
              <a:avLst/>
              <a:gdLst/>
              <a:ahLst/>
              <a:cxnLst/>
              <a:rect l="l" t="t" r="r" b="b"/>
              <a:pathLst>
                <a:path w="12808" h="6179" extrusionOk="0">
                  <a:moveTo>
                    <a:pt x="8934" y="0"/>
                  </a:moveTo>
                  <a:cubicBezTo>
                    <a:pt x="8027" y="0"/>
                    <a:pt x="7121" y="323"/>
                    <a:pt x="6404" y="969"/>
                  </a:cubicBezTo>
                  <a:cubicBezTo>
                    <a:pt x="5686" y="324"/>
                    <a:pt x="4780" y="1"/>
                    <a:pt x="3873" y="1"/>
                  </a:cubicBezTo>
                  <a:cubicBezTo>
                    <a:pt x="2904" y="1"/>
                    <a:pt x="1935" y="370"/>
                    <a:pt x="1197" y="1108"/>
                  </a:cubicBezTo>
                  <a:cubicBezTo>
                    <a:pt x="0" y="2306"/>
                    <a:pt x="0" y="4252"/>
                    <a:pt x="1197" y="5448"/>
                  </a:cubicBezTo>
                  <a:cubicBezTo>
                    <a:pt x="1683" y="5935"/>
                    <a:pt x="2322" y="6178"/>
                    <a:pt x="2962" y="6178"/>
                  </a:cubicBezTo>
                  <a:cubicBezTo>
                    <a:pt x="3601" y="6178"/>
                    <a:pt x="4240" y="5935"/>
                    <a:pt x="4726" y="5448"/>
                  </a:cubicBezTo>
                  <a:cubicBezTo>
                    <a:pt x="5111" y="5063"/>
                    <a:pt x="5324" y="4553"/>
                    <a:pt x="5324" y="4007"/>
                  </a:cubicBezTo>
                  <a:cubicBezTo>
                    <a:pt x="5324" y="3462"/>
                    <a:pt x="5111" y="2950"/>
                    <a:pt x="4726" y="2566"/>
                  </a:cubicBezTo>
                  <a:cubicBezTo>
                    <a:pt x="4412" y="2250"/>
                    <a:pt x="3992" y="2076"/>
                    <a:pt x="3545" y="2076"/>
                  </a:cubicBezTo>
                  <a:cubicBezTo>
                    <a:pt x="3099" y="2076"/>
                    <a:pt x="2680" y="2250"/>
                    <a:pt x="2364" y="2566"/>
                  </a:cubicBezTo>
                  <a:cubicBezTo>
                    <a:pt x="2222" y="2707"/>
                    <a:pt x="2116" y="2874"/>
                    <a:pt x="2047" y="3060"/>
                  </a:cubicBezTo>
                  <a:lnTo>
                    <a:pt x="2431" y="3203"/>
                  </a:lnTo>
                  <a:cubicBezTo>
                    <a:pt x="2478" y="3073"/>
                    <a:pt x="2554" y="2957"/>
                    <a:pt x="2653" y="2858"/>
                  </a:cubicBezTo>
                  <a:cubicBezTo>
                    <a:pt x="2892" y="2620"/>
                    <a:pt x="3209" y="2489"/>
                    <a:pt x="3545" y="2489"/>
                  </a:cubicBezTo>
                  <a:cubicBezTo>
                    <a:pt x="3882" y="2489"/>
                    <a:pt x="4200" y="2620"/>
                    <a:pt x="4437" y="2858"/>
                  </a:cubicBezTo>
                  <a:cubicBezTo>
                    <a:pt x="4744" y="3166"/>
                    <a:pt x="4914" y="3574"/>
                    <a:pt x="4914" y="4008"/>
                  </a:cubicBezTo>
                  <a:cubicBezTo>
                    <a:pt x="4914" y="4443"/>
                    <a:pt x="4744" y="4851"/>
                    <a:pt x="4437" y="5159"/>
                  </a:cubicBezTo>
                  <a:cubicBezTo>
                    <a:pt x="4043" y="5554"/>
                    <a:pt x="3520" y="5769"/>
                    <a:pt x="2963" y="5769"/>
                  </a:cubicBezTo>
                  <a:cubicBezTo>
                    <a:pt x="2405" y="5769"/>
                    <a:pt x="1881" y="5554"/>
                    <a:pt x="1488" y="5159"/>
                  </a:cubicBezTo>
                  <a:cubicBezTo>
                    <a:pt x="452" y="4123"/>
                    <a:pt x="452" y="2437"/>
                    <a:pt x="1488" y="1400"/>
                  </a:cubicBezTo>
                  <a:cubicBezTo>
                    <a:pt x="2145" y="742"/>
                    <a:pt x="3009" y="413"/>
                    <a:pt x="3873" y="413"/>
                  </a:cubicBezTo>
                  <a:cubicBezTo>
                    <a:pt x="4737" y="413"/>
                    <a:pt x="5601" y="742"/>
                    <a:pt x="6259" y="1400"/>
                  </a:cubicBezTo>
                  <a:lnTo>
                    <a:pt x="6404" y="1545"/>
                  </a:lnTo>
                  <a:lnTo>
                    <a:pt x="6549" y="1400"/>
                  </a:lnTo>
                  <a:cubicBezTo>
                    <a:pt x="7207" y="742"/>
                    <a:pt x="8071" y="413"/>
                    <a:pt x="8935" y="413"/>
                  </a:cubicBezTo>
                  <a:cubicBezTo>
                    <a:pt x="9799" y="413"/>
                    <a:pt x="10663" y="742"/>
                    <a:pt x="11320" y="1400"/>
                  </a:cubicBezTo>
                  <a:cubicBezTo>
                    <a:pt x="12357" y="2435"/>
                    <a:pt x="12357" y="4123"/>
                    <a:pt x="11320" y="5159"/>
                  </a:cubicBezTo>
                  <a:cubicBezTo>
                    <a:pt x="10927" y="5554"/>
                    <a:pt x="10402" y="5769"/>
                    <a:pt x="9846" y="5769"/>
                  </a:cubicBezTo>
                  <a:cubicBezTo>
                    <a:pt x="9288" y="5769"/>
                    <a:pt x="8765" y="5554"/>
                    <a:pt x="8371" y="5159"/>
                  </a:cubicBezTo>
                  <a:cubicBezTo>
                    <a:pt x="7736" y="4525"/>
                    <a:pt x="7736" y="3492"/>
                    <a:pt x="8371" y="2858"/>
                  </a:cubicBezTo>
                  <a:cubicBezTo>
                    <a:pt x="8610" y="2620"/>
                    <a:pt x="8926" y="2489"/>
                    <a:pt x="9263" y="2489"/>
                  </a:cubicBezTo>
                  <a:cubicBezTo>
                    <a:pt x="9600" y="2489"/>
                    <a:pt x="9917" y="2620"/>
                    <a:pt x="10155" y="2858"/>
                  </a:cubicBezTo>
                  <a:cubicBezTo>
                    <a:pt x="10255" y="2957"/>
                    <a:pt x="10328" y="3073"/>
                    <a:pt x="10378" y="3203"/>
                  </a:cubicBezTo>
                  <a:lnTo>
                    <a:pt x="10761" y="3060"/>
                  </a:lnTo>
                  <a:cubicBezTo>
                    <a:pt x="10692" y="2873"/>
                    <a:pt x="10586" y="2707"/>
                    <a:pt x="10445" y="2565"/>
                  </a:cubicBezTo>
                  <a:cubicBezTo>
                    <a:pt x="10129" y="2250"/>
                    <a:pt x="9709" y="2076"/>
                    <a:pt x="9263" y="2076"/>
                  </a:cubicBezTo>
                  <a:cubicBezTo>
                    <a:pt x="8815" y="2076"/>
                    <a:pt x="8396" y="2250"/>
                    <a:pt x="8080" y="2565"/>
                  </a:cubicBezTo>
                  <a:cubicBezTo>
                    <a:pt x="7286" y="3361"/>
                    <a:pt x="7286" y="4654"/>
                    <a:pt x="8080" y="5448"/>
                  </a:cubicBezTo>
                  <a:cubicBezTo>
                    <a:pt x="8567" y="5935"/>
                    <a:pt x="9207" y="6179"/>
                    <a:pt x="9846" y="6179"/>
                  </a:cubicBezTo>
                  <a:cubicBezTo>
                    <a:pt x="10485" y="6179"/>
                    <a:pt x="11124" y="5935"/>
                    <a:pt x="11611" y="5448"/>
                  </a:cubicBezTo>
                  <a:cubicBezTo>
                    <a:pt x="12808" y="4252"/>
                    <a:pt x="12808" y="2305"/>
                    <a:pt x="11611" y="1108"/>
                  </a:cubicBezTo>
                  <a:cubicBezTo>
                    <a:pt x="10873" y="369"/>
                    <a:pt x="9904" y="0"/>
                    <a:pt x="8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4536405" y="4991946"/>
              <a:ext cx="33266" cy="32488"/>
            </a:xfrm>
            <a:custGeom>
              <a:avLst/>
              <a:gdLst/>
              <a:ahLst/>
              <a:cxnLst/>
              <a:rect l="l" t="t" r="r" b="b"/>
              <a:pathLst>
                <a:path w="684" h="668" extrusionOk="0">
                  <a:moveTo>
                    <a:pt x="340" y="0"/>
                  </a:moveTo>
                  <a:cubicBezTo>
                    <a:pt x="162" y="0"/>
                    <a:pt x="17" y="139"/>
                    <a:pt x="8" y="319"/>
                  </a:cubicBezTo>
                  <a:cubicBezTo>
                    <a:pt x="0" y="502"/>
                    <a:pt x="143" y="658"/>
                    <a:pt x="327" y="667"/>
                  </a:cubicBezTo>
                  <a:cubicBezTo>
                    <a:pt x="332" y="668"/>
                    <a:pt x="337" y="668"/>
                    <a:pt x="342" y="668"/>
                  </a:cubicBezTo>
                  <a:cubicBezTo>
                    <a:pt x="520" y="668"/>
                    <a:pt x="667" y="528"/>
                    <a:pt x="675" y="349"/>
                  </a:cubicBezTo>
                  <a:cubicBezTo>
                    <a:pt x="684" y="164"/>
                    <a:pt x="541" y="9"/>
                    <a:pt x="356" y="1"/>
                  </a:cubicBezTo>
                  <a:cubicBezTo>
                    <a:pt x="351" y="0"/>
                    <a:pt x="345" y="0"/>
                    <a:pt x="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4139928" y="4991946"/>
              <a:ext cx="33899" cy="33072"/>
            </a:xfrm>
            <a:custGeom>
              <a:avLst/>
              <a:gdLst/>
              <a:ahLst/>
              <a:cxnLst/>
              <a:rect l="l" t="t" r="r" b="b"/>
              <a:pathLst>
                <a:path w="697" h="680" extrusionOk="0">
                  <a:moveTo>
                    <a:pt x="349" y="0"/>
                  </a:moveTo>
                  <a:cubicBezTo>
                    <a:pt x="344" y="0"/>
                    <a:pt x="338" y="0"/>
                    <a:pt x="333" y="1"/>
                  </a:cubicBezTo>
                  <a:cubicBezTo>
                    <a:pt x="146" y="9"/>
                    <a:pt x="1" y="166"/>
                    <a:pt x="8" y="355"/>
                  </a:cubicBezTo>
                  <a:cubicBezTo>
                    <a:pt x="17" y="538"/>
                    <a:pt x="166" y="680"/>
                    <a:pt x="348" y="680"/>
                  </a:cubicBezTo>
                  <a:cubicBezTo>
                    <a:pt x="353" y="680"/>
                    <a:pt x="359" y="680"/>
                    <a:pt x="364" y="680"/>
                  </a:cubicBezTo>
                  <a:cubicBezTo>
                    <a:pt x="553" y="672"/>
                    <a:pt x="696" y="512"/>
                    <a:pt x="688" y="325"/>
                  </a:cubicBezTo>
                  <a:cubicBezTo>
                    <a:pt x="680" y="143"/>
                    <a:pt x="531" y="0"/>
                    <a:pt x="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4326981" y="4912281"/>
              <a:ext cx="58119" cy="57146"/>
            </a:xfrm>
            <a:custGeom>
              <a:avLst/>
              <a:gdLst/>
              <a:ahLst/>
              <a:cxnLst/>
              <a:rect l="l" t="t" r="r" b="b"/>
              <a:pathLst>
                <a:path w="1195" h="1175" extrusionOk="0">
                  <a:moveTo>
                    <a:pt x="610" y="410"/>
                  </a:moveTo>
                  <a:cubicBezTo>
                    <a:pt x="657" y="412"/>
                    <a:pt x="701" y="432"/>
                    <a:pt x="733" y="467"/>
                  </a:cubicBezTo>
                  <a:cubicBezTo>
                    <a:pt x="765" y="501"/>
                    <a:pt x="780" y="546"/>
                    <a:pt x="779" y="594"/>
                  </a:cubicBezTo>
                  <a:cubicBezTo>
                    <a:pt x="776" y="641"/>
                    <a:pt x="757" y="685"/>
                    <a:pt x="722" y="717"/>
                  </a:cubicBezTo>
                  <a:cubicBezTo>
                    <a:pt x="686" y="747"/>
                    <a:pt x="642" y="763"/>
                    <a:pt x="595" y="763"/>
                  </a:cubicBezTo>
                  <a:cubicBezTo>
                    <a:pt x="496" y="759"/>
                    <a:pt x="421" y="677"/>
                    <a:pt x="426" y="579"/>
                  </a:cubicBezTo>
                  <a:cubicBezTo>
                    <a:pt x="428" y="532"/>
                    <a:pt x="448" y="488"/>
                    <a:pt x="483" y="456"/>
                  </a:cubicBezTo>
                  <a:cubicBezTo>
                    <a:pt x="515" y="426"/>
                    <a:pt x="557" y="410"/>
                    <a:pt x="601" y="410"/>
                  </a:cubicBezTo>
                  <a:close/>
                  <a:moveTo>
                    <a:pt x="591" y="0"/>
                  </a:moveTo>
                  <a:cubicBezTo>
                    <a:pt x="445" y="0"/>
                    <a:pt x="312" y="56"/>
                    <a:pt x="204" y="155"/>
                  </a:cubicBezTo>
                  <a:cubicBezTo>
                    <a:pt x="88" y="260"/>
                    <a:pt x="21" y="405"/>
                    <a:pt x="14" y="562"/>
                  </a:cubicBezTo>
                  <a:cubicBezTo>
                    <a:pt x="1" y="885"/>
                    <a:pt x="252" y="1160"/>
                    <a:pt x="577" y="1175"/>
                  </a:cubicBezTo>
                  <a:lnTo>
                    <a:pt x="602" y="1175"/>
                  </a:lnTo>
                  <a:cubicBezTo>
                    <a:pt x="750" y="1175"/>
                    <a:pt x="890" y="1120"/>
                    <a:pt x="997" y="1021"/>
                  </a:cubicBezTo>
                  <a:cubicBezTo>
                    <a:pt x="1114" y="915"/>
                    <a:pt x="1181" y="770"/>
                    <a:pt x="1187" y="613"/>
                  </a:cubicBezTo>
                  <a:cubicBezTo>
                    <a:pt x="1194" y="457"/>
                    <a:pt x="1139" y="308"/>
                    <a:pt x="1033" y="192"/>
                  </a:cubicBezTo>
                  <a:cubicBezTo>
                    <a:pt x="929" y="75"/>
                    <a:pt x="784" y="8"/>
                    <a:pt x="627" y="1"/>
                  </a:cubicBezTo>
                  <a:cubicBezTo>
                    <a:pt x="615" y="1"/>
                    <a:pt x="603" y="0"/>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4595984" y="5069812"/>
              <a:ext cx="96589" cy="80005"/>
            </a:xfrm>
            <a:custGeom>
              <a:avLst/>
              <a:gdLst/>
              <a:ahLst/>
              <a:cxnLst/>
              <a:rect l="l" t="t" r="r" b="b"/>
              <a:pathLst>
                <a:path w="1986" h="1645" extrusionOk="0">
                  <a:moveTo>
                    <a:pt x="928" y="0"/>
                  </a:moveTo>
                  <a:cubicBezTo>
                    <a:pt x="788" y="0"/>
                    <a:pt x="649" y="31"/>
                    <a:pt x="520" y="92"/>
                  </a:cubicBezTo>
                  <a:cubicBezTo>
                    <a:pt x="337" y="180"/>
                    <a:pt x="179" y="314"/>
                    <a:pt x="64" y="481"/>
                  </a:cubicBezTo>
                  <a:cubicBezTo>
                    <a:pt x="0" y="574"/>
                    <a:pt x="24" y="701"/>
                    <a:pt x="118" y="766"/>
                  </a:cubicBezTo>
                  <a:cubicBezTo>
                    <a:pt x="153" y="790"/>
                    <a:pt x="193" y="802"/>
                    <a:pt x="233" y="802"/>
                  </a:cubicBezTo>
                  <a:cubicBezTo>
                    <a:pt x="298" y="802"/>
                    <a:pt x="362" y="771"/>
                    <a:pt x="403" y="713"/>
                  </a:cubicBezTo>
                  <a:cubicBezTo>
                    <a:pt x="475" y="605"/>
                    <a:pt x="576" y="520"/>
                    <a:pt x="695" y="464"/>
                  </a:cubicBezTo>
                  <a:cubicBezTo>
                    <a:pt x="769" y="430"/>
                    <a:pt x="848" y="413"/>
                    <a:pt x="928" y="413"/>
                  </a:cubicBezTo>
                  <a:cubicBezTo>
                    <a:pt x="990" y="413"/>
                    <a:pt x="1052" y="423"/>
                    <a:pt x="1113" y="444"/>
                  </a:cubicBezTo>
                  <a:cubicBezTo>
                    <a:pt x="1249" y="493"/>
                    <a:pt x="1360" y="593"/>
                    <a:pt x="1422" y="726"/>
                  </a:cubicBezTo>
                  <a:cubicBezTo>
                    <a:pt x="1513" y="923"/>
                    <a:pt x="1429" y="1159"/>
                    <a:pt x="1231" y="1253"/>
                  </a:cubicBezTo>
                  <a:cubicBezTo>
                    <a:pt x="1130" y="1302"/>
                    <a:pt x="1085" y="1425"/>
                    <a:pt x="1133" y="1527"/>
                  </a:cubicBezTo>
                  <a:cubicBezTo>
                    <a:pt x="1169" y="1601"/>
                    <a:pt x="1243" y="1644"/>
                    <a:pt x="1320" y="1644"/>
                  </a:cubicBezTo>
                  <a:cubicBezTo>
                    <a:pt x="1349" y="1644"/>
                    <a:pt x="1378" y="1639"/>
                    <a:pt x="1409" y="1623"/>
                  </a:cubicBezTo>
                  <a:cubicBezTo>
                    <a:pt x="1812" y="1433"/>
                    <a:pt x="1985" y="952"/>
                    <a:pt x="1795" y="549"/>
                  </a:cubicBezTo>
                  <a:cubicBezTo>
                    <a:pt x="1686" y="319"/>
                    <a:pt x="1493" y="144"/>
                    <a:pt x="1253" y="57"/>
                  </a:cubicBezTo>
                  <a:cubicBezTo>
                    <a:pt x="1146" y="19"/>
                    <a:pt x="1037" y="0"/>
                    <a:pt x="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4017756" y="5069861"/>
              <a:ext cx="96492" cy="79956"/>
            </a:xfrm>
            <a:custGeom>
              <a:avLst/>
              <a:gdLst/>
              <a:ahLst/>
              <a:cxnLst/>
              <a:rect l="l" t="t" r="r" b="b"/>
              <a:pathLst>
                <a:path w="1984" h="1644" extrusionOk="0">
                  <a:moveTo>
                    <a:pt x="1056" y="1"/>
                  </a:moveTo>
                  <a:cubicBezTo>
                    <a:pt x="947" y="1"/>
                    <a:pt x="838" y="20"/>
                    <a:pt x="732" y="57"/>
                  </a:cubicBezTo>
                  <a:cubicBezTo>
                    <a:pt x="492" y="143"/>
                    <a:pt x="299" y="319"/>
                    <a:pt x="190" y="549"/>
                  </a:cubicBezTo>
                  <a:cubicBezTo>
                    <a:pt x="1" y="952"/>
                    <a:pt x="173" y="1433"/>
                    <a:pt x="576" y="1623"/>
                  </a:cubicBezTo>
                  <a:cubicBezTo>
                    <a:pt x="606" y="1638"/>
                    <a:pt x="635" y="1643"/>
                    <a:pt x="664" y="1643"/>
                  </a:cubicBezTo>
                  <a:cubicBezTo>
                    <a:pt x="741" y="1643"/>
                    <a:pt x="815" y="1600"/>
                    <a:pt x="851" y="1527"/>
                  </a:cubicBezTo>
                  <a:cubicBezTo>
                    <a:pt x="899" y="1424"/>
                    <a:pt x="854" y="1302"/>
                    <a:pt x="752" y="1253"/>
                  </a:cubicBezTo>
                  <a:cubicBezTo>
                    <a:pt x="554" y="1161"/>
                    <a:pt x="468" y="923"/>
                    <a:pt x="562" y="726"/>
                  </a:cubicBezTo>
                  <a:cubicBezTo>
                    <a:pt x="655" y="528"/>
                    <a:pt x="852" y="412"/>
                    <a:pt x="1057" y="412"/>
                  </a:cubicBezTo>
                  <a:cubicBezTo>
                    <a:pt x="1135" y="412"/>
                    <a:pt x="1214" y="429"/>
                    <a:pt x="1289" y="464"/>
                  </a:cubicBezTo>
                  <a:cubicBezTo>
                    <a:pt x="1407" y="520"/>
                    <a:pt x="1508" y="605"/>
                    <a:pt x="1581" y="714"/>
                  </a:cubicBezTo>
                  <a:cubicBezTo>
                    <a:pt x="1621" y="771"/>
                    <a:pt x="1686" y="803"/>
                    <a:pt x="1751" y="803"/>
                  </a:cubicBezTo>
                  <a:cubicBezTo>
                    <a:pt x="1791" y="803"/>
                    <a:pt x="1831" y="791"/>
                    <a:pt x="1866" y="766"/>
                  </a:cubicBezTo>
                  <a:cubicBezTo>
                    <a:pt x="1960" y="703"/>
                    <a:pt x="1984" y="575"/>
                    <a:pt x="1920" y="481"/>
                  </a:cubicBezTo>
                  <a:cubicBezTo>
                    <a:pt x="1806" y="313"/>
                    <a:pt x="1648" y="179"/>
                    <a:pt x="1464" y="93"/>
                  </a:cubicBezTo>
                  <a:cubicBezTo>
                    <a:pt x="1334" y="32"/>
                    <a:pt x="1195"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5464955" y="4899831"/>
              <a:ext cx="337430" cy="192303"/>
            </a:xfrm>
            <a:custGeom>
              <a:avLst/>
              <a:gdLst/>
              <a:ahLst/>
              <a:cxnLst/>
              <a:rect l="l" t="t" r="r" b="b"/>
              <a:pathLst>
                <a:path w="6938" h="3954" extrusionOk="0">
                  <a:moveTo>
                    <a:pt x="1084" y="0"/>
                  </a:moveTo>
                  <a:cubicBezTo>
                    <a:pt x="970" y="0"/>
                    <a:pt x="878" y="92"/>
                    <a:pt x="878" y="206"/>
                  </a:cubicBezTo>
                  <a:cubicBezTo>
                    <a:pt x="878" y="1405"/>
                    <a:pt x="586" y="2597"/>
                    <a:pt x="34" y="3653"/>
                  </a:cubicBezTo>
                  <a:cubicBezTo>
                    <a:pt x="0" y="3715"/>
                    <a:pt x="2" y="3793"/>
                    <a:pt x="40" y="3854"/>
                  </a:cubicBezTo>
                  <a:cubicBezTo>
                    <a:pt x="78" y="3916"/>
                    <a:pt x="145" y="3954"/>
                    <a:pt x="215" y="3954"/>
                  </a:cubicBezTo>
                  <a:lnTo>
                    <a:pt x="6733" y="3954"/>
                  </a:lnTo>
                  <a:cubicBezTo>
                    <a:pt x="6846" y="3954"/>
                    <a:pt x="6938" y="3861"/>
                    <a:pt x="6938" y="3748"/>
                  </a:cubicBezTo>
                  <a:cubicBezTo>
                    <a:pt x="6938" y="3635"/>
                    <a:pt x="6846" y="3542"/>
                    <a:pt x="6733" y="3542"/>
                  </a:cubicBezTo>
                  <a:lnTo>
                    <a:pt x="546" y="3542"/>
                  </a:lnTo>
                  <a:cubicBezTo>
                    <a:pt x="1034" y="2505"/>
                    <a:pt x="1289" y="1359"/>
                    <a:pt x="1289" y="206"/>
                  </a:cubicBezTo>
                  <a:cubicBezTo>
                    <a:pt x="1289" y="92"/>
                    <a:pt x="1197"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5847716" y="5072098"/>
              <a:ext cx="75384" cy="20038"/>
            </a:xfrm>
            <a:custGeom>
              <a:avLst/>
              <a:gdLst/>
              <a:ahLst/>
              <a:cxnLst/>
              <a:rect l="l" t="t" r="r" b="b"/>
              <a:pathLst>
                <a:path w="1550" h="412" extrusionOk="0">
                  <a:moveTo>
                    <a:pt x="206" y="0"/>
                  </a:moveTo>
                  <a:cubicBezTo>
                    <a:pt x="93" y="0"/>
                    <a:pt x="0" y="93"/>
                    <a:pt x="0" y="206"/>
                  </a:cubicBezTo>
                  <a:cubicBezTo>
                    <a:pt x="0" y="319"/>
                    <a:pt x="93" y="412"/>
                    <a:pt x="206" y="412"/>
                  </a:cubicBezTo>
                  <a:lnTo>
                    <a:pt x="1345" y="412"/>
                  </a:lnTo>
                  <a:cubicBezTo>
                    <a:pt x="1458" y="412"/>
                    <a:pt x="1549" y="319"/>
                    <a:pt x="1549" y="206"/>
                  </a:cubicBezTo>
                  <a:cubicBezTo>
                    <a:pt x="1549" y="93"/>
                    <a:pt x="1458"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2913438" y="4899831"/>
              <a:ext cx="337478" cy="192303"/>
            </a:xfrm>
            <a:custGeom>
              <a:avLst/>
              <a:gdLst/>
              <a:ahLst/>
              <a:cxnLst/>
              <a:rect l="l" t="t" r="r" b="b"/>
              <a:pathLst>
                <a:path w="6939" h="3954" extrusionOk="0">
                  <a:moveTo>
                    <a:pt x="5855" y="0"/>
                  </a:moveTo>
                  <a:cubicBezTo>
                    <a:pt x="5742" y="0"/>
                    <a:pt x="5649" y="92"/>
                    <a:pt x="5649" y="205"/>
                  </a:cubicBezTo>
                  <a:cubicBezTo>
                    <a:pt x="5649" y="1359"/>
                    <a:pt x="5905" y="2505"/>
                    <a:pt x="6392" y="3542"/>
                  </a:cubicBezTo>
                  <a:lnTo>
                    <a:pt x="206" y="3542"/>
                  </a:lnTo>
                  <a:cubicBezTo>
                    <a:pt x="93" y="3542"/>
                    <a:pt x="0" y="3635"/>
                    <a:pt x="0" y="3748"/>
                  </a:cubicBezTo>
                  <a:cubicBezTo>
                    <a:pt x="0" y="3861"/>
                    <a:pt x="93" y="3954"/>
                    <a:pt x="206" y="3954"/>
                  </a:cubicBezTo>
                  <a:lnTo>
                    <a:pt x="6723" y="3954"/>
                  </a:lnTo>
                  <a:cubicBezTo>
                    <a:pt x="6795" y="3954"/>
                    <a:pt x="6861" y="3916"/>
                    <a:pt x="6899" y="3854"/>
                  </a:cubicBezTo>
                  <a:cubicBezTo>
                    <a:pt x="6935" y="3793"/>
                    <a:pt x="6939" y="3717"/>
                    <a:pt x="6905" y="3653"/>
                  </a:cubicBezTo>
                  <a:cubicBezTo>
                    <a:pt x="6353" y="2596"/>
                    <a:pt x="6061" y="1405"/>
                    <a:pt x="6061" y="205"/>
                  </a:cubicBezTo>
                  <a:cubicBezTo>
                    <a:pt x="6061" y="92"/>
                    <a:pt x="5968" y="0"/>
                    <a:pt x="5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2792822" y="5072098"/>
              <a:ext cx="75336" cy="20038"/>
            </a:xfrm>
            <a:custGeom>
              <a:avLst/>
              <a:gdLst/>
              <a:ahLst/>
              <a:cxnLst/>
              <a:rect l="l" t="t" r="r" b="b"/>
              <a:pathLst>
                <a:path w="1549" h="412" extrusionOk="0">
                  <a:moveTo>
                    <a:pt x="205" y="0"/>
                  </a:moveTo>
                  <a:cubicBezTo>
                    <a:pt x="92" y="0"/>
                    <a:pt x="1" y="93"/>
                    <a:pt x="1" y="206"/>
                  </a:cubicBezTo>
                  <a:cubicBezTo>
                    <a:pt x="1" y="319"/>
                    <a:pt x="92" y="412"/>
                    <a:pt x="205" y="412"/>
                  </a:cubicBezTo>
                  <a:lnTo>
                    <a:pt x="1344" y="412"/>
                  </a:lnTo>
                  <a:cubicBezTo>
                    <a:pt x="1457" y="412"/>
                    <a:pt x="1549" y="319"/>
                    <a:pt x="1549" y="206"/>
                  </a:cubicBezTo>
                  <a:cubicBezTo>
                    <a:pt x="1549" y="93"/>
                    <a:pt x="1457" y="0"/>
                    <a:pt x="1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D76D7A0E-0675-FF76-09A3-D48D7E66C2F8}"/>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A7001189-D4C3-6CCE-A88C-DF10D872329D}"/>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Lecturio</a:t>
            </a:r>
            <a:endParaRPr lang="en-US"/>
          </a:p>
        </p:txBody>
      </p:sp>
      <p:pic>
        <p:nvPicPr>
          <p:cNvPr id="5" name="Resim 4">
            <a:extLst>
              <a:ext uri="{FF2B5EF4-FFF2-40B4-BE49-F238E27FC236}">
                <a16:creationId xmlns:a16="http://schemas.microsoft.com/office/drawing/2014/main" id="{A3FD0192-CD8D-58CE-2ADE-811BFCDC93E3}"/>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205F50F0-D3BC-0AEC-8C2F-85955AF80B99}"/>
              </a:ext>
            </a:extLst>
          </p:cNvPr>
          <p:cNvSpPr txBox="1"/>
          <p:nvPr/>
        </p:nvSpPr>
        <p:spPr>
          <a:xfrm>
            <a:off x="4991386" y="864984"/>
            <a:ext cx="36266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Lecturio’da</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20 binin üzerinde video, 30 binin üzerinde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quiz</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sorusu, 4600’ün üzerinde klinik olgu ve 1400’ün üzerinde konsept makale yer almaktadır.</a:t>
            </a:r>
          </a:p>
        </p:txBody>
      </p:sp>
      <p:sp>
        <p:nvSpPr>
          <p:cNvPr id="2" name="Metin kutusu 1">
            <a:extLst>
              <a:ext uri="{FF2B5EF4-FFF2-40B4-BE49-F238E27FC236}">
                <a16:creationId xmlns:a16="http://schemas.microsoft.com/office/drawing/2014/main" id="{77F7F5E4-2B5F-1D28-24BC-8EC5FE2E90A8}"/>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809511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9D8A9447-018B-2531-3F33-595535CC37C5}"/>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90D048B1-0966-9B93-AA3A-16B8B87CCB67}"/>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Lecturio</a:t>
            </a:r>
            <a:endParaRPr lang="en-US"/>
          </a:p>
        </p:txBody>
      </p:sp>
      <p:pic>
        <p:nvPicPr>
          <p:cNvPr id="5" name="Resim 4">
            <a:extLst>
              <a:ext uri="{FF2B5EF4-FFF2-40B4-BE49-F238E27FC236}">
                <a16:creationId xmlns:a16="http://schemas.microsoft.com/office/drawing/2014/main" id="{17B85E06-3B26-0956-6092-D75A84C56B4A}"/>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BAFEC790-6A71-5EF8-A798-B6A19DFBAD78}"/>
              </a:ext>
            </a:extLst>
          </p:cNvPr>
          <p:cNvSpPr txBox="1"/>
          <p:nvPr/>
        </p:nvSpPr>
        <p:spPr>
          <a:xfrm>
            <a:off x="4991386" y="864984"/>
            <a:ext cx="3626663"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2024 yılı içerisinde;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Lecturio’ya</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kayıt olan kullanıcı sayısı 468,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dirty="0">
                <a:latin typeface="Fira Sans" panose="020B0503050000020004" pitchFamily="34" charset="0"/>
              </a:rPr>
              <a:t>   - Platformdaki toplam izleme süresi 16.098 dakika,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 Platformda çözülen toplam soru sayısı 8221 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 Platformda görüntülenen toplam konsept sayfa sayısı 537’dir.</a:t>
            </a:r>
          </a:p>
        </p:txBody>
      </p:sp>
      <p:sp>
        <p:nvSpPr>
          <p:cNvPr id="2" name="Metin kutusu 1">
            <a:extLst>
              <a:ext uri="{FF2B5EF4-FFF2-40B4-BE49-F238E27FC236}">
                <a16:creationId xmlns:a16="http://schemas.microsoft.com/office/drawing/2014/main" id="{5C41B980-3929-0CF5-C203-426895DBB6FF}"/>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2299590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51"/>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5400" err="1"/>
              <a:t>Lecturio’dan</a:t>
            </a:r>
            <a:r>
              <a:rPr lang="tr-TR" sz="5400"/>
              <a:t> Görüntüler</a:t>
            </a:r>
            <a:endParaRPr sz="5400"/>
          </a:p>
        </p:txBody>
      </p:sp>
      <p:grpSp>
        <p:nvGrpSpPr>
          <p:cNvPr id="981" name="Google Shape;981;p51"/>
          <p:cNvGrpSpPr/>
          <p:nvPr/>
        </p:nvGrpSpPr>
        <p:grpSpPr>
          <a:xfrm>
            <a:off x="3022100" y="1109154"/>
            <a:ext cx="3099800" cy="432078"/>
            <a:chOff x="365594" y="582466"/>
            <a:chExt cx="3099800" cy="432078"/>
          </a:xfrm>
        </p:grpSpPr>
        <p:sp>
          <p:nvSpPr>
            <p:cNvPr id="982" name="Google Shape;982;p51"/>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1"/>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1"/>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1"/>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1"/>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51"/>
          <p:cNvGrpSpPr/>
          <p:nvPr/>
        </p:nvGrpSpPr>
        <p:grpSpPr>
          <a:xfrm>
            <a:off x="3022100" y="3602205"/>
            <a:ext cx="3099800" cy="432122"/>
            <a:chOff x="365594" y="1475317"/>
            <a:chExt cx="3099800" cy="432122"/>
          </a:xfrm>
        </p:grpSpPr>
        <p:sp>
          <p:nvSpPr>
            <p:cNvPr id="992" name="Google Shape;992;p51"/>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1"/>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1"/>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1"/>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3" name="Resim Yer Tutucusu 2">
            <a:extLst>
              <a:ext uri="{FF2B5EF4-FFF2-40B4-BE49-F238E27FC236}">
                <a16:creationId xmlns:a16="http://schemas.microsoft.com/office/drawing/2014/main" id="{A99BC281-D088-C148-5957-C264131F38DA}"/>
              </a:ext>
            </a:extLst>
          </p:cNvPr>
          <p:cNvSpPr>
            <a:spLocks noGrp="1"/>
          </p:cNvSpPr>
          <p:nvPr>
            <p:ph type="pic" idx="2"/>
          </p:nvPr>
        </p:nvSpPr>
        <p:spPr/>
        <p:txBody>
          <a:bodyPr/>
          <a:lstStyle/>
          <a:p>
            <a:endParaRPr lang="tr-TR"/>
          </a:p>
        </p:txBody>
      </p:sp>
      <p:pic>
        <p:nvPicPr>
          <p:cNvPr id="5" name="Resim 4">
            <a:extLst>
              <a:ext uri="{FF2B5EF4-FFF2-40B4-BE49-F238E27FC236}">
                <a16:creationId xmlns:a16="http://schemas.microsoft.com/office/drawing/2014/main" id="{06A9E08A-0729-C1A5-38D6-DF090DAB9878}"/>
              </a:ext>
            </a:extLst>
          </p:cNvPr>
          <p:cNvPicPr>
            <a:picLocks noChangeAspect="1"/>
          </p:cNvPicPr>
          <p:nvPr/>
        </p:nvPicPr>
        <p:blipFill>
          <a:blip r:embed="rId3"/>
          <a:stretch>
            <a:fillRect/>
          </a:stretch>
        </p:blipFill>
        <p:spPr>
          <a:xfrm>
            <a:off x="-15588" y="0"/>
            <a:ext cx="9159588" cy="5143500"/>
          </a:xfrm>
          <a:prstGeom prst="rect">
            <a:avLst/>
          </a:prstGeom>
        </p:spPr>
      </p:pic>
      <p:sp>
        <p:nvSpPr>
          <p:cNvPr id="1010" name="Google Shape;1010;p52"/>
          <p:cNvSpPr/>
          <p:nvPr/>
        </p:nvSpPr>
        <p:spPr>
          <a:xfrm>
            <a:off x="7282722" y="4887900"/>
            <a:ext cx="6699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Metin kutusu 5">
            <a:extLst>
              <a:ext uri="{FF2B5EF4-FFF2-40B4-BE49-F238E27FC236}">
                <a16:creationId xmlns:a16="http://schemas.microsoft.com/office/drawing/2014/main" id="{E18BBE2D-F20E-ABEB-B4F2-97F9A2B70F64}"/>
              </a:ext>
            </a:extLst>
          </p:cNvPr>
          <p:cNvSpPr txBox="1"/>
          <p:nvPr/>
        </p:nvSpPr>
        <p:spPr>
          <a:xfrm>
            <a:off x="3416968" y="556891"/>
            <a:ext cx="3129383" cy="307777"/>
          </a:xfrm>
          <a:prstGeom prst="rect">
            <a:avLst/>
          </a:prstGeom>
          <a:noFill/>
        </p:spPr>
        <p:txBody>
          <a:bodyPr wrap="none" rtlCol="0">
            <a:spAutoFit/>
          </a:bodyPr>
          <a:lstStyle/>
          <a:p>
            <a:r>
              <a:rPr lang="tr-TR" err="1">
                <a:latin typeface="Fira Sans" panose="020B0503050000020004" pitchFamily="34" charset="0"/>
              </a:rPr>
              <a:t>Lecturio’dan</a:t>
            </a:r>
            <a:r>
              <a:rPr lang="tr-TR">
                <a:latin typeface="Fira Sans" panose="020B0503050000020004" pitchFamily="34" charset="0"/>
              </a:rPr>
              <a:t> örnek bir ders videosu.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a:extLst>
              <a:ext uri="{FF2B5EF4-FFF2-40B4-BE49-F238E27FC236}">
                <a16:creationId xmlns:a16="http://schemas.microsoft.com/office/drawing/2014/main" id="{2F60DF2C-2A5B-B007-310D-F598867CEE22}"/>
              </a:ext>
            </a:extLst>
          </p:cNvPr>
          <p:cNvPicPr>
            <a:picLocks noGrp="1" noChangeAspect="1"/>
          </p:cNvPicPr>
          <p:nvPr>
            <p:ph type="pic" idx="2"/>
          </p:nvPr>
        </p:nvPicPr>
        <p:blipFill>
          <a:blip r:embed="rId2"/>
          <a:srcRect t="-828" b="-294"/>
          <a:stretch>
            <a:fillRect/>
          </a:stretch>
        </p:blipFill>
        <p:spPr>
          <a:xfrm>
            <a:off x="0" y="0"/>
            <a:ext cx="9144000" cy="5143500"/>
          </a:xfrm>
        </p:spPr>
      </p:pic>
      <p:sp>
        <p:nvSpPr>
          <p:cNvPr id="6" name="Metin kutusu 5">
            <a:extLst>
              <a:ext uri="{FF2B5EF4-FFF2-40B4-BE49-F238E27FC236}">
                <a16:creationId xmlns:a16="http://schemas.microsoft.com/office/drawing/2014/main" id="{600506B4-75B8-3CA6-DA0A-18EBC38ECCBD}"/>
              </a:ext>
            </a:extLst>
          </p:cNvPr>
          <p:cNvSpPr txBox="1"/>
          <p:nvPr/>
        </p:nvSpPr>
        <p:spPr>
          <a:xfrm>
            <a:off x="373575" y="3162587"/>
            <a:ext cx="8396850" cy="523220"/>
          </a:xfrm>
          <a:prstGeom prst="rect">
            <a:avLst/>
          </a:prstGeom>
          <a:noFill/>
        </p:spPr>
        <p:txBody>
          <a:bodyPr wrap="none" rtlCol="0">
            <a:spAutoFit/>
          </a:bodyPr>
          <a:lstStyle/>
          <a:p>
            <a:r>
              <a:rPr lang="tr-TR" err="1">
                <a:latin typeface="Fira Sans" panose="020B0503050000020004" pitchFamily="34" charset="0"/>
              </a:rPr>
              <a:t>Lecturio’dan</a:t>
            </a:r>
            <a:r>
              <a:rPr lang="tr-TR">
                <a:latin typeface="Fira Sans" panose="020B0503050000020004" pitchFamily="34" charset="0"/>
              </a:rPr>
              <a:t> örnek bir ders sonrası soru. </a:t>
            </a:r>
            <a:r>
              <a:rPr lang="tr-TR" err="1">
                <a:latin typeface="Fira Sans" panose="020B0503050000020004" pitchFamily="34" charset="0"/>
              </a:rPr>
              <a:t>Lecturio</a:t>
            </a:r>
            <a:r>
              <a:rPr lang="tr-TR">
                <a:latin typeface="Fira Sans" panose="020B0503050000020004" pitchFamily="34" charset="0"/>
              </a:rPr>
              <a:t>, ders videosunun tamamlanması sonrasında</a:t>
            </a:r>
          </a:p>
          <a:p>
            <a:r>
              <a:rPr lang="tr-TR">
                <a:latin typeface="Fira Sans" panose="020B0503050000020004" pitchFamily="34" charset="0"/>
              </a:rPr>
              <a:t>öğrencinin ilgili videodan ne öğrendiğini ölçme maksadıyla videoda anlatılanlarla ilgili sorular sorar.</a:t>
            </a:r>
          </a:p>
        </p:txBody>
      </p:sp>
    </p:spTree>
    <p:extLst>
      <p:ext uri="{BB962C8B-B14F-4D97-AF65-F5344CB8AC3E}">
        <p14:creationId xmlns:p14="http://schemas.microsoft.com/office/powerpoint/2010/main" val="357757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1" name="Google Shape;581;p40"/>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McGraw </a:t>
            </a:r>
            <a:r>
              <a:rPr lang="tr-TR" err="1"/>
              <a:t>Hill</a:t>
            </a:r>
            <a:r>
              <a:rPr lang="tr-TR"/>
              <a:t> </a:t>
            </a:r>
            <a:r>
              <a:rPr lang="tr-TR" err="1"/>
              <a:t>AccessMedicine</a:t>
            </a:r>
            <a:endParaRPr/>
          </a:p>
        </p:txBody>
      </p:sp>
      <p:pic>
        <p:nvPicPr>
          <p:cNvPr id="5" name="Resim 4" descr="metin, yazı tipi, grafik, logo içeren bir resim&#10;&#10;Yapay zeka tarafından oluşturulmuş içerik yanlış olabilir.">
            <a:extLst>
              <a:ext uri="{FF2B5EF4-FFF2-40B4-BE49-F238E27FC236}">
                <a16:creationId xmlns:a16="http://schemas.microsoft.com/office/drawing/2014/main" id="{B7CC6A57-1B8C-4BB5-BF69-1CC63A6FFD7F}"/>
              </a:ext>
            </a:extLst>
          </p:cNvPr>
          <p:cNvPicPr>
            <a:picLocks noChangeAspect="1"/>
          </p:cNvPicPr>
          <p:nvPr/>
        </p:nvPicPr>
        <p:blipFill>
          <a:blip r:embed="rId3"/>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D65F2B3C-55D5-AABE-D3D6-8C0596FE42F4}"/>
              </a:ext>
            </a:extLst>
          </p:cNvPr>
          <p:cNvSpPr txBox="1"/>
          <p:nvPr/>
        </p:nvSpPr>
        <p:spPr>
          <a:xfrm>
            <a:off x="4991386" y="864984"/>
            <a:ext cx="3626663" cy="3970318"/>
          </a:xfrm>
          <a:prstGeom prst="rect">
            <a:avLst/>
          </a:prstGeom>
          <a:noFill/>
        </p:spPr>
        <p:txBody>
          <a:bodyPr wrap="square" rtlCol="0">
            <a:spAutoFit/>
          </a:bodyPr>
          <a:lstStyle/>
          <a:p>
            <a:r>
              <a:rPr lang="tr-TR">
                <a:latin typeface="Fira Sans" panose="020B0503050000020004" pitchFamily="34" charset="0"/>
              </a:rPr>
              <a:t>McGraw </a:t>
            </a:r>
            <a:r>
              <a:rPr lang="tr-TR" err="1">
                <a:latin typeface="Fira Sans" panose="020B0503050000020004" pitchFamily="34" charset="0"/>
              </a:rPr>
              <a:t>Hill</a:t>
            </a:r>
            <a:r>
              <a:rPr lang="tr-TR">
                <a:latin typeface="Fira Sans" panose="020B0503050000020004" pitchFamily="34" charset="0"/>
              </a:rPr>
              <a:t> Access </a:t>
            </a:r>
            <a:r>
              <a:rPr lang="tr-TR" err="1">
                <a:latin typeface="Fira Sans" panose="020B0503050000020004" pitchFamily="34" charset="0"/>
              </a:rPr>
              <a:t>Medicine</a:t>
            </a:r>
            <a:r>
              <a:rPr lang="tr-TR">
                <a:latin typeface="Fira Sans" panose="020B0503050000020004" pitchFamily="34" charset="0"/>
              </a:rPr>
              <a:t>, eğitim amaçlı hazırlanan e-kitaplardan oluşur. Tıp dünyasının alanında öncü bilim insanları tarafından hazırlanmıştır. Tıp öğrencileri için ders notlarını içermektedir. Asistanlar, pratisyen hemşireler, doktor asistanları için de teşhis noktasında karar almayı kolaylaştıran videolar mevcuttur. Hastalar ile ilgili bilgiler mevcuttur.  </a:t>
            </a:r>
          </a:p>
          <a:p>
            <a:endParaRPr lang="tr-TR">
              <a:latin typeface="Fira Sans" panose="020B0503050000020004" pitchFamily="34" charset="0"/>
            </a:endParaRPr>
          </a:p>
          <a:p>
            <a:r>
              <a:rPr lang="tr-TR" err="1">
                <a:latin typeface="Fira Sans" panose="020B0503050000020004" pitchFamily="34" charset="0"/>
              </a:rPr>
              <a:t>AccessMedicine</a:t>
            </a:r>
            <a:r>
              <a:rPr lang="tr-TR">
                <a:latin typeface="Fira Sans" panose="020B0503050000020004" pitchFamily="34" charset="0"/>
              </a:rPr>
              <a:t>; temel bilimler ve klinik uzmanlık alanlarında yüzlerce kitap, inceleme sorusu, vaka, video, podcast, infografik, etkileşimli 3D modül ve daha fazlasını içeren tıbbi öğrenme kaynaklarına erişim sağlayan Access koleksiyonudur.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6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İçerik: McGraw </a:t>
            </a:r>
            <a:r>
              <a:rPr lang="tr-TR" err="1"/>
              <a:t>Hill</a:t>
            </a:r>
            <a:r>
              <a:rPr lang="tr-TR"/>
              <a:t> </a:t>
            </a:r>
            <a:r>
              <a:rPr lang="tr-TR" err="1"/>
              <a:t>AccessMedicine</a:t>
            </a:r>
            <a:endParaRPr/>
          </a:p>
        </p:txBody>
      </p:sp>
      <p:sp>
        <p:nvSpPr>
          <p:cNvPr id="1269" name="Google Shape;1269;p61"/>
          <p:cNvSpPr txBox="1">
            <a:spLocks noGrp="1"/>
          </p:cNvSpPr>
          <p:nvPr>
            <p:ph type="subTitle" idx="4294967295"/>
          </p:nvPr>
        </p:nvSpPr>
        <p:spPr>
          <a:xfrm>
            <a:off x="1181113" y="2935575"/>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652 infografik, 85.000+ görsel, 2000+ video, 2500+ tablo, 9890 hasta eğitimi materyali, 3D insan anatomisi modülü, etkileşimli içerikler ve dahası…</a:t>
            </a:r>
            <a:endParaRPr/>
          </a:p>
        </p:txBody>
      </p:sp>
      <p:sp>
        <p:nvSpPr>
          <p:cNvPr id="1270" name="Google Shape;1270;p61"/>
          <p:cNvSpPr txBox="1">
            <a:spLocks noGrp="1"/>
          </p:cNvSpPr>
          <p:nvPr>
            <p:ph type="subTitle" idx="4294967295"/>
          </p:nvPr>
        </p:nvSpPr>
        <p:spPr>
          <a:xfrm>
            <a:off x="5337662" y="1976649"/>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45 ayrı başlıkta toplam 46.497 soru</a:t>
            </a:r>
            <a:endParaRPr/>
          </a:p>
        </p:txBody>
      </p:sp>
      <p:sp>
        <p:nvSpPr>
          <p:cNvPr id="1271" name="Google Shape;1271;p61"/>
          <p:cNvSpPr txBox="1">
            <a:spLocks noGrp="1"/>
          </p:cNvSpPr>
          <p:nvPr>
            <p:ph type="subTitle" idx="4294967295"/>
          </p:nvPr>
        </p:nvSpPr>
        <p:spPr>
          <a:xfrm>
            <a:off x="1181113" y="1976650"/>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170 adet e-kitap</a:t>
            </a:r>
            <a:endParaRPr/>
          </a:p>
        </p:txBody>
      </p:sp>
      <p:sp>
        <p:nvSpPr>
          <p:cNvPr id="1275" name="Google Shape;1275;p61"/>
          <p:cNvSpPr txBox="1">
            <a:spLocks noGrp="1"/>
          </p:cNvSpPr>
          <p:nvPr>
            <p:ph type="subTitle" idx="4294967295"/>
          </p:nvPr>
        </p:nvSpPr>
        <p:spPr>
          <a:xfrm>
            <a:off x="5337665" y="3550549"/>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32 ayrı başlıkta toplam 2303 vaka</a:t>
            </a:r>
            <a:endParaRPr/>
          </a:p>
        </p:txBody>
      </p:sp>
      <p:cxnSp>
        <p:nvCxnSpPr>
          <p:cNvPr id="1277" name="Google Shape;1277;p61"/>
          <p:cNvCxnSpPr>
            <a:stCxn id="1271" idx="3"/>
            <a:endCxn id="1270" idx="1"/>
          </p:cNvCxnSpPr>
          <p:nvPr/>
        </p:nvCxnSpPr>
        <p:spPr>
          <a:xfrm>
            <a:off x="3568213" y="2291350"/>
            <a:ext cx="1769400" cy="0"/>
          </a:xfrm>
          <a:prstGeom prst="straightConnector1">
            <a:avLst/>
          </a:prstGeom>
          <a:noFill/>
          <a:ln w="19050" cap="flat" cmpd="sng">
            <a:solidFill>
              <a:schemeClr val="lt2"/>
            </a:solidFill>
            <a:prstDash val="solid"/>
            <a:round/>
            <a:headEnd type="none" w="med" len="med"/>
            <a:tailEnd type="oval" w="med" len="med"/>
          </a:ln>
        </p:spPr>
      </p:cxnSp>
      <p:cxnSp>
        <p:nvCxnSpPr>
          <p:cNvPr id="1278" name="Google Shape;1278;p61"/>
          <p:cNvCxnSpPr>
            <a:stCxn id="1270" idx="3"/>
            <a:endCxn id="1275" idx="3"/>
          </p:cNvCxnSpPr>
          <p:nvPr/>
        </p:nvCxnSpPr>
        <p:spPr>
          <a:xfrm>
            <a:off x="7724762" y="2291349"/>
            <a:ext cx="600" cy="1573800"/>
          </a:xfrm>
          <a:prstGeom prst="bentConnector3">
            <a:avLst>
              <a:gd name="adj1" fmla="val 39688002"/>
            </a:avLst>
          </a:prstGeom>
          <a:noFill/>
          <a:ln w="19050" cap="flat" cmpd="sng">
            <a:solidFill>
              <a:schemeClr val="lt2"/>
            </a:solidFill>
            <a:prstDash val="solid"/>
            <a:round/>
            <a:headEnd type="none" w="med" len="med"/>
            <a:tailEnd type="oval" w="med" len="med"/>
          </a:ln>
        </p:spPr>
      </p:cxnSp>
      <p:cxnSp>
        <p:nvCxnSpPr>
          <p:cNvPr id="1279" name="Google Shape;1279;p61"/>
          <p:cNvCxnSpPr>
            <a:stCxn id="1275" idx="1"/>
            <a:endCxn id="1269" idx="3"/>
          </p:cNvCxnSpPr>
          <p:nvPr/>
        </p:nvCxnSpPr>
        <p:spPr>
          <a:xfrm flipH="1" flipV="1">
            <a:off x="3568213" y="3250275"/>
            <a:ext cx="1769452" cy="614974"/>
          </a:xfrm>
          <a:prstGeom prst="straightConnector1">
            <a:avLst/>
          </a:prstGeom>
          <a:noFill/>
          <a:ln w="19050" cap="flat" cmpd="sng">
            <a:solidFill>
              <a:schemeClr val="lt2"/>
            </a:solidFill>
            <a:prstDash val="solid"/>
            <a:round/>
            <a:headEnd type="none"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71">
                                            <p:txEl>
                                              <p:pRg st="0" end="0"/>
                                            </p:txEl>
                                          </p:spTgt>
                                        </p:tgtEl>
                                        <p:attrNameLst>
                                          <p:attrName>style.visibility</p:attrName>
                                        </p:attrNameLst>
                                      </p:cBhvr>
                                      <p:to>
                                        <p:strVal val="visible"/>
                                      </p:to>
                                    </p:set>
                                    <p:animEffect transition="in" filter="wipe(down)">
                                      <p:cBhvr>
                                        <p:cTn id="7" dur="580">
                                          <p:stCondLst>
                                            <p:cond delay="0"/>
                                          </p:stCondLst>
                                        </p:cTn>
                                        <p:tgtEl>
                                          <p:spTgt spid="1271">
                                            <p:txEl>
                                              <p:pRg st="0" end="0"/>
                                            </p:txEl>
                                          </p:spTgt>
                                        </p:tgtEl>
                                      </p:cBhvr>
                                    </p:animEffect>
                                    <p:anim calcmode="lin" valueType="num">
                                      <p:cBhvr>
                                        <p:cTn id="8" dur="1822" tmFilter="0,0; 0.14,0.36; 0.43,0.73; 0.71,0.91; 1.0,1.0">
                                          <p:stCondLst>
                                            <p:cond delay="0"/>
                                          </p:stCondLst>
                                        </p:cTn>
                                        <p:tgtEl>
                                          <p:spTgt spid="127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7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7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7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7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71">
                                            <p:txEl>
                                              <p:pRg st="0" end="0"/>
                                            </p:txEl>
                                          </p:spTgt>
                                        </p:tgtEl>
                                      </p:cBhvr>
                                      <p:to x="100000" y="60000"/>
                                    </p:animScale>
                                    <p:animScale>
                                      <p:cBhvr>
                                        <p:cTn id="14" dur="166" decel="50000">
                                          <p:stCondLst>
                                            <p:cond delay="676"/>
                                          </p:stCondLst>
                                        </p:cTn>
                                        <p:tgtEl>
                                          <p:spTgt spid="1271">
                                            <p:txEl>
                                              <p:pRg st="0" end="0"/>
                                            </p:txEl>
                                          </p:spTgt>
                                        </p:tgtEl>
                                      </p:cBhvr>
                                      <p:to x="100000" y="100000"/>
                                    </p:animScale>
                                    <p:animScale>
                                      <p:cBhvr>
                                        <p:cTn id="15" dur="26">
                                          <p:stCondLst>
                                            <p:cond delay="1312"/>
                                          </p:stCondLst>
                                        </p:cTn>
                                        <p:tgtEl>
                                          <p:spTgt spid="1271">
                                            <p:txEl>
                                              <p:pRg st="0" end="0"/>
                                            </p:txEl>
                                          </p:spTgt>
                                        </p:tgtEl>
                                      </p:cBhvr>
                                      <p:to x="100000" y="80000"/>
                                    </p:animScale>
                                    <p:animScale>
                                      <p:cBhvr>
                                        <p:cTn id="16" dur="166" decel="50000">
                                          <p:stCondLst>
                                            <p:cond delay="1338"/>
                                          </p:stCondLst>
                                        </p:cTn>
                                        <p:tgtEl>
                                          <p:spTgt spid="1271">
                                            <p:txEl>
                                              <p:pRg st="0" end="0"/>
                                            </p:txEl>
                                          </p:spTgt>
                                        </p:tgtEl>
                                      </p:cBhvr>
                                      <p:to x="100000" y="100000"/>
                                    </p:animScale>
                                    <p:animScale>
                                      <p:cBhvr>
                                        <p:cTn id="17" dur="26">
                                          <p:stCondLst>
                                            <p:cond delay="1642"/>
                                          </p:stCondLst>
                                        </p:cTn>
                                        <p:tgtEl>
                                          <p:spTgt spid="1271">
                                            <p:txEl>
                                              <p:pRg st="0" end="0"/>
                                            </p:txEl>
                                          </p:spTgt>
                                        </p:tgtEl>
                                      </p:cBhvr>
                                      <p:to x="100000" y="90000"/>
                                    </p:animScale>
                                    <p:animScale>
                                      <p:cBhvr>
                                        <p:cTn id="18" dur="166" decel="50000">
                                          <p:stCondLst>
                                            <p:cond delay="1668"/>
                                          </p:stCondLst>
                                        </p:cTn>
                                        <p:tgtEl>
                                          <p:spTgt spid="1271">
                                            <p:txEl>
                                              <p:pRg st="0" end="0"/>
                                            </p:txEl>
                                          </p:spTgt>
                                        </p:tgtEl>
                                      </p:cBhvr>
                                      <p:to x="100000" y="100000"/>
                                    </p:animScale>
                                    <p:animScale>
                                      <p:cBhvr>
                                        <p:cTn id="19" dur="26">
                                          <p:stCondLst>
                                            <p:cond delay="1808"/>
                                          </p:stCondLst>
                                        </p:cTn>
                                        <p:tgtEl>
                                          <p:spTgt spid="1271">
                                            <p:txEl>
                                              <p:pRg st="0" end="0"/>
                                            </p:txEl>
                                          </p:spTgt>
                                        </p:tgtEl>
                                      </p:cBhvr>
                                      <p:to x="100000" y="95000"/>
                                    </p:animScale>
                                    <p:animScale>
                                      <p:cBhvr>
                                        <p:cTn id="20" dur="166" decel="50000">
                                          <p:stCondLst>
                                            <p:cond delay="1834"/>
                                          </p:stCondLst>
                                        </p:cTn>
                                        <p:tgtEl>
                                          <p:spTgt spid="127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70">
                                            <p:txEl>
                                              <p:pRg st="0" end="0"/>
                                            </p:txEl>
                                          </p:spTgt>
                                        </p:tgtEl>
                                        <p:attrNameLst>
                                          <p:attrName>style.visibility</p:attrName>
                                        </p:attrNameLst>
                                      </p:cBhvr>
                                      <p:to>
                                        <p:strVal val="visible"/>
                                      </p:to>
                                    </p:set>
                                    <p:animEffect transition="in" filter="wipe(down)">
                                      <p:cBhvr>
                                        <p:cTn id="25" dur="580">
                                          <p:stCondLst>
                                            <p:cond delay="0"/>
                                          </p:stCondLst>
                                        </p:cTn>
                                        <p:tgtEl>
                                          <p:spTgt spid="1270">
                                            <p:txEl>
                                              <p:pRg st="0" end="0"/>
                                            </p:txEl>
                                          </p:spTgt>
                                        </p:tgtEl>
                                      </p:cBhvr>
                                    </p:animEffect>
                                    <p:anim calcmode="lin" valueType="num">
                                      <p:cBhvr>
                                        <p:cTn id="26" dur="1822" tmFilter="0,0; 0.14,0.36; 0.43,0.73; 0.71,0.91; 1.0,1.0">
                                          <p:stCondLst>
                                            <p:cond delay="0"/>
                                          </p:stCondLst>
                                        </p:cTn>
                                        <p:tgtEl>
                                          <p:spTgt spid="1270">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70">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70">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70">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70">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70">
                                            <p:txEl>
                                              <p:pRg st="0" end="0"/>
                                            </p:txEl>
                                          </p:spTgt>
                                        </p:tgtEl>
                                      </p:cBhvr>
                                      <p:to x="100000" y="60000"/>
                                    </p:animScale>
                                    <p:animScale>
                                      <p:cBhvr>
                                        <p:cTn id="32" dur="166" decel="50000">
                                          <p:stCondLst>
                                            <p:cond delay="676"/>
                                          </p:stCondLst>
                                        </p:cTn>
                                        <p:tgtEl>
                                          <p:spTgt spid="1270">
                                            <p:txEl>
                                              <p:pRg st="0" end="0"/>
                                            </p:txEl>
                                          </p:spTgt>
                                        </p:tgtEl>
                                      </p:cBhvr>
                                      <p:to x="100000" y="100000"/>
                                    </p:animScale>
                                    <p:animScale>
                                      <p:cBhvr>
                                        <p:cTn id="33" dur="26">
                                          <p:stCondLst>
                                            <p:cond delay="1312"/>
                                          </p:stCondLst>
                                        </p:cTn>
                                        <p:tgtEl>
                                          <p:spTgt spid="1270">
                                            <p:txEl>
                                              <p:pRg st="0" end="0"/>
                                            </p:txEl>
                                          </p:spTgt>
                                        </p:tgtEl>
                                      </p:cBhvr>
                                      <p:to x="100000" y="80000"/>
                                    </p:animScale>
                                    <p:animScale>
                                      <p:cBhvr>
                                        <p:cTn id="34" dur="166" decel="50000">
                                          <p:stCondLst>
                                            <p:cond delay="1338"/>
                                          </p:stCondLst>
                                        </p:cTn>
                                        <p:tgtEl>
                                          <p:spTgt spid="1270">
                                            <p:txEl>
                                              <p:pRg st="0" end="0"/>
                                            </p:txEl>
                                          </p:spTgt>
                                        </p:tgtEl>
                                      </p:cBhvr>
                                      <p:to x="100000" y="100000"/>
                                    </p:animScale>
                                    <p:animScale>
                                      <p:cBhvr>
                                        <p:cTn id="35" dur="26">
                                          <p:stCondLst>
                                            <p:cond delay="1642"/>
                                          </p:stCondLst>
                                        </p:cTn>
                                        <p:tgtEl>
                                          <p:spTgt spid="1270">
                                            <p:txEl>
                                              <p:pRg st="0" end="0"/>
                                            </p:txEl>
                                          </p:spTgt>
                                        </p:tgtEl>
                                      </p:cBhvr>
                                      <p:to x="100000" y="90000"/>
                                    </p:animScale>
                                    <p:animScale>
                                      <p:cBhvr>
                                        <p:cTn id="36" dur="166" decel="50000">
                                          <p:stCondLst>
                                            <p:cond delay="1668"/>
                                          </p:stCondLst>
                                        </p:cTn>
                                        <p:tgtEl>
                                          <p:spTgt spid="1270">
                                            <p:txEl>
                                              <p:pRg st="0" end="0"/>
                                            </p:txEl>
                                          </p:spTgt>
                                        </p:tgtEl>
                                      </p:cBhvr>
                                      <p:to x="100000" y="100000"/>
                                    </p:animScale>
                                    <p:animScale>
                                      <p:cBhvr>
                                        <p:cTn id="37" dur="26">
                                          <p:stCondLst>
                                            <p:cond delay="1808"/>
                                          </p:stCondLst>
                                        </p:cTn>
                                        <p:tgtEl>
                                          <p:spTgt spid="1270">
                                            <p:txEl>
                                              <p:pRg st="0" end="0"/>
                                            </p:txEl>
                                          </p:spTgt>
                                        </p:tgtEl>
                                      </p:cBhvr>
                                      <p:to x="100000" y="95000"/>
                                    </p:animScale>
                                    <p:animScale>
                                      <p:cBhvr>
                                        <p:cTn id="38" dur="166" decel="50000">
                                          <p:stCondLst>
                                            <p:cond delay="1834"/>
                                          </p:stCondLst>
                                        </p:cTn>
                                        <p:tgtEl>
                                          <p:spTgt spid="1270">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75">
                                            <p:txEl>
                                              <p:pRg st="0" end="0"/>
                                            </p:txEl>
                                          </p:spTgt>
                                        </p:tgtEl>
                                        <p:attrNameLst>
                                          <p:attrName>style.visibility</p:attrName>
                                        </p:attrNameLst>
                                      </p:cBhvr>
                                      <p:to>
                                        <p:strVal val="visible"/>
                                      </p:to>
                                    </p:set>
                                    <p:animEffect transition="in" filter="wipe(down)">
                                      <p:cBhvr>
                                        <p:cTn id="43" dur="580">
                                          <p:stCondLst>
                                            <p:cond delay="0"/>
                                          </p:stCondLst>
                                        </p:cTn>
                                        <p:tgtEl>
                                          <p:spTgt spid="1275">
                                            <p:txEl>
                                              <p:pRg st="0" end="0"/>
                                            </p:txEl>
                                          </p:spTgt>
                                        </p:tgtEl>
                                      </p:cBhvr>
                                    </p:animEffect>
                                    <p:anim calcmode="lin" valueType="num">
                                      <p:cBhvr>
                                        <p:cTn id="44" dur="1822" tmFilter="0,0; 0.14,0.36; 0.43,0.73; 0.71,0.91; 1.0,1.0">
                                          <p:stCondLst>
                                            <p:cond delay="0"/>
                                          </p:stCondLst>
                                        </p:cTn>
                                        <p:tgtEl>
                                          <p:spTgt spid="1275">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75">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75">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75">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75">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75">
                                            <p:txEl>
                                              <p:pRg st="0" end="0"/>
                                            </p:txEl>
                                          </p:spTgt>
                                        </p:tgtEl>
                                      </p:cBhvr>
                                      <p:to x="100000" y="60000"/>
                                    </p:animScale>
                                    <p:animScale>
                                      <p:cBhvr>
                                        <p:cTn id="50" dur="166" decel="50000">
                                          <p:stCondLst>
                                            <p:cond delay="676"/>
                                          </p:stCondLst>
                                        </p:cTn>
                                        <p:tgtEl>
                                          <p:spTgt spid="1275">
                                            <p:txEl>
                                              <p:pRg st="0" end="0"/>
                                            </p:txEl>
                                          </p:spTgt>
                                        </p:tgtEl>
                                      </p:cBhvr>
                                      <p:to x="100000" y="100000"/>
                                    </p:animScale>
                                    <p:animScale>
                                      <p:cBhvr>
                                        <p:cTn id="51" dur="26">
                                          <p:stCondLst>
                                            <p:cond delay="1312"/>
                                          </p:stCondLst>
                                        </p:cTn>
                                        <p:tgtEl>
                                          <p:spTgt spid="1275">
                                            <p:txEl>
                                              <p:pRg st="0" end="0"/>
                                            </p:txEl>
                                          </p:spTgt>
                                        </p:tgtEl>
                                      </p:cBhvr>
                                      <p:to x="100000" y="80000"/>
                                    </p:animScale>
                                    <p:animScale>
                                      <p:cBhvr>
                                        <p:cTn id="52" dur="166" decel="50000">
                                          <p:stCondLst>
                                            <p:cond delay="1338"/>
                                          </p:stCondLst>
                                        </p:cTn>
                                        <p:tgtEl>
                                          <p:spTgt spid="1275">
                                            <p:txEl>
                                              <p:pRg st="0" end="0"/>
                                            </p:txEl>
                                          </p:spTgt>
                                        </p:tgtEl>
                                      </p:cBhvr>
                                      <p:to x="100000" y="100000"/>
                                    </p:animScale>
                                    <p:animScale>
                                      <p:cBhvr>
                                        <p:cTn id="53" dur="26">
                                          <p:stCondLst>
                                            <p:cond delay="1642"/>
                                          </p:stCondLst>
                                        </p:cTn>
                                        <p:tgtEl>
                                          <p:spTgt spid="1275">
                                            <p:txEl>
                                              <p:pRg st="0" end="0"/>
                                            </p:txEl>
                                          </p:spTgt>
                                        </p:tgtEl>
                                      </p:cBhvr>
                                      <p:to x="100000" y="90000"/>
                                    </p:animScale>
                                    <p:animScale>
                                      <p:cBhvr>
                                        <p:cTn id="54" dur="166" decel="50000">
                                          <p:stCondLst>
                                            <p:cond delay="1668"/>
                                          </p:stCondLst>
                                        </p:cTn>
                                        <p:tgtEl>
                                          <p:spTgt spid="1275">
                                            <p:txEl>
                                              <p:pRg st="0" end="0"/>
                                            </p:txEl>
                                          </p:spTgt>
                                        </p:tgtEl>
                                      </p:cBhvr>
                                      <p:to x="100000" y="100000"/>
                                    </p:animScale>
                                    <p:animScale>
                                      <p:cBhvr>
                                        <p:cTn id="55" dur="26">
                                          <p:stCondLst>
                                            <p:cond delay="1808"/>
                                          </p:stCondLst>
                                        </p:cTn>
                                        <p:tgtEl>
                                          <p:spTgt spid="1275">
                                            <p:txEl>
                                              <p:pRg st="0" end="0"/>
                                            </p:txEl>
                                          </p:spTgt>
                                        </p:tgtEl>
                                      </p:cBhvr>
                                      <p:to x="100000" y="95000"/>
                                    </p:animScale>
                                    <p:animScale>
                                      <p:cBhvr>
                                        <p:cTn id="56" dur="166" decel="50000">
                                          <p:stCondLst>
                                            <p:cond delay="1834"/>
                                          </p:stCondLst>
                                        </p:cTn>
                                        <p:tgtEl>
                                          <p:spTgt spid="1275">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69">
                                            <p:txEl>
                                              <p:pRg st="0" end="0"/>
                                            </p:txEl>
                                          </p:spTgt>
                                        </p:tgtEl>
                                        <p:attrNameLst>
                                          <p:attrName>style.visibility</p:attrName>
                                        </p:attrNameLst>
                                      </p:cBhvr>
                                      <p:to>
                                        <p:strVal val="visible"/>
                                      </p:to>
                                    </p:set>
                                    <p:animEffect transition="in" filter="wipe(down)">
                                      <p:cBhvr>
                                        <p:cTn id="61" dur="580">
                                          <p:stCondLst>
                                            <p:cond delay="0"/>
                                          </p:stCondLst>
                                        </p:cTn>
                                        <p:tgtEl>
                                          <p:spTgt spid="1269">
                                            <p:txEl>
                                              <p:pRg st="0" end="0"/>
                                            </p:txEl>
                                          </p:spTgt>
                                        </p:tgtEl>
                                      </p:cBhvr>
                                    </p:animEffect>
                                    <p:anim calcmode="lin" valueType="num">
                                      <p:cBhvr>
                                        <p:cTn id="62" dur="1822" tmFilter="0,0; 0.14,0.36; 0.43,0.73; 0.71,0.91; 1.0,1.0">
                                          <p:stCondLst>
                                            <p:cond delay="0"/>
                                          </p:stCondLst>
                                        </p:cTn>
                                        <p:tgtEl>
                                          <p:spTgt spid="1269">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69">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69">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69">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69">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69">
                                            <p:txEl>
                                              <p:pRg st="0" end="0"/>
                                            </p:txEl>
                                          </p:spTgt>
                                        </p:tgtEl>
                                      </p:cBhvr>
                                      <p:to x="100000" y="60000"/>
                                    </p:animScale>
                                    <p:animScale>
                                      <p:cBhvr>
                                        <p:cTn id="68" dur="166" decel="50000">
                                          <p:stCondLst>
                                            <p:cond delay="676"/>
                                          </p:stCondLst>
                                        </p:cTn>
                                        <p:tgtEl>
                                          <p:spTgt spid="1269">
                                            <p:txEl>
                                              <p:pRg st="0" end="0"/>
                                            </p:txEl>
                                          </p:spTgt>
                                        </p:tgtEl>
                                      </p:cBhvr>
                                      <p:to x="100000" y="100000"/>
                                    </p:animScale>
                                    <p:animScale>
                                      <p:cBhvr>
                                        <p:cTn id="69" dur="26">
                                          <p:stCondLst>
                                            <p:cond delay="1312"/>
                                          </p:stCondLst>
                                        </p:cTn>
                                        <p:tgtEl>
                                          <p:spTgt spid="1269">
                                            <p:txEl>
                                              <p:pRg st="0" end="0"/>
                                            </p:txEl>
                                          </p:spTgt>
                                        </p:tgtEl>
                                      </p:cBhvr>
                                      <p:to x="100000" y="80000"/>
                                    </p:animScale>
                                    <p:animScale>
                                      <p:cBhvr>
                                        <p:cTn id="70" dur="166" decel="50000">
                                          <p:stCondLst>
                                            <p:cond delay="1338"/>
                                          </p:stCondLst>
                                        </p:cTn>
                                        <p:tgtEl>
                                          <p:spTgt spid="1269">
                                            <p:txEl>
                                              <p:pRg st="0" end="0"/>
                                            </p:txEl>
                                          </p:spTgt>
                                        </p:tgtEl>
                                      </p:cBhvr>
                                      <p:to x="100000" y="100000"/>
                                    </p:animScale>
                                    <p:animScale>
                                      <p:cBhvr>
                                        <p:cTn id="71" dur="26">
                                          <p:stCondLst>
                                            <p:cond delay="1642"/>
                                          </p:stCondLst>
                                        </p:cTn>
                                        <p:tgtEl>
                                          <p:spTgt spid="1269">
                                            <p:txEl>
                                              <p:pRg st="0" end="0"/>
                                            </p:txEl>
                                          </p:spTgt>
                                        </p:tgtEl>
                                      </p:cBhvr>
                                      <p:to x="100000" y="90000"/>
                                    </p:animScale>
                                    <p:animScale>
                                      <p:cBhvr>
                                        <p:cTn id="72" dur="166" decel="50000">
                                          <p:stCondLst>
                                            <p:cond delay="1668"/>
                                          </p:stCondLst>
                                        </p:cTn>
                                        <p:tgtEl>
                                          <p:spTgt spid="1269">
                                            <p:txEl>
                                              <p:pRg st="0" end="0"/>
                                            </p:txEl>
                                          </p:spTgt>
                                        </p:tgtEl>
                                      </p:cBhvr>
                                      <p:to x="100000" y="100000"/>
                                    </p:animScale>
                                    <p:animScale>
                                      <p:cBhvr>
                                        <p:cTn id="73" dur="26">
                                          <p:stCondLst>
                                            <p:cond delay="1808"/>
                                          </p:stCondLst>
                                        </p:cTn>
                                        <p:tgtEl>
                                          <p:spTgt spid="1269">
                                            <p:txEl>
                                              <p:pRg st="0" end="0"/>
                                            </p:txEl>
                                          </p:spTgt>
                                        </p:tgtEl>
                                      </p:cBhvr>
                                      <p:to x="100000" y="95000"/>
                                    </p:animScale>
                                    <p:animScale>
                                      <p:cBhvr>
                                        <p:cTn id="74" dur="166" decel="50000">
                                          <p:stCondLst>
                                            <p:cond delay="1834"/>
                                          </p:stCondLst>
                                        </p:cTn>
                                        <p:tgtEl>
                                          <p:spTgt spid="126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 grpId="0" build="p"/>
      <p:bldP spid="1270" grpId="0" build="p"/>
      <p:bldP spid="1271" grpId="0" build="p"/>
      <p:bldP spid="12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çevrimiçi reklamcılık, web sitesi içeren bir resim&#10;&#10;Yapay zeka tarafından oluşturulmuş içerik yanlış olabilir.">
            <a:extLst>
              <a:ext uri="{FF2B5EF4-FFF2-40B4-BE49-F238E27FC236}">
                <a16:creationId xmlns:a16="http://schemas.microsoft.com/office/drawing/2014/main" id="{BE5660CA-2BD2-8E66-7437-C266CF0A4D39}"/>
              </a:ext>
            </a:extLst>
          </p:cNvPr>
          <p:cNvPicPr>
            <a:picLocks noChangeAspect="1"/>
          </p:cNvPicPr>
          <p:nvPr/>
        </p:nvPicPr>
        <p:blipFill>
          <a:blip r:embed="rId2"/>
          <a:stretch>
            <a:fillRect/>
          </a:stretch>
        </p:blipFill>
        <p:spPr>
          <a:xfrm>
            <a:off x="3772557" y="411750"/>
            <a:ext cx="5169402" cy="4320000"/>
          </a:xfrm>
          <a:prstGeom prst="rect">
            <a:avLst/>
          </a:prstGeom>
        </p:spPr>
      </p:pic>
      <p:sp>
        <p:nvSpPr>
          <p:cNvPr id="8" name="Metin kutusu 7">
            <a:extLst>
              <a:ext uri="{FF2B5EF4-FFF2-40B4-BE49-F238E27FC236}">
                <a16:creationId xmlns:a16="http://schemas.microsoft.com/office/drawing/2014/main" id="{4CC30B2D-6794-C36D-C435-3BD213568408}"/>
              </a:ext>
            </a:extLst>
          </p:cNvPr>
          <p:cNvSpPr txBox="1"/>
          <p:nvPr/>
        </p:nvSpPr>
        <p:spPr>
          <a:xfrm>
            <a:off x="492329" y="411750"/>
            <a:ext cx="3280228" cy="1323439"/>
          </a:xfrm>
          <a:prstGeom prst="rect">
            <a:avLst/>
          </a:prstGeom>
          <a:noFill/>
        </p:spPr>
        <p:txBody>
          <a:bodyPr wrap="square" rtlCol="0">
            <a:spAutoFit/>
          </a:bodyPr>
          <a:lstStyle/>
          <a:p>
            <a:r>
              <a:rPr lang="tr-TR" sz="2000" b="1">
                <a:solidFill>
                  <a:srgbClr val="FF0000"/>
                </a:solidFill>
                <a:latin typeface="Lora Medium" pitchFamily="2" charset="-94"/>
              </a:rPr>
              <a:t>McGraw </a:t>
            </a:r>
            <a:r>
              <a:rPr lang="tr-TR" sz="2000" b="1" err="1">
                <a:solidFill>
                  <a:srgbClr val="FF0000"/>
                </a:solidFill>
                <a:latin typeface="Lora Medium" pitchFamily="2" charset="-94"/>
              </a:rPr>
              <a:t>Hill</a:t>
            </a:r>
            <a:r>
              <a:rPr lang="tr-TR" sz="2000" b="1">
                <a:solidFill>
                  <a:srgbClr val="FF0000"/>
                </a:solidFill>
                <a:latin typeface="Lora Medium" pitchFamily="2" charset="-94"/>
              </a:rPr>
              <a:t> </a:t>
            </a:r>
            <a:r>
              <a:rPr lang="tr-TR" sz="2000" b="1" err="1">
                <a:solidFill>
                  <a:srgbClr val="FF0000"/>
                </a:solidFill>
                <a:latin typeface="Lora Medium" pitchFamily="2" charset="-94"/>
              </a:rPr>
              <a:t>AccessMedicine’da</a:t>
            </a:r>
            <a:r>
              <a:rPr lang="tr-TR" sz="2000" b="1">
                <a:solidFill>
                  <a:srgbClr val="FF0000"/>
                </a:solidFill>
                <a:latin typeface="Lora Medium" pitchFamily="2" charset="-94"/>
              </a:rPr>
              <a:t> Bulunan E-Kitaplar Arasında Öne Çıkanlar</a:t>
            </a:r>
          </a:p>
        </p:txBody>
      </p:sp>
      <p:sp>
        <p:nvSpPr>
          <p:cNvPr id="9" name="Metin kutusu 8">
            <a:extLst>
              <a:ext uri="{FF2B5EF4-FFF2-40B4-BE49-F238E27FC236}">
                <a16:creationId xmlns:a16="http://schemas.microsoft.com/office/drawing/2014/main" id="{A01C7418-8E24-504B-033B-999EE9C78152}"/>
              </a:ext>
            </a:extLst>
          </p:cNvPr>
          <p:cNvSpPr txBox="1"/>
          <p:nvPr/>
        </p:nvSpPr>
        <p:spPr>
          <a:xfrm>
            <a:off x="544286" y="1735189"/>
            <a:ext cx="2866571" cy="1815882"/>
          </a:xfrm>
          <a:prstGeom prst="rect">
            <a:avLst/>
          </a:prstGeom>
          <a:noFill/>
        </p:spPr>
        <p:txBody>
          <a:bodyPr wrap="square" rtlCol="0">
            <a:spAutoFit/>
          </a:bodyPr>
          <a:lstStyle/>
          <a:p>
            <a:r>
              <a:rPr lang="tr-TR" b="1">
                <a:latin typeface="Fira Sans" panose="020B0503050000020004" pitchFamily="34" charset="0"/>
              </a:rPr>
              <a:t>McGraw </a:t>
            </a:r>
            <a:r>
              <a:rPr lang="tr-TR" b="1" err="1">
                <a:latin typeface="Fira Sans" panose="020B0503050000020004" pitchFamily="34" charset="0"/>
              </a:rPr>
              <a:t>Hill</a:t>
            </a:r>
            <a:r>
              <a:rPr lang="tr-TR" b="1">
                <a:latin typeface="Fira Sans" panose="020B0503050000020004" pitchFamily="34" charset="0"/>
              </a:rPr>
              <a:t> </a:t>
            </a:r>
            <a:r>
              <a:rPr lang="tr-TR" b="1" err="1">
                <a:latin typeface="Fira Sans" panose="020B0503050000020004" pitchFamily="34" charset="0"/>
              </a:rPr>
              <a:t>AccessMedicine’da</a:t>
            </a:r>
            <a:r>
              <a:rPr lang="tr-TR" b="1">
                <a:latin typeface="Fira Sans" panose="020B0503050000020004" pitchFamily="34" charset="0"/>
              </a:rPr>
              <a:t> yer alan e-kitapların tam listesine şu bağlantıdan ulaşılabilir:</a:t>
            </a:r>
          </a:p>
          <a:p>
            <a:r>
              <a:rPr lang="tr-TR" b="1">
                <a:latin typeface="Fira Sans" panose="020B0503050000020004" pitchFamily="34" charset="0"/>
              </a:rPr>
              <a:t> </a:t>
            </a:r>
            <a:r>
              <a:rPr lang="tr-TR">
                <a:latin typeface="Fira Sans" panose="020B0503050000020004" pitchFamily="34" charset="0"/>
                <a:hlinkClick r:id="rId3"/>
              </a:rPr>
              <a:t>https://accessmedicine.mhmedical.com/books.aspx?view=library</a:t>
            </a:r>
            <a:endParaRPr lang="tr-TR">
              <a:latin typeface="Fira Sans" panose="020B0503050000020004" pitchFamily="34" charset="0"/>
            </a:endParaRPr>
          </a:p>
          <a:p>
            <a:endParaRPr lang="tr-TR"/>
          </a:p>
        </p:txBody>
      </p:sp>
    </p:spTree>
    <p:extLst>
      <p:ext uri="{BB962C8B-B14F-4D97-AF65-F5344CB8AC3E}">
        <p14:creationId xmlns:p14="http://schemas.microsoft.com/office/powerpoint/2010/main" val="1906444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9B43C73D-F7F3-8533-769E-5D4861CD5B43}"/>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17EFD990-DA08-6886-A94D-8517A364724D}"/>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McGraw </a:t>
            </a:r>
            <a:r>
              <a:rPr lang="tr-TR" err="1"/>
              <a:t>Hill</a:t>
            </a:r>
            <a:r>
              <a:rPr lang="tr-TR"/>
              <a:t> </a:t>
            </a:r>
            <a:r>
              <a:rPr lang="tr-TR" err="1"/>
              <a:t>AccessMedicine</a:t>
            </a:r>
            <a:endParaRPr/>
          </a:p>
        </p:txBody>
      </p:sp>
      <p:pic>
        <p:nvPicPr>
          <p:cNvPr id="5" name="Resim 4" descr="metin, yazı tipi, grafik, logo içeren bir resim&#10;&#10;Yapay zeka tarafından oluşturulmuş içerik yanlış olabilir.">
            <a:extLst>
              <a:ext uri="{FF2B5EF4-FFF2-40B4-BE49-F238E27FC236}">
                <a16:creationId xmlns:a16="http://schemas.microsoft.com/office/drawing/2014/main" id="{4636B5F8-A53A-4690-5BB3-D97D60D803CC}"/>
              </a:ext>
            </a:extLst>
          </p:cNvPr>
          <p:cNvPicPr>
            <a:picLocks noChangeAspect="1"/>
          </p:cNvPicPr>
          <p:nvPr/>
        </p:nvPicPr>
        <p:blipFill>
          <a:blip r:embed="rId3"/>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208D977B-4CD1-8E84-17DB-B981431372DE}"/>
              </a:ext>
            </a:extLst>
          </p:cNvPr>
          <p:cNvSpPr txBox="1"/>
          <p:nvPr/>
        </p:nvSpPr>
        <p:spPr>
          <a:xfrm>
            <a:off x="4991386" y="864984"/>
            <a:ext cx="3626663" cy="1600438"/>
          </a:xfrm>
          <a:prstGeom prst="rect">
            <a:avLst/>
          </a:prstGeom>
          <a:noFill/>
        </p:spPr>
        <p:txBody>
          <a:bodyPr wrap="square" rtlCol="0">
            <a:spAutoFit/>
          </a:bodyPr>
          <a:lstStyle/>
          <a:p>
            <a:pPr lvl="0">
              <a:defRPr/>
            </a:pPr>
            <a:r>
              <a:rPr lang="tr-TR" dirty="0">
                <a:latin typeface="Fira Sans" panose="020B0503050000020004" pitchFamily="34" charset="0"/>
              </a:rPr>
              <a:t>2024 yılı içerisinde McGraw </a:t>
            </a:r>
            <a:r>
              <a:rPr lang="tr-TR" dirty="0" err="1">
                <a:latin typeface="Fira Sans" panose="020B0503050000020004" pitchFamily="34" charset="0"/>
              </a:rPr>
              <a:t>Hill</a:t>
            </a:r>
            <a:r>
              <a:rPr lang="tr-TR" dirty="0">
                <a:latin typeface="Fira Sans" panose="020B0503050000020004" pitchFamily="34" charset="0"/>
              </a:rPr>
              <a:t> Access </a:t>
            </a:r>
            <a:r>
              <a:rPr lang="tr-TR" dirty="0" err="1">
                <a:latin typeface="Fira Sans" panose="020B0503050000020004" pitchFamily="34" charset="0"/>
              </a:rPr>
              <a:t>Medicine’da</a:t>
            </a:r>
            <a:r>
              <a:rPr lang="tr-TR" dirty="0">
                <a:latin typeface="Fira Sans" panose="020B0503050000020004" pitchFamily="34" charset="0"/>
              </a:rPr>
              <a:t> içerik erişim sayısı 6164’dür.</a:t>
            </a:r>
          </a:p>
          <a:p>
            <a:pPr lvl="0">
              <a:defRPr/>
            </a:pPr>
            <a:r>
              <a:rPr lang="tr-TR" dirty="0">
                <a:latin typeface="Fira Sans" panose="020B0503050000020004" pitchFamily="34" charset="0"/>
              </a:rPr>
              <a:t> </a:t>
            </a:r>
          </a:p>
          <a:p>
            <a:pPr lvl="0">
              <a:defRPr/>
            </a:pPr>
            <a:r>
              <a:rPr lang="tr-TR" b="1" dirty="0">
                <a:latin typeface="Fira Sans" panose="020B0503050000020004" pitchFamily="34" charset="0"/>
              </a:rPr>
              <a:t>Not: </a:t>
            </a:r>
            <a:r>
              <a:rPr lang="tr-TR" dirty="0">
                <a:latin typeface="Fira Sans" panose="020B0503050000020004" pitchFamily="34" charset="0"/>
              </a:rPr>
              <a:t>McGraw </a:t>
            </a:r>
            <a:r>
              <a:rPr lang="tr-TR" dirty="0" err="1">
                <a:latin typeface="Fira Sans" panose="020B0503050000020004" pitchFamily="34" charset="0"/>
              </a:rPr>
              <a:t>Hill</a:t>
            </a:r>
            <a:r>
              <a:rPr lang="tr-TR" dirty="0">
                <a:latin typeface="Fira Sans" panose="020B0503050000020004" pitchFamily="34" charset="0"/>
              </a:rPr>
              <a:t> </a:t>
            </a:r>
            <a:r>
              <a:rPr lang="tr-TR" dirty="0" err="1">
                <a:latin typeface="Fira Sans" panose="020B0503050000020004" pitchFamily="34" charset="0"/>
              </a:rPr>
              <a:t>AccessMedicine’da</a:t>
            </a:r>
            <a:r>
              <a:rPr lang="tr-TR" dirty="0">
                <a:latin typeface="Fira Sans" panose="020B0503050000020004" pitchFamily="34" charset="0"/>
              </a:rPr>
              <a:t> yer alan özelliklerin tamamının (örneğin </a:t>
            </a:r>
            <a:r>
              <a:rPr lang="tr-TR" dirty="0" err="1">
                <a:latin typeface="Fira Sans" panose="020B0503050000020004" pitchFamily="34" charset="0"/>
              </a:rPr>
              <a:t>quiz</a:t>
            </a:r>
            <a:r>
              <a:rPr lang="tr-TR" dirty="0">
                <a:latin typeface="Fira Sans" panose="020B0503050000020004" pitchFamily="34" charset="0"/>
              </a:rPr>
              <a:t> sorularının) kullanılabilmesi için McGraw </a:t>
            </a:r>
            <a:r>
              <a:rPr lang="tr-TR" dirty="0" err="1">
                <a:latin typeface="Fira Sans" panose="020B0503050000020004" pitchFamily="34" charset="0"/>
              </a:rPr>
              <a:t>Hill</a:t>
            </a:r>
            <a:r>
              <a:rPr lang="tr-TR" dirty="0">
                <a:latin typeface="Fira Sans" panose="020B0503050000020004" pitchFamily="34" charset="0"/>
              </a:rPr>
              <a:t> üyeliği oluşturmakta fayda vardır.</a:t>
            </a:r>
            <a:endParaRPr lang="tr-TR" b="1" dirty="0">
              <a:latin typeface="Fira Sans" panose="020B0503050000020004" pitchFamily="34" charset="0"/>
            </a:endParaRPr>
          </a:p>
        </p:txBody>
      </p:sp>
    </p:spTree>
    <p:extLst>
      <p:ext uri="{BB962C8B-B14F-4D97-AF65-F5344CB8AC3E}">
        <p14:creationId xmlns:p14="http://schemas.microsoft.com/office/powerpoint/2010/main" val="379239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FAD355D7-06E4-152F-1365-7CA98CDA29C9}"/>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CA0FDFF2-77E4-8ED4-BC06-707D92E22709}"/>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McGraw </a:t>
            </a:r>
            <a:r>
              <a:rPr lang="tr-TR" err="1"/>
              <a:t>Hill</a:t>
            </a:r>
            <a:r>
              <a:rPr lang="tr-TR"/>
              <a:t> </a:t>
            </a:r>
            <a:r>
              <a:rPr lang="tr-TR" err="1"/>
              <a:t>AccessPharmacy</a:t>
            </a:r>
            <a:endParaRPr/>
          </a:p>
        </p:txBody>
      </p:sp>
      <p:pic>
        <p:nvPicPr>
          <p:cNvPr id="5" name="Resim 4">
            <a:extLst>
              <a:ext uri="{FF2B5EF4-FFF2-40B4-BE49-F238E27FC236}">
                <a16:creationId xmlns:a16="http://schemas.microsoft.com/office/drawing/2014/main" id="{AA63F07A-2B7B-EA49-CB26-B8781EF57678}"/>
              </a:ext>
            </a:extLst>
          </p:cNvPr>
          <p:cNvPicPr>
            <a:picLocks noChangeAspect="1"/>
          </p:cNvPicPr>
          <p:nvPr/>
        </p:nvPicPr>
        <p:blipFill>
          <a:blip r:embed="rId3"/>
          <a:src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DC2C7054-E6BB-DB72-F459-5F26C38DA2FB}"/>
              </a:ext>
            </a:extLst>
          </p:cNvPr>
          <p:cNvSpPr txBox="1"/>
          <p:nvPr/>
        </p:nvSpPr>
        <p:spPr>
          <a:xfrm>
            <a:off x="4991386" y="864984"/>
            <a:ext cx="3626663" cy="2462213"/>
          </a:xfrm>
          <a:prstGeom prst="rect">
            <a:avLst/>
          </a:prstGeom>
          <a:noFill/>
        </p:spPr>
        <p:txBody>
          <a:bodyPr wrap="square" rtlCol="0">
            <a:spAutoFit/>
          </a:bodyPr>
          <a:lstStyle/>
          <a:p>
            <a:pPr lvl="0"/>
            <a:r>
              <a:rPr lang="tr-TR" dirty="0">
                <a:latin typeface="Fira Sans" panose="020B0503050000020004" pitchFamily="34" charset="0"/>
              </a:rPr>
              <a:t>McGraw </a:t>
            </a:r>
            <a:r>
              <a:rPr lang="tr-TR" dirty="0" err="1">
                <a:latin typeface="Fira Sans" panose="020B0503050000020004" pitchFamily="34" charset="0"/>
              </a:rPr>
              <a:t>Hill</a:t>
            </a:r>
            <a:r>
              <a:rPr lang="tr-TR" dirty="0">
                <a:latin typeface="Fira Sans" panose="020B0503050000020004" pitchFamily="34" charset="0"/>
              </a:rPr>
              <a:t> Access </a:t>
            </a:r>
            <a:r>
              <a:rPr lang="tr-TR" dirty="0" err="1">
                <a:latin typeface="Fira Sans" panose="020B0503050000020004" pitchFamily="34" charset="0"/>
              </a:rPr>
              <a:t>Pharmacy</a:t>
            </a:r>
            <a:r>
              <a:rPr lang="tr-TR" dirty="0">
                <a:latin typeface="Fira Sans" panose="020B0503050000020004" pitchFamily="34" charset="0"/>
              </a:rPr>
              <a:t>, günümüzün eczacılık eğitimi ve uygulamalarının değişen taleplerini karşılamak üzere hazırlanmıştır.  </a:t>
            </a:r>
          </a:p>
          <a:p>
            <a:pPr lvl="0"/>
            <a:endParaRPr lang="tr-TR" dirty="0">
              <a:latin typeface="Fira Sans" panose="020B0503050000020004" pitchFamily="34" charset="0"/>
            </a:endParaRPr>
          </a:p>
          <a:p>
            <a:pPr lvl="0"/>
            <a:r>
              <a:rPr lang="tr-TR" dirty="0" err="1">
                <a:latin typeface="Fira Sans" panose="020B0503050000020004" pitchFamily="34" charset="0"/>
              </a:rPr>
              <a:t>AccessPharmacy</a:t>
            </a:r>
            <a:r>
              <a:rPr lang="tr-TR" dirty="0">
                <a:latin typeface="Fira Sans" panose="020B0503050000020004" pitchFamily="34" charset="0"/>
              </a:rPr>
              <a:t>; yüzlerce kitap, en iyi 300 ilaç, NAPLEX® inceleme kaynakları, inceleme soruları, vaka örnekleri, videolar, bilgi kartları ve daha fazlasını içeren eczacılık öğrenme kaynaklarına yönelik Access koleksiyonudur.  </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334490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Abone Olduğumuz Elektronik Kaynaklar</a:t>
            </a:r>
            <a:endParaRPr/>
          </a:p>
        </p:txBody>
      </p:sp>
      <p:sp>
        <p:nvSpPr>
          <p:cNvPr id="522" name="Google Shape;522;p38"/>
          <p:cNvSpPr txBox="1">
            <a:spLocks noGrp="1"/>
          </p:cNvSpPr>
          <p:nvPr>
            <p:ph type="subTitle" idx="3"/>
          </p:nvPr>
        </p:nvSpPr>
        <p:spPr>
          <a:xfrm>
            <a:off x="5303875" y="3792950"/>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Biyoloji deneyleri için görsel video dergisi.</a:t>
            </a:r>
            <a:endParaRPr sz="1600">
              <a:solidFill>
                <a:srgbClr val="666666"/>
              </a:solidFill>
            </a:endParaRPr>
          </a:p>
        </p:txBody>
      </p:sp>
      <p:sp>
        <p:nvSpPr>
          <p:cNvPr id="523" name="Google Shape;523;p38"/>
          <p:cNvSpPr txBox="1">
            <a:spLocks noGrp="1"/>
          </p:cNvSpPr>
          <p:nvPr>
            <p:ph type="subTitle" idx="1"/>
          </p:nvPr>
        </p:nvSpPr>
        <p:spPr>
          <a:xfrm>
            <a:off x="5303875" y="1664975"/>
            <a:ext cx="3126900" cy="572700"/>
          </a:xfrm>
          <a:prstGeom prst="rect">
            <a:avLst/>
          </a:prstGeom>
        </p:spPr>
        <p:txBody>
          <a:bodyPr spcFirstLastPara="1" wrap="square" lIns="91425" tIns="91425" rIns="91425" bIns="91425" anchor="ctr" anchorCtr="0">
            <a:noAutofit/>
          </a:bodyPr>
          <a:lstStyle/>
          <a:p>
            <a:pPr marL="0" indent="0"/>
            <a:r>
              <a:rPr lang="tr-TR" dirty="0"/>
              <a:t>Akademisyen Yayınevinin tüm e-kitaplarını kapsayan platform.</a:t>
            </a:r>
            <a:endParaRPr dirty="0"/>
          </a:p>
        </p:txBody>
      </p:sp>
      <p:sp>
        <p:nvSpPr>
          <p:cNvPr id="524" name="Google Shape;524;p38"/>
          <p:cNvSpPr txBox="1">
            <a:spLocks noGrp="1"/>
          </p:cNvSpPr>
          <p:nvPr>
            <p:ph type="subTitle" idx="2"/>
          </p:nvPr>
        </p:nvSpPr>
        <p:spPr>
          <a:xfrm>
            <a:off x="5303875" y="3083625"/>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Araştırma performansı analiz ve kıyaslama aracı.</a:t>
            </a:r>
            <a:endParaRPr/>
          </a:p>
        </p:txBody>
      </p:sp>
      <p:sp>
        <p:nvSpPr>
          <p:cNvPr id="525" name="Google Shape;525;p38"/>
          <p:cNvSpPr txBox="1">
            <a:spLocks noGrp="1"/>
          </p:cNvSpPr>
          <p:nvPr>
            <p:ph type="subTitle" idx="4"/>
          </p:nvPr>
        </p:nvSpPr>
        <p:spPr>
          <a:xfrm>
            <a:off x="5303875" y="2374300"/>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3D anatomi öğrenimi için oluşturulmuş dijital platform.</a:t>
            </a:r>
            <a:endParaRPr/>
          </a:p>
        </p:txBody>
      </p:sp>
      <p:sp>
        <p:nvSpPr>
          <p:cNvPr id="526" name="Google Shape;526;p38"/>
          <p:cNvSpPr txBox="1">
            <a:spLocks noGrp="1"/>
          </p:cNvSpPr>
          <p:nvPr>
            <p:ph type="title" idx="5"/>
          </p:nvPr>
        </p:nvSpPr>
        <p:spPr>
          <a:xfrm>
            <a:off x="800100" y="1664975"/>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27" name="Google Shape;527;p38"/>
          <p:cNvSpPr txBox="1">
            <a:spLocks noGrp="1"/>
          </p:cNvSpPr>
          <p:nvPr>
            <p:ph type="title" idx="6"/>
          </p:nvPr>
        </p:nvSpPr>
        <p:spPr>
          <a:xfrm>
            <a:off x="800100" y="3792927"/>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528" name="Google Shape;528;p38"/>
          <p:cNvSpPr txBox="1">
            <a:spLocks noGrp="1"/>
          </p:cNvSpPr>
          <p:nvPr>
            <p:ph type="title" idx="7"/>
          </p:nvPr>
        </p:nvSpPr>
        <p:spPr>
          <a:xfrm>
            <a:off x="800100" y="2374292"/>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29" name="Google Shape;529;p38"/>
          <p:cNvSpPr txBox="1">
            <a:spLocks noGrp="1"/>
          </p:cNvSpPr>
          <p:nvPr>
            <p:ph type="title" idx="8"/>
          </p:nvPr>
        </p:nvSpPr>
        <p:spPr>
          <a:xfrm>
            <a:off x="800100" y="3083610"/>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530" name="Google Shape;530;p38"/>
          <p:cNvSpPr txBox="1">
            <a:spLocks noGrp="1"/>
          </p:cNvSpPr>
          <p:nvPr>
            <p:ph type="subTitle" idx="9"/>
          </p:nvPr>
        </p:nvSpPr>
        <p:spPr>
          <a:xfrm>
            <a:off x="1661145" y="1799629"/>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Akademisyen Online </a:t>
            </a:r>
            <a:r>
              <a:rPr lang="tr-TR" err="1"/>
              <a:t>Veritabanı</a:t>
            </a:r>
            <a:r>
              <a:rPr lang="tr-TR"/>
              <a:t> </a:t>
            </a:r>
            <a:endParaRPr/>
          </a:p>
        </p:txBody>
      </p:sp>
      <p:sp>
        <p:nvSpPr>
          <p:cNvPr id="531" name="Google Shape;531;p38"/>
          <p:cNvSpPr txBox="1">
            <a:spLocks noGrp="1"/>
          </p:cNvSpPr>
          <p:nvPr>
            <p:ph type="subTitle" idx="13"/>
          </p:nvPr>
        </p:nvSpPr>
        <p:spPr>
          <a:xfrm>
            <a:off x="1616801" y="3134768"/>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InCites</a:t>
            </a:r>
            <a:endParaRPr/>
          </a:p>
        </p:txBody>
      </p:sp>
      <p:sp>
        <p:nvSpPr>
          <p:cNvPr id="532" name="Google Shape;532;p38"/>
          <p:cNvSpPr txBox="1">
            <a:spLocks noGrp="1"/>
          </p:cNvSpPr>
          <p:nvPr>
            <p:ph type="subTitle" idx="14"/>
          </p:nvPr>
        </p:nvSpPr>
        <p:spPr>
          <a:xfrm>
            <a:off x="1616801" y="3873990"/>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JoVE</a:t>
            </a:r>
            <a:r>
              <a:rPr lang="tr-TR"/>
              <a:t> </a:t>
            </a:r>
            <a:r>
              <a:rPr lang="tr-TR" err="1"/>
              <a:t>Biology</a:t>
            </a:r>
            <a:endParaRPr/>
          </a:p>
        </p:txBody>
      </p:sp>
      <p:sp>
        <p:nvSpPr>
          <p:cNvPr id="533" name="Google Shape;533;p38"/>
          <p:cNvSpPr txBox="1">
            <a:spLocks noGrp="1"/>
          </p:cNvSpPr>
          <p:nvPr>
            <p:ph type="subTitle" idx="15"/>
          </p:nvPr>
        </p:nvSpPr>
        <p:spPr>
          <a:xfrm>
            <a:off x="1661145" y="2499400"/>
            <a:ext cx="3126900" cy="447600"/>
          </a:xfrm>
          <a:prstGeom prst="rect">
            <a:avLst/>
          </a:prstGeom>
        </p:spPr>
        <p:txBody>
          <a:bodyPr spcFirstLastPara="1" wrap="square" lIns="91425" tIns="91425" rIns="91425" bIns="91425" anchor="ctr" anchorCtr="0">
            <a:noAutofit/>
          </a:bodyPr>
          <a:lstStyle/>
          <a:p>
            <a:pPr marL="0" lvl="0" indent="0"/>
            <a:r>
              <a:rPr lang="en-US"/>
              <a:t>Anatomy.tv by Primal Pictures</a:t>
            </a:r>
          </a:p>
        </p:txBody>
      </p:sp>
      <p:cxnSp>
        <p:nvCxnSpPr>
          <p:cNvPr id="534" name="Google Shape;534;p38"/>
          <p:cNvCxnSpPr/>
          <p:nvPr/>
        </p:nvCxnSpPr>
        <p:spPr>
          <a:xfrm>
            <a:off x="705800" y="167067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38"/>
          <p:cNvCxnSpPr/>
          <p:nvPr/>
        </p:nvCxnSpPr>
        <p:spPr>
          <a:xfrm>
            <a:off x="705800" y="2378100"/>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38"/>
          <p:cNvCxnSpPr/>
          <p:nvPr/>
        </p:nvCxnSpPr>
        <p:spPr>
          <a:xfrm>
            <a:off x="705800" y="308552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38"/>
          <p:cNvCxnSpPr/>
          <p:nvPr/>
        </p:nvCxnSpPr>
        <p:spPr>
          <a:xfrm>
            <a:off x="705800" y="3792950"/>
            <a:ext cx="7734300" cy="0"/>
          </a:xfrm>
          <a:prstGeom prst="straightConnector1">
            <a:avLst/>
          </a:prstGeom>
          <a:noFill/>
          <a:ln w="19050" cap="flat" cmpd="sng">
            <a:solidFill>
              <a:schemeClr val="lt2"/>
            </a:solidFill>
            <a:prstDash val="solid"/>
            <a:round/>
            <a:headEnd type="none" w="med" len="med"/>
            <a:tailEnd type="none" w="med" len="med"/>
          </a:ln>
        </p:spPr>
      </p:cxnSp>
      <p:grpSp>
        <p:nvGrpSpPr>
          <p:cNvPr id="538" name="Google Shape;538;p38"/>
          <p:cNvGrpSpPr/>
          <p:nvPr/>
        </p:nvGrpSpPr>
        <p:grpSpPr>
          <a:xfrm rot="10800000">
            <a:off x="4094381" y="1070959"/>
            <a:ext cx="955238" cy="394089"/>
            <a:chOff x="4036632" y="3353219"/>
            <a:chExt cx="562832" cy="232213"/>
          </a:xfrm>
        </p:grpSpPr>
        <p:sp>
          <p:nvSpPr>
            <p:cNvPr id="539" name="Google Shape;539;p38"/>
            <p:cNvSpPr/>
            <p:nvPr/>
          </p:nvSpPr>
          <p:spPr>
            <a:xfrm>
              <a:off x="4143977" y="3366111"/>
              <a:ext cx="348087" cy="175698"/>
            </a:xfrm>
            <a:custGeom>
              <a:avLst/>
              <a:gdLst/>
              <a:ahLst/>
              <a:cxnLst/>
              <a:rect l="l" t="t" r="r" b="b"/>
              <a:pathLst>
                <a:path w="13149" h="6637" extrusionOk="0">
                  <a:moveTo>
                    <a:pt x="3843" y="0"/>
                  </a:moveTo>
                  <a:cubicBezTo>
                    <a:pt x="2756" y="0"/>
                    <a:pt x="1735" y="422"/>
                    <a:pt x="966" y="1191"/>
                  </a:cubicBezTo>
                  <a:cubicBezTo>
                    <a:pt x="342" y="1813"/>
                    <a:pt x="0" y="2641"/>
                    <a:pt x="0" y="3521"/>
                  </a:cubicBezTo>
                  <a:cubicBezTo>
                    <a:pt x="0" y="4402"/>
                    <a:pt x="343" y="5230"/>
                    <a:pt x="966" y="5852"/>
                  </a:cubicBezTo>
                  <a:cubicBezTo>
                    <a:pt x="1471" y="6358"/>
                    <a:pt x="2143" y="6637"/>
                    <a:pt x="2859" y="6637"/>
                  </a:cubicBezTo>
                  <a:cubicBezTo>
                    <a:pt x="3574" y="6637"/>
                    <a:pt x="4247" y="6358"/>
                    <a:pt x="4753" y="5852"/>
                  </a:cubicBezTo>
                  <a:cubicBezTo>
                    <a:pt x="5604" y="5001"/>
                    <a:pt x="5604" y="3615"/>
                    <a:pt x="4753" y="2764"/>
                  </a:cubicBezTo>
                  <a:cubicBezTo>
                    <a:pt x="4417" y="2425"/>
                    <a:pt x="3966" y="2239"/>
                    <a:pt x="3489" y="2239"/>
                  </a:cubicBezTo>
                  <a:cubicBezTo>
                    <a:pt x="3013" y="2239"/>
                    <a:pt x="2563" y="2425"/>
                    <a:pt x="2226" y="2764"/>
                  </a:cubicBezTo>
                  <a:cubicBezTo>
                    <a:pt x="2075" y="2914"/>
                    <a:pt x="1962" y="3092"/>
                    <a:pt x="1887" y="3289"/>
                  </a:cubicBezTo>
                  <a:lnTo>
                    <a:pt x="2271" y="3434"/>
                  </a:lnTo>
                  <a:cubicBezTo>
                    <a:pt x="2325" y="3291"/>
                    <a:pt x="2406" y="3163"/>
                    <a:pt x="2515" y="3055"/>
                  </a:cubicBezTo>
                  <a:cubicBezTo>
                    <a:pt x="2776" y="2793"/>
                    <a:pt x="3121" y="2651"/>
                    <a:pt x="3489" y="2651"/>
                  </a:cubicBezTo>
                  <a:cubicBezTo>
                    <a:pt x="3858" y="2651"/>
                    <a:pt x="4204" y="2794"/>
                    <a:pt x="4464" y="3055"/>
                  </a:cubicBezTo>
                  <a:cubicBezTo>
                    <a:pt x="5155" y="3745"/>
                    <a:pt x="5155" y="4871"/>
                    <a:pt x="4464" y="5561"/>
                  </a:cubicBezTo>
                  <a:cubicBezTo>
                    <a:pt x="4036" y="5989"/>
                    <a:pt x="3466" y="6225"/>
                    <a:pt x="2860" y="6225"/>
                  </a:cubicBezTo>
                  <a:cubicBezTo>
                    <a:pt x="2255" y="6225"/>
                    <a:pt x="1684" y="5989"/>
                    <a:pt x="1257" y="5561"/>
                  </a:cubicBezTo>
                  <a:cubicBezTo>
                    <a:pt x="711" y="5017"/>
                    <a:pt x="410" y="4292"/>
                    <a:pt x="410" y="3521"/>
                  </a:cubicBezTo>
                  <a:cubicBezTo>
                    <a:pt x="410" y="2752"/>
                    <a:pt x="711" y="2027"/>
                    <a:pt x="1257" y="1482"/>
                  </a:cubicBezTo>
                  <a:cubicBezTo>
                    <a:pt x="1947" y="791"/>
                    <a:pt x="2865" y="411"/>
                    <a:pt x="3843" y="411"/>
                  </a:cubicBezTo>
                  <a:cubicBezTo>
                    <a:pt x="4820" y="411"/>
                    <a:pt x="5738" y="791"/>
                    <a:pt x="6430" y="1482"/>
                  </a:cubicBezTo>
                  <a:lnTo>
                    <a:pt x="6575" y="1628"/>
                  </a:lnTo>
                  <a:lnTo>
                    <a:pt x="6720" y="1482"/>
                  </a:lnTo>
                  <a:cubicBezTo>
                    <a:pt x="7410" y="791"/>
                    <a:pt x="8329" y="411"/>
                    <a:pt x="9306" y="411"/>
                  </a:cubicBezTo>
                  <a:cubicBezTo>
                    <a:pt x="10284" y="411"/>
                    <a:pt x="11202" y="791"/>
                    <a:pt x="11893" y="1482"/>
                  </a:cubicBezTo>
                  <a:cubicBezTo>
                    <a:pt x="12438" y="2026"/>
                    <a:pt x="12738" y="2752"/>
                    <a:pt x="12738" y="3521"/>
                  </a:cubicBezTo>
                  <a:cubicBezTo>
                    <a:pt x="12738" y="4292"/>
                    <a:pt x="12438" y="5016"/>
                    <a:pt x="11893" y="5561"/>
                  </a:cubicBezTo>
                  <a:cubicBezTo>
                    <a:pt x="11463" y="5989"/>
                    <a:pt x="10894" y="6225"/>
                    <a:pt x="10289" y="6225"/>
                  </a:cubicBezTo>
                  <a:cubicBezTo>
                    <a:pt x="9683" y="6225"/>
                    <a:pt x="9113" y="5989"/>
                    <a:pt x="8685" y="5561"/>
                  </a:cubicBezTo>
                  <a:cubicBezTo>
                    <a:pt x="7994" y="4871"/>
                    <a:pt x="7994" y="3745"/>
                    <a:pt x="8685" y="3055"/>
                  </a:cubicBezTo>
                  <a:cubicBezTo>
                    <a:pt x="8947" y="2793"/>
                    <a:pt x="9293" y="2651"/>
                    <a:pt x="9660" y="2651"/>
                  </a:cubicBezTo>
                  <a:cubicBezTo>
                    <a:pt x="10027" y="2651"/>
                    <a:pt x="10374" y="2794"/>
                    <a:pt x="10635" y="3055"/>
                  </a:cubicBezTo>
                  <a:cubicBezTo>
                    <a:pt x="10742" y="3162"/>
                    <a:pt x="10825" y="3291"/>
                    <a:pt x="10877" y="3434"/>
                  </a:cubicBezTo>
                  <a:lnTo>
                    <a:pt x="11262" y="3289"/>
                  </a:lnTo>
                  <a:cubicBezTo>
                    <a:pt x="11187" y="3092"/>
                    <a:pt x="11074" y="2915"/>
                    <a:pt x="10923" y="2764"/>
                  </a:cubicBezTo>
                  <a:cubicBezTo>
                    <a:pt x="10587" y="2425"/>
                    <a:pt x="10137" y="2239"/>
                    <a:pt x="9660" y="2239"/>
                  </a:cubicBezTo>
                  <a:cubicBezTo>
                    <a:pt x="9183" y="2239"/>
                    <a:pt x="8735" y="2425"/>
                    <a:pt x="8396" y="2764"/>
                  </a:cubicBezTo>
                  <a:cubicBezTo>
                    <a:pt x="7545" y="3615"/>
                    <a:pt x="7545" y="5001"/>
                    <a:pt x="8396" y="5852"/>
                  </a:cubicBezTo>
                  <a:cubicBezTo>
                    <a:pt x="8902" y="6358"/>
                    <a:pt x="9575" y="6637"/>
                    <a:pt x="10290" y="6637"/>
                  </a:cubicBezTo>
                  <a:cubicBezTo>
                    <a:pt x="11005" y="6637"/>
                    <a:pt x="11677" y="6358"/>
                    <a:pt x="12184" y="5852"/>
                  </a:cubicBezTo>
                  <a:cubicBezTo>
                    <a:pt x="12807" y="5230"/>
                    <a:pt x="13149" y="4402"/>
                    <a:pt x="13149" y="3521"/>
                  </a:cubicBezTo>
                  <a:cubicBezTo>
                    <a:pt x="13149" y="2641"/>
                    <a:pt x="12806" y="1813"/>
                    <a:pt x="12184" y="1191"/>
                  </a:cubicBezTo>
                  <a:cubicBezTo>
                    <a:pt x="11414" y="423"/>
                    <a:pt x="10392" y="0"/>
                    <a:pt x="9306" y="0"/>
                  </a:cubicBezTo>
                  <a:cubicBezTo>
                    <a:pt x="8287" y="0"/>
                    <a:pt x="7324" y="372"/>
                    <a:pt x="6575" y="1053"/>
                  </a:cubicBezTo>
                  <a:cubicBezTo>
                    <a:pt x="5826" y="373"/>
                    <a:pt x="4862" y="0"/>
                    <a:pt x="3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4419869" y="3445554"/>
              <a:ext cx="26155" cy="25572"/>
            </a:xfrm>
            <a:custGeom>
              <a:avLst/>
              <a:gdLst/>
              <a:ahLst/>
              <a:cxnLst/>
              <a:rect l="l" t="t" r="r" b="b"/>
              <a:pathLst>
                <a:path w="988" h="966" extrusionOk="0">
                  <a:moveTo>
                    <a:pt x="495" y="1"/>
                  </a:moveTo>
                  <a:cubicBezTo>
                    <a:pt x="237" y="1"/>
                    <a:pt x="23" y="204"/>
                    <a:pt x="13" y="462"/>
                  </a:cubicBezTo>
                  <a:cubicBezTo>
                    <a:pt x="0" y="728"/>
                    <a:pt x="207" y="953"/>
                    <a:pt x="472" y="965"/>
                  </a:cubicBezTo>
                  <a:cubicBezTo>
                    <a:pt x="479" y="965"/>
                    <a:pt x="486" y="966"/>
                    <a:pt x="493" y="966"/>
                  </a:cubicBezTo>
                  <a:cubicBezTo>
                    <a:pt x="751" y="966"/>
                    <a:pt x="965" y="763"/>
                    <a:pt x="975" y="504"/>
                  </a:cubicBezTo>
                  <a:cubicBezTo>
                    <a:pt x="988" y="237"/>
                    <a:pt x="781" y="11"/>
                    <a:pt x="516" y="1"/>
                  </a:cubicBezTo>
                  <a:cubicBezTo>
                    <a:pt x="509" y="1"/>
                    <a:pt x="502"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4190753" y="3445554"/>
              <a:ext cx="26128" cy="25572"/>
            </a:xfrm>
            <a:custGeom>
              <a:avLst/>
              <a:gdLst/>
              <a:ahLst/>
              <a:cxnLst/>
              <a:rect l="l" t="t" r="r" b="b"/>
              <a:pathLst>
                <a:path w="987" h="966" extrusionOk="0">
                  <a:moveTo>
                    <a:pt x="494" y="1"/>
                  </a:moveTo>
                  <a:cubicBezTo>
                    <a:pt x="236" y="1"/>
                    <a:pt x="22" y="204"/>
                    <a:pt x="11" y="462"/>
                  </a:cubicBezTo>
                  <a:cubicBezTo>
                    <a:pt x="0" y="728"/>
                    <a:pt x="206" y="953"/>
                    <a:pt x="471" y="965"/>
                  </a:cubicBezTo>
                  <a:cubicBezTo>
                    <a:pt x="478" y="965"/>
                    <a:pt x="485" y="966"/>
                    <a:pt x="492" y="966"/>
                  </a:cubicBezTo>
                  <a:cubicBezTo>
                    <a:pt x="750" y="966"/>
                    <a:pt x="963" y="763"/>
                    <a:pt x="974" y="504"/>
                  </a:cubicBezTo>
                  <a:cubicBezTo>
                    <a:pt x="986" y="237"/>
                    <a:pt x="780" y="11"/>
                    <a:pt x="515" y="1"/>
                  </a:cubicBezTo>
                  <a:cubicBezTo>
                    <a:pt x="508" y="1"/>
                    <a:pt x="501" y="1"/>
                    <a:pt x="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4297489" y="3401054"/>
              <a:ext cx="41006" cy="40106"/>
            </a:xfrm>
            <a:custGeom>
              <a:avLst/>
              <a:gdLst/>
              <a:ahLst/>
              <a:cxnLst/>
              <a:rect l="l" t="t" r="r" b="b"/>
              <a:pathLst>
                <a:path w="1549" h="1515" extrusionOk="0">
                  <a:moveTo>
                    <a:pt x="776" y="410"/>
                  </a:moveTo>
                  <a:cubicBezTo>
                    <a:pt x="782" y="410"/>
                    <a:pt x="785" y="410"/>
                    <a:pt x="791" y="413"/>
                  </a:cubicBezTo>
                  <a:cubicBezTo>
                    <a:pt x="981" y="420"/>
                    <a:pt x="1129" y="583"/>
                    <a:pt x="1120" y="773"/>
                  </a:cubicBezTo>
                  <a:cubicBezTo>
                    <a:pt x="1113" y="956"/>
                    <a:pt x="961" y="1103"/>
                    <a:pt x="780" y="1103"/>
                  </a:cubicBezTo>
                  <a:cubicBezTo>
                    <a:pt x="774" y="1103"/>
                    <a:pt x="767" y="1103"/>
                    <a:pt x="760" y="1103"/>
                  </a:cubicBezTo>
                  <a:cubicBezTo>
                    <a:pt x="570" y="1095"/>
                    <a:pt x="421" y="933"/>
                    <a:pt x="430" y="743"/>
                  </a:cubicBezTo>
                  <a:cubicBezTo>
                    <a:pt x="434" y="650"/>
                    <a:pt x="474" y="565"/>
                    <a:pt x="542" y="502"/>
                  </a:cubicBezTo>
                  <a:cubicBezTo>
                    <a:pt x="606" y="443"/>
                    <a:pt x="689" y="410"/>
                    <a:pt x="776" y="410"/>
                  </a:cubicBezTo>
                  <a:close/>
                  <a:moveTo>
                    <a:pt x="781" y="1"/>
                  </a:moveTo>
                  <a:cubicBezTo>
                    <a:pt x="591" y="1"/>
                    <a:pt x="407" y="69"/>
                    <a:pt x="264" y="200"/>
                  </a:cubicBezTo>
                  <a:cubicBezTo>
                    <a:pt x="114" y="335"/>
                    <a:pt x="28" y="522"/>
                    <a:pt x="19" y="724"/>
                  </a:cubicBezTo>
                  <a:cubicBezTo>
                    <a:pt x="1" y="1142"/>
                    <a:pt x="325" y="1495"/>
                    <a:pt x="742" y="1514"/>
                  </a:cubicBezTo>
                  <a:lnTo>
                    <a:pt x="776" y="1514"/>
                  </a:lnTo>
                  <a:cubicBezTo>
                    <a:pt x="1179" y="1514"/>
                    <a:pt x="1514" y="1197"/>
                    <a:pt x="1531" y="791"/>
                  </a:cubicBezTo>
                  <a:cubicBezTo>
                    <a:pt x="1549" y="374"/>
                    <a:pt x="1224" y="19"/>
                    <a:pt x="807" y="1"/>
                  </a:cubicBezTo>
                  <a:cubicBezTo>
                    <a:pt x="798" y="1"/>
                    <a:pt x="789" y="1"/>
                    <a:pt x="7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4297542" y="3353219"/>
              <a:ext cx="41032" cy="40053"/>
            </a:xfrm>
            <a:custGeom>
              <a:avLst/>
              <a:gdLst/>
              <a:ahLst/>
              <a:cxnLst/>
              <a:rect l="l" t="t" r="r" b="b"/>
              <a:pathLst>
                <a:path w="1550" h="1513" extrusionOk="0">
                  <a:moveTo>
                    <a:pt x="776" y="410"/>
                  </a:moveTo>
                  <a:cubicBezTo>
                    <a:pt x="780" y="410"/>
                    <a:pt x="784" y="410"/>
                    <a:pt x="789" y="410"/>
                  </a:cubicBezTo>
                  <a:cubicBezTo>
                    <a:pt x="979" y="418"/>
                    <a:pt x="1127" y="580"/>
                    <a:pt x="1118" y="770"/>
                  </a:cubicBezTo>
                  <a:cubicBezTo>
                    <a:pt x="1115" y="863"/>
                    <a:pt x="1075" y="948"/>
                    <a:pt x="1007" y="1011"/>
                  </a:cubicBezTo>
                  <a:cubicBezTo>
                    <a:pt x="943" y="1070"/>
                    <a:pt x="862" y="1103"/>
                    <a:pt x="778" y="1103"/>
                  </a:cubicBezTo>
                  <a:cubicBezTo>
                    <a:pt x="771" y="1103"/>
                    <a:pt x="765" y="1103"/>
                    <a:pt x="758" y="1102"/>
                  </a:cubicBezTo>
                  <a:cubicBezTo>
                    <a:pt x="568" y="1093"/>
                    <a:pt x="419" y="931"/>
                    <a:pt x="428" y="741"/>
                  </a:cubicBezTo>
                  <a:cubicBezTo>
                    <a:pt x="436" y="555"/>
                    <a:pt x="591" y="410"/>
                    <a:pt x="776" y="410"/>
                  </a:cubicBezTo>
                  <a:close/>
                  <a:moveTo>
                    <a:pt x="782" y="0"/>
                  </a:moveTo>
                  <a:cubicBezTo>
                    <a:pt x="380" y="0"/>
                    <a:pt x="37" y="316"/>
                    <a:pt x="18" y="723"/>
                  </a:cubicBezTo>
                  <a:cubicBezTo>
                    <a:pt x="0" y="1142"/>
                    <a:pt x="324" y="1495"/>
                    <a:pt x="742" y="1513"/>
                  </a:cubicBezTo>
                  <a:lnTo>
                    <a:pt x="775" y="1513"/>
                  </a:lnTo>
                  <a:cubicBezTo>
                    <a:pt x="963" y="1513"/>
                    <a:pt x="1144" y="1445"/>
                    <a:pt x="1286" y="1315"/>
                  </a:cubicBezTo>
                  <a:cubicBezTo>
                    <a:pt x="1436" y="1178"/>
                    <a:pt x="1522" y="993"/>
                    <a:pt x="1531" y="790"/>
                  </a:cubicBezTo>
                  <a:cubicBezTo>
                    <a:pt x="1549" y="372"/>
                    <a:pt x="1225" y="19"/>
                    <a:pt x="809" y="1"/>
                  </a:cubicBezTo>
                  <a:cubicBezTo>
                    <a:pt x="800" y="0"/>
                    <a:pt x="791"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4036632" y="3530900"/>
              <a:ext cx="562832" cy="10907"/>
            </a:xfrm>
            <a:custGeom>
              <a:avLst/>
              <a:gdLst/>
              <a:ahLst/>
              <a:cxnLst/>
              <a:rect l="l" t="t" r="r" b="b"/>
              <a:pathLst>
                <a:path w="21261" h="412" extrusionOk="0">
                  <a:moveTo>
                    <a:pt x="207" y="0"/>
                  </a:moveTo>
                  <a:cubicBezTo>
                    <a:pt x="93" y="0"/>
                    <a:pt x="1" y="92"/>
                    <a:pt x="1" y="206"/>
                  </a:cubicBezTo>
                  <a:cubicBezTo>
                    <a:pt x="1" y="319"/>
                    <a:pt x="93" y="412"/>
                    <a:pt x="207" y="412"/>
                  </a:cubicBezTo>
                  <a:lnTo>
                    <a:pt x="21054" y="412"/>
                  </a:lnTo>
                  <a:cubicBezTo>
                    <a:pt x="21167" y="412"/>
                    <a:pt x="21260" y="319"/>
                    <a:pt x="21260" y="206"/>
                  </a:cubicBezTo>
                  <a:cubicBezTo>
                    <a:pt x="21260" y="92"/>
                    <a:pt x="21167" y="0"/>
                    <a:pt x="21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4532005" y="3574526"/>
              <a:ext cx="38729" cy="10907"/>
            </a:xfrm>
            <a:custGeom>
              <a:avLst/>
              <a:gdLst/>
              <a:ahLst/>
              <a:cxnLst/>
              <a:rect l="l" t="t" r="r" b="b"/>
              <a:pathLst>
                <a:path w="1463" h="412" extrusionOk="0">
                  <a:moveTo>
                    <a:pt x="206" y="1"/>
                  </a:moveTo>
                  <a:cubicBezTo>
                    <a:pt x="94" y="1"/>
                    <a:pt x="1" y="92"/>
                    <a:pt x="1" y="205"/>
                  </a:cubicBezTo>
                  <a:cubicBezTo>
                    <a:pt x="1" y="319"/>
                    <a:pt x="94" y="411"/>
                    <a:pt x="206" y="411"/>
                  </a:cubicBezTo>
                  <a:lnTo>
                    <a:pt x="1257" y="411"/>
                  </a:lnTo>
                  <a:cubicBezTo>
                    <a:pt x="1370" y="411"/>
                    <a:pt x="1462" y="319"/>
                    <a:pt x="1462" y="205"/>
                  </a:cubicBezTo>
                  <a:cubicBezTo>
                    <a:pt x="1462" y="92"/>
                    <a:pt x="1370" y="1"/>
                    <a:pt x="1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4125314" y="3574526"/>
              <a:ext cx="385095" cy="10907"/>
            </a:xfrm>
            <a:custGeom>
              <a:avLst/>
              <a:gdLst/>
              <a:ahLst/>
              <a:cxnLst/>
              <a:rect l="l" t="t" r="r" b="b"/>
              <a:pathLst>
                <a:path w="14547" h="412" extrusionOk="0">
                  <a:moveTo>
                    <a:pt x="206" y="1"/>
                  </a:moveTo>
                  <a:cubicBezTo>
                    <a:pt x="92" y="1"/>
                    <a:pt x="0" y="92"/>
                    <a:pt x="0" y="205"/>
                  </a:cubicBezTo>
                  <a:cubicBezTo>
                    <a:pt x="0" y="319"/>
                    <a:pt x="92" y="411"/>
                    <a:pt x="206" y="411"/>
                  </a:cubicBezTo>
                  <a:lnTo>
                    <a:pt x="14343" y="411"/>
                  </a:lnTo>
                  <a:cubicBezTo>
                    <a:pt x="14456" y="411"/>
                    <a:pt x="14546" y="319"/>
                    <a:pt x="14546" y="205"/>
                  </a:cubicBezTo>
                  <a:cubicBezTo>
                    <a:pt x="14546" y="92"/>
                    <a:pt x="14454" y="1"/>
                    <a:pt x="14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4065355" y="3574526"/>
              <a:ext cx="39100" cy="10907"/>
            </a:xfrm>
            <a:custGeom>
              <a:avLst/>
              <a:gdLst/>
              <a:ahLst/>
              <a:cxnLst/>
              <a:rect l="l" t="t" r="r" b="b"/>
              <a:pathLst>
                <a:path w="1477" h="412" extrusionOk="0">
                  <a:moveTo>
                    <a:pt x="207" y="1"/>
                  </a:moveTo>
                  <a:cubicBezTo>
                    <a:pt x="92" y="1"/>
                    <a:pt x="1" y="92"/>
                    <a:pt x="1" y="205"/>
                  </a:cubicBezTo>
                  <a:cubicBezTo>
                    <a:pt x="1" y="319"/>
                    <a:pt x="92" y="411"/>
                    <a:pt x="207" y="411"/>
                  </a:cubicBezTo>
                  <a:lnTo>
                    <a:pt x="1271" y="411"/>
                  </a:lnTo>
                  <a:cubicBezTo>
                    <a:pt x="1384" y="411"/>
                    <a:pt x="1477" y="319"/>
                    <a:pt x="1477" y="205"/>
                  </a:cubicBezTo>
                  <a:cubicBezTo>
                    <a:pt x="1477" y="92"/>
                    <a:pt x="1384" y="1"/>
                    <a:pt x="1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925B48D2-9CDC-7CE3-3406-67DEC54C3AFF}"/>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E21B3910-9A71-0AA8-3287-658F44D396B0}"/>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McGraw </a:t>
            </a:r>
            <a:r>
              <a:rPr lang="tr-TR" err="1"/>
              <a:t>Hill</a:t>
            </a:r>
            <a:r>
              <a:rPr lang="tr-TR"/>
              <a:t> </a:t>
            </a:r>
            <a:r>
              <a:rPr lang="tr-TR" err="1"/>
              <a:t>AccessPharmacy</a:t>
            </a:r>
            <a:endParaRPr/>
          </a:p>
        </p:txBody>
      </p:sp>
      <p:pic>
        <p:nvPicPr>
          <p:cNvPr id="5" name="Resim 4">
            <a:extLst>
              <a:ext uri="{FF2B5EF4-FFF2-40B4-BE49-F238E27FC236}">
                <a16:creationId xmlns:a16="http://schemas.microsoft.com/office/drawing/2014/main" id="{BE753126-E233-7ED9-D14B-E405C1C5D294}"/>
              </a:ext>
            </a:extLst>
          </p:cNvPr>
          <p:cNvPicPr>
            <a:picLocks noChangeAspect="1"/>
          </p:cNvPicPr>
          <p:nvPr/>
        </p:nvPicPr>
        <p:blipFill>
          <a:blip r:embed="rId3"/>
          <a:src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27B637D0-17FF-FC75-8CB0-959FCC4BEA6F}"/>
              </a:ext>
            </a:extLst>
          </p:cNvPr>
          <p:cNvSpPr txBox="1"/>
          <p:nvPr/>
        </p:nvSpPr>
        <p:spPr>
          <a:xfrm>
            <a:off x="4991386" y="864984"/>
            <a:ext cx="3626663" cy="1815882"/>
          </a:xfrm>
          <a:prstGeom prst="rect">
            <a:avLst/>
          </a:prstGeom>
          <a:noFill/>
        </p:spPr>
        <p:txBody>
          <a:bodyPr wrap="square" rtlCol="0">
            <a:spAutoFit/>
          </a:bodyPr>
          <a:lstStyle/>
          <a:p>
            <a:pPr lvl="0">
              <a:defRPr/>
            </a:pPr>
            <a:r>
              <a:rPr lang="tr-TR" dirty="0">
                <a:latin typeface="Fira Sans" panose="020B0503050000020004" pitchFamily="34" charset="0"/>
              </a:rPr>
              <a:t>2024 yılı içerisinde McGraw </a:t>
            </a:r>
            <a:r>
              <a:rPr lang="tr-TR" dirty="0" err="1">
                <a:latin typeface="Fira Sans" panose="020B0503050000020004" pitchFamily="34" charset="0"/>
              </a:rPr>
              <a:t>Hill</a:t>
            </a:r>
            <a:r>
              <a:rPr lang="tr-TR" dirty="0">
                <a:latin typeface="Fira Sans" panose="020B0503050000020004" pitchFamily="34" charset="0"/>
              </a:rPr>
              <a:t> Access </a:t>
            </a:r>
            <a:r>
              <a:rPr lang="tr-TR" dirty="0" err="1">
                <a:latin typeface="Fira Sans" panose="020B0503050000020004" pitchFamily="34" charset="0"/>
              </a:rPr>
              <a:t>Medicine’da</a:t>
            </a:r>
            <a:r>
              <a:rPr lang="tr-TR" dirty="0">
                <a:latin typeface="Fira Sans" panose="020B0503050000020004" pitchFamily="34" charset="0"/>
              </a:rPr>
              <a:t> içerik erişim sayısı 591’dir.</a:t>
            </a:r>
          </a:p>
          <a:p>
            <a:pPr lvl="0"/>
            <a:endParaRPr lang="tr-TR" dirty="0">
              <a:latin typeface="Fira Sans" panose="020B0503050000020004" pitchFamily="34" charset="0"/>
            </a:endParaRPr>
          </a:p>
          <a:p>
            <a:r>
              <a:rPr lang="tr-TR" b="1" dirty="0">
                <a:latin typeface="Fira Sans" panose="020B0503050000020004" pitchFamily="34" charset="0"/>
              </a:rPr>
              <a:t>Not: </a:t>
            </a:r>
            <a:r>
              <a:rPr lang="tr-TR" dirty="0">
                <a:latin typeface="Fira Sans" panose="020B0503050000020004" pitchFamily="34" charset="0"/>
              </a:rPr>
              <a:t>McGraw </a:t>
            </a:r>
            <a:r>
              <a:rPr lang="tr-TR" dirty="0" err="1">
                <a:latin typeface="Fira Sans" panose="020B0503050000020004" pitchFamily="34" charset="0"/>
              </a:rPr>
              <a:t>Hill</a:t>
            </a:r>
            <a:r>
              <a:rPr lang="tr-TR" dirty="0">
                <a:latin typeface="Fira Sans" panose="020B0503050000020004" pitchFamily="34" charset="0"/>
              </a:rPr>
              <a:t> </a:t>
            </a:r>
            <a:r>
              <a:rPr lang="tr-TR" dirty="0" err="1">
                <a:latin typeface="Fira Sans" panose="020B0503050000020004" pitchFamily="34" charset="0"/>
              </a:rPr>
              <a:t>Pharmacy’de</a:t>
            </a:r>
            <a:r>
              <a:rPr lang="tr-TR" dirty="0">
                <a:latin typeface="Fira Sans" panose="020B0503050000020004" pitchFamily="34" charset="0"/>
              </a:rPr>
              <a:t> yer alan özelliklerin tamamının (örneğin </a:t>
            </a:r>
            <a:r>
              <a:rPr lang="tr-TR" dirty="0" err="1">
                <a:latin typeface="Fira Sans" panose="020B0503050000020004" pitchFamily="34" charset="0"/>
              </a:rPr>
              <a:t>quiz</a:t>
            </a:r>
            <a:r>
              <a:rPr lang="tr-TR" dirty="0">
                <a:latin typeface="Fira Sans" panose="020B0503050000020004" pitchFamily="34" charset="0"/>
              </a:rPr>
              <a:t> sorularının) kullanılabilmesi için McGraw </a:t>
            </a:r>
            <a:r>
              <a:rPr lang="tr-TR" dirty="0" err="1">
                <a:latin typeface="Fira Sans" panose="020B0503050000020004" pitchFamily="34" charset="0"/>
              </a:rPr>
              <a:t>Hill</a:t>
            </a:r>
            <a:r>
              <a:rPr lang="tr-TR" dirty="0">
                <a:latin typeface="Fira Sans" panose="020B0503050000020004" pitchFamily="34" charset="0"/>
              </a:rPr>
              <a:t> üyeliği oluşturmakta fayda vardır.</a:t>
            </a:r>
            <a:endParaRPr lang="tr-TR" b="1" dirty="0">
              <a:latin typeface="Fira Sans" panose="020B0503050000020004" pitchFamily="34" charset="0"/>
            </a:endParaRPr>
          </a:p>
          <a:p>
            <a:pPr lvl="0"/>
            <a:endParaRPr lang="tr-TR" dirty="0">
              <a:latin typeface="Fira Sans" panose="020B0503050000020004" pitchFamily="34" charset="0"/>
            </a:endParaRPr>
          </a:p>
        </p:txBody>
      </p:sp>
    </p:spTree>
    <p:extLst>
      <p:ext uri="{BB962C8B-B14F-4D97-AF65-F5344CB8AC3E}">
        <p14:creationId xmlns:p14="http://schemas.microsoft.com/office/powerpoint/2010/main" val="3864751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7">
          <a:extLst>
            <a:ext uri="{FF2B5EF4-FFF2-40B4-BE49-F238E27FC236}">
              <a16:creationId xmlns:a16="http://schemas.microsoft.com/office/drawing/2014/main" id="{8709D795-F8DE-2557-ED13-D563F9A13D8C}"/>
            </a:ext>
          </a:extLst>
        </p:cNvPr>
        <p:cNvGrpSpPr/>
        <p:nvPr/>
      </p:nvGrpSpPr>
      <p:grpSpPr>
        <a:xfrm>
          <a:off x="0" y="0"/>
          <a:ext cx="0" cy="0"/>
          <a:chOff x="0" y="0"/>
          <a:chExt cx="0" cy="0"/>
        </a:xfrm>
      </p:grpSpPr>
      <p:sp>
        <p:nvSpPr>
          <p:cNvPr id="1268" name="Google Shape;1268;p61">
            <a:extLst>
              <a:ext uri="{FF2B5EF4-FFF2-40B4-BE49-F238E27FC236}">
                <a16:creationId xmlns:a16="http://schemas.microsoft.com/office/drawing/2014/main" id="{BB7A73B2-B0F4-E071-9CA5-1C80B2755D99}"/>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İçerik: McGraw </a:t>
            </a:r>
            <a:r>
              <a:rPr lang="tr-TR" err="1"/>
              <a:t>Hill</a:t>
            </a:r>
            <a:r>
              <a:rPr lang="tr-TR"/>
              <a:t> </a:t>
            </a:r>
            <a:r>
              <a:rPr lang="tr-TR" err="1"/>
              <a:t>AccessPharmacy</a:t>
            </a:r>
            <a:endParaRPr/>
          </a:p>
        </p:txBody>
      </p:sp>
      <p:sp>
        <p:nvSpPr>
          <p:cNvPr id="1269" name="Google Shape;1269;p61">
            <a:extLst>
              <a:ext uri="{FF2B5EF4-FFF2-40B4-BE49-F238E27FC236}">
                <a16:creationId xmlns:a16="http://schemas.microsoft.com/office/drawing/2014/main" id="{9356F4CE-FCA7-BDE0-C4CA-324BBB9D6CE9}"/>
              </a:ext>
            </a:extLst>
          </p:cNvPr>
          <p:cNvSpPr txBox="1">
            <a:spLocks noGrp="1"/>
          </p:cNvSpPr>
          <p:nvPr>
            <p:ph type="subTitle" idx="4294967295"/>
          </p:nvPr>
        </p:nvSpPr>
        <p:spPr>
          <a:xfrm>
            <a:off x="1181113" y="2935575"/>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34.000+ görsel, 562 video, 1912 tablo, 9890 hasta eğitimi materyali ve daha fazlası…</a:t>
            </a:r>
            <a:endParaRPr/>
          </a:p>
        </p:txBody>
      </p:sp>
      <p:sp>
        <p:nvSpPr>
          <p:cNvPr id="1270" name="Google Shape;1270;p61">
            <a:extLst>
              <a:ext uri="{FF2B5EF4-FFF2-40B4-BE49-F238E27FC236}">
                <a16:creationId xmlns:a16="http://schemas.microsoft.com/office/drawing/2014/main" id="{E4CAFEE9-8D6A-E342-A85B-82596AB5E1F6}"/>
              </a:ext>
            </a:extLst>
          </p:cNvPr>
          <p:cNvSpPr txBox="1">
            <a:spLocks noGrp="1"/>
          </p:cNvSpPr>
          <p:nvPr>
            <p:ph type="subTitle" idx="4294967295"/>
          </p:nvPr>
        </p:nvSpPr>
        <p:spPr>
          <a:xfrm>
            <a:off x="5337662" y="1976649"/>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34 ayrı başlıkta toplam 54.258 soru</a:t>
            </a:r>
            <a:endParaRPr/>
          </a:p>
        </p:txBody>
      </p:sp>
      <p:sp>
        <p:nvSpPr>
          <p:cNvPr id="1271" name="Google Shape;1271;p61">
            <a:extLst>
              <a:ext uri="{FF2B5EF4-FFF2-40B4-BE49-F238E27FC236}">
                <a16:creationId xmlns:a16="http://schemas.microsoft.com/office/drawing/2014/main" id="{929A621C-44C4-5F92-947D-B43FCF21F803}"/>
              </a:ext>
            </a:extLst>
          </p:cNvPr>
          <p:cNvSpPr txBox="1">
            <a:spLocks noGrp="1"/>
          </p:cNvSpPr>
          <p:nvPr>
            <p:ph type="subTitle" idx="4294967295"/>
          </p:nvPr>
        </p:nvSpPr>
        <p:spPr>
          <a:xfrm>
            <a:off x="1181113" y="1976650"/>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88 adet e-kitap</a:t>
            </a:r>
            <a:endParaRPr/>
          </a:p>
        </p:txBody>
      </p:sp>
      <p:sp>
        <p:nvSpPr>
          <p:cNvPr id="1275" name="Google Shape;1275;p61">
            <a:extLst>
              <a:ext uri="{FF2B5EF4-FFF2-40B4-BE49-F238E27FC236}">
                <a16:creationId xmlns:a16="http://schemas.microsoft.com/office/drawing/2014/main" id="{E87A36F3-B606-E656-D830-7CD8B2B452E0}"/>
              </a:ext>
            </a:extLst>
          </p:cNvPr>
          <p:cNvSpPr txBox="1">
            <a:spLocks noGrp="1"/>
          </p:cNvSpPr>
          <p:nvPr>
            <p:ph type="subTitle" idx="4294967295"/>
          </p:nvPr>
        </p:nvSpPr>
        <p:spPr>
          <a:xfrm>
            <a:off x="5337665" y="3550549"/>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15 ayrı başlıkta toplam 1012 vaka</a:t>
            </a:r>
            <a:endParaRPr/>
          </a:p>
        </p:txBody>
      </p:sp>
      <p:cxnSp>
        <p:nvCxnSpPr>
          <p:cNvPr id="1277" name="Google Shape;1277;p61">
            <a:extLst>
              <a:ext uri="{FF2B5EF4-FFF2-40B4-BE49-F238E27FC236}">
                <a16:creationId xmlns:a16="http://schemas.microsoft.com/office/drawing/2014/main" id="{3CA87B7A-E945-3921-28BB-AD4010C390F2}"/>
              </a:ext>
            </a:extLst>
          </p:cNvPr>
          <p:cNvCxnSpPr>
            <a:stCxn id="1271" idx="3"/>
            <a:endCxn id="1270" idx="1"/>
          </p:cNvCxnSpPr>
          <p:nvPr/>
        </p:nvCxnSpPr>
        <p:spPr>
          <a:xfrm>
            <a:off x="3568213" y="2291350"/>
            <a:ext cx="1769400" cy="0"/>
          </a:xfrm>
          <a:prstGeom prst="straightConnector1">
            <a:avLst/>
          </a:prstGeom>
          <a:noFill/>
          <a:ln w="19050" cap="flat" cmpd="sng">
            <a:solidFill>
              <a:schemeClr val="lt2"/>
            </a:solidFill>
            <a:prstDash val="solid"/>
            <a:round/>
            <a:headEnd type="none" w="med" len="med"/>
            <a:tailEnd type="oval" w="med" len="med"/>
          </a:ln>
        </p:spPr>
      </p:cxnSp>
      <p:cxnSp>
        <p:nvCxnSpPr>
          <p:cNvPr id="1278" name="Google Shape;1278;p61">
            <a:extLst>
              <a:ext uri="{FF2B5EF4-FFF2-40B4-BE49-F238E27FC236}">
                <a16:creationId xmlns:a16="http://schemas.microsoft.com/office/drawing/2014/main" id="{E5E11C76-F8F6-6233-C0A5-E728D0CEC070}"/>
              </a:ext>
            </a:extLst>
          </p:cNvPr>
          <p:cNvCxnSpPr>
            <a:stCxn id="1270" idx="3"/>
            <a:endCxn id="1275" idx="3"/>
          </p:cNvCxnSpPr>
          <p:nvPr/>
        </p:nvCxnSpPr>
        <p:spPr>
          <a:xfrm>
            <a:off x="7724762" y="2291349"/>
            <a:ext cx="600" cy="1573800"/>
          </a:xfrm>
          <a:prstGeom prst="bentConnector3">
            <a:avLst>
              <a:gd name="adj1" fmla="val 39688002"/>
            </a:avLst>
          </a:prstGeom>
          <a:noFill/>
          <a:ln w="19050" cap="flat" cmpd="sng">
            <a:solidFill>
              <a:schemeClr val="lt2"/>
            </a:solidFill>
            <a:prstDash val="solid"/>
            <a:round/>
            <a:headEnd type="none" w="med" len="med"/>
            <a:tailEnd type="oval" w="med" len="med"/>
          </a:ln>
        </p:spPr>
      </p:cxnSp>
      <p:cxnSp>
        <p:nvCxnSpPr>
          <p:cNvPr id="1279" name="Google Shape;1279;p61">
            <a:extLst>
              <a:ext uri="{FF2B5EF4-FFF2-40B4-BE49-F238E27FC236}">
                <a16:creationId xmlns:a16="http://schemas.microsoft.com/office/drawing/2014/main" id="{7374A95D-8701-D9CC-866B-938A34D084F5}"/>
              </a:ext>
            </a:extLst>
          </p:cNvPr>
          <p:cNvCxnSpPr>
            <a:stCxn id="1275" idx="1"/>
            <a:endCxn id="1269" idx="3"/>
          </p:cNvCxnSpPr>
          <p:nvPr/>
        </p:nvCxnSpPr>
        <p:spPr>
          <a:xfrm flipH="1" flipV="1">
            <a:off x="3568213" y="3250275"/>
            <a:ext cx="1769452" cy="614974"/>
          </a:xfrm>
          <a:prstGeom prst="straightConnector1">
            <a:avLst/>
          </a:prstGeom>
          <a:noFill/>
          <a:ln w="19050" cap="flat" cmpd="sng">
            <a:solidFill>
              <a:schemeClr val="lt2"/>
            </a:solidFill>
            <a:prstDash val="solid"/>
            <a:round/>
            <a:headEnd type="none" w="med" len="med"/>
            <a:tailEnd type="oval" w="med" len="med"/>
          </a:ln>
        </p:spPr>
      </p:cxnSp>
    </p:spTree>
    <p:extLst>
      <p:ext uri="{BB962C8B-B14F-4D97-AF65-F5344CB8AC3E}">
        <p14:creationId xmlns:p14="http://schemas.microsoft.com/office/powerpoint/2010/main" val="34584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71">
                                            <p:txEl>
                                              <p:pRg st="0" end="0"/>
                                            </p:txEl>
                                          </p:spTgt>
                                        </p:tgtEl>
                                        <p:attrNameLst>
                                          <p:attrName>style.visibility</p:attrName>
                                        </p:attrNameLst>
                                      </p:cBhvr>
                                      <p:to>
                                        <p:strVal val="visible"/>
                                      </p:to>
                                    </p:set>
                                    <p:animEffect transition="in" filter="wipe(down)">
                                      <p:cBhvr>
                                        <p:cTn id="7" dur="580">
                                          <p:stCondLst>
                                            <p:cond delay="0"/>
                                          </p:stCondLst>
                                        </p:cTn>
                                        <p:tgtEl>
                                          <p:spTgt spid="1271">
                                            <p:txEl>
                                              <p:pRg st="0" end="0"/>
                                            </p:txEl>
                                          </p:spTgt>
                                        </p:tgtEl>
                                      </p:cBhvr>
                                    </p:animEffect>
                                    <p:anim calcmode="lin" valueType="num">
                                      <p:cBhvr>
                                        <p:cTn id="8" dur="1822" tmFilter="0,0; 0.14,0.36; 0.43,0.73; 0.71,0.91; 1.0,1.0">
                                          <p:stCondLst>
                                            <p:cond delay="0"/>
                                          </p:stCondLst>
                                        </p:cTn>
                                        <p:tgtEl>
                                          <p:spTgt spid="127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7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7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7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7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71">
                                            <p:txEl>
                                              <p:pRg st="0" end="0"/>
                                            </p:txEl>
                                          </p:spTgt>
                                        </p:tgtEl>
                                      </p:cBhvr>
                                      <p:to x="100000" y="60000"/>
                                    </p:animScale>
                                    <p:animScale>
                                      <p:cBhvr>
                                        <p:cTn id="14" dur="166" decel="50000">
                                          <p:stCondLst>
                                            <p:cond delay="676"/>
                                          </p:stCondLst>
                                        </p:cTn>
                                        <p:tgtEl>
                                          <p:spTgt spid="1271">
                                            <p:txEl>
                                              <p:pRg st="0" end="0"/>
                                            </p:txEl>
                                          </p:spTgt>
                                        </p:tgtEl>
                                      </p:cBhvr>
                                      <p:to x="100000" y="100000"/>
                                    </p:animScale>
                                    <p:animScale>
                                      <p:cBhvr>
                                        <p:cTn id="15" dur="26">
                                          <p:stCondLst>
                                            <p:cond delay="1312"/>
                                          </p:stCondLst>
                                        </p:cTn>
                                        <p:tgtEl>
                                          <p:spTgt spid="1271">
                                            <p:txEl>
                                              <p:pRg st="0" end="0"/>
                                            </p:txEl>
                                          </p:spTgt>
                                        </p:tgtEl>
                                      </p:cBhvr>
                                      <p:to x="100000" y="80000"/>
                                    </p:animScale>
                                    <p:animScale>
                                      <p:cBhvr>
                                        <p:cTn id="16" dur="166" decel="50000">
                                          <p:stCondLst>
                                            <p:cond delay="1338"/>
                                          </p:stCondLst>
                                        </p:cTn>
                                        <p:tgtEl>
                                          <p:spTgt spid="1271">
                                            <p:txEl>
                                              <p:pRg st="0" end="0"/>
                                            </p:txEl>
                                          </p:spTgt>
                                        </p:tgtEl>
                                      </p:cBhvr>
                                      <p:to x="100000" y="100000"/>
                                    </p:animScale>
                                    <p:animScale>
                                      <p:cBhvr>
                                        <p:cTn id="17" dur="26">
                                          <p:stCondLst>
                                            <p:cond delay="1642"/>
                                          </p:stCondLst>
                                        </p:cTn>
                                        <p:tgtEl>
                                          <p:spTgt spid="1271">
                                            <p:txEl>
                                              <p:pRg st="0" end="0"/>
                                            </p:txEl>
                                          </p:spTgt>
                                        </p:tgtEl>
                                      </p:cBhvr>
                                      <p:to x="100000" y="90000"/>
                                    </p:animScale>
                                    <p:animScale>
                                      <p:cBhvr>
                                        <p:cTn id="18" dur="166" decel="50000">
                                          <p:stCondLst>
                                            <p:cond delay="1668"/>
                                          </p:stCondLst>
                                        </p:cTn>
                                        <p:tgtEl>
                                          <p:spTgt spid="1271">
                                            <p:txEl>
                                              <p:pRg st="0" end="0"/>
                                            </p:txEl>
                                          </p:spTgt>
                                        </p:tgtEl>
                                      </p:cBhvr>
                                      <p:to x="100000" y="100000"/>
                                    </p:animScale>
                                    <p:animScale>
                                      <p:cBhvr>
                                        <p:cTn id="19" dur="26">
                                          <p:stCondLst>
                                            <p:cond delay="1808"/>
                                          </p:stCondLst>
                                        </p:cTn>
                                        <p:tgtEl>
                                          <p:spTgt spid="1271">
                                            <p:txEl>
                                              <p:pRg st="0" end="0"/>
                                            </p:txEl>
                                          </p:spTgt>
                                        </p:tgtEl>
                                      </p:cBhvr>
                                      <p:to x="100000" y="95000"/>
                                    </p:animScale>
                                    <p:animScale>
                                      <p:cBhvr>
                                        <p:cTn id="20" dur="166" decel="50000">
                                          <p:stCondLst>
                                            <p:cond delay="1834"/>
                                          </p:stCondLst>
                                        </p:cTn>
                                        <p:tgtEl>
                                          <p:spTgt spid="127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70">
                                            <p:txEl>
                                              <p:pRg st="0" end="0"/>
                                            </p:txEl>
                                          </p:spTgt>
                                        </p:tgtEl>
                                        <p:attrNameLst>
                                          <p:attrName>style.visibility</p:attrName>
                                        </p:attrNameLst>
                                      </p:cBhvr>
                                      <p:to>
                                        <p:strVal val="visible"/>
                                      </p:to>
                                    </p:set>
                                    <p:animEffect transition="in" filter="wipe(down)">
                                      <p:cBhvr>
                                        <p:cTn id="25" dur="580">
                                          <p:stCondLst>
                                            <p:cond delay="0"/>
                                          </p:stCondLst>
                                        </p:cTn>
                                        <p:tgtEl>
                                          <p:spTgt spid="1270">
                                            <p:txEl>
                                              <p:pRg st="0" end="0"/>
                                            </p:txEl>
                                          </p:spTgt>
                                        </p:tgtEl>
                                      </p:cBhvr>
                                    </p:animEffect>
                                    <p:anim calcmode="lin" valueType="num">
                                      <p:cBhvr>
                                        <p:cTn id="26" dur="1822" tmFilter="0,0; 0.14,0.36; 0.43,0.73; 0.71,0.91; 1.0,1.0">
                                          <p:stCondLst>
                                            <p:cond delay="0"/>
                                          </p:stCondLst>
                                        </p:cTn>
                                        <p:tgtEl>
                                          <p:spTgt spid="1270">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70">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70">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70">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70">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70">
                                            <p:txEl>
                                              <p:pRg st="0" end="0"/>
                                            </p:txEl>
                                          </p:spTgt>
                                        </p:tgtEl>
                                      </p:cBhvr>
                                      <p:to x="100000" y="60000"/>
                                    </p:animScale>
                                    <p:animScale>
                                      <p:cBhvr>
                                        <p:cTn id="32" dur="166" decel="50000">
                                          <p:stCondLst>
                                            <p:cond delay="676"/>
                                          </p:stCondLst>
                                        </p:cTn>
                                        <p:tgtEl>
                                          <p:spTgt spid="1270">
                                            <p:txEl>
                                              <p:pRg st="0" end="0"/>
                                            </p:txEl>
                                          </p:spTgt>
                                        </p:tgtEl>
                                      </p:cBhvr>
                                      <p:to x="100000" y="100000"/>
                                    </p:animScale>
                                    <p:animScale>
                                      <p:cBhvr>
                                        <p:cTn id="33" dur="26">
                                          <p:stCondLst>
                                            <p:cond delay="1312"/>
                                          </p:stCondLst>
                                        </p:cTn>
                                        <p:tgtEl>
                                          <p:spTgt spid="1270">
                                            <p:txEl>
                                              <p:pRg st="0" end="0"/>
                                            </p:txEl>
                                          </p:spTgt>
                                        </p:tgtEl>
                                      </p:cBhvr>
                                      <p:to x="100000" y="80000"/>
                                    </p:animScale>
                                    <p:animScale>
                                      <p:cBhvr>
                                        <p:cTn id="34" dur="166" decel="50000">
                                          <p:stCondLst>
                                            <p:cond delay="1338"/>
                                          </p:stCondLst>
                                        </p:cTn>
                                        <p:tgtEl>
                                          <p:spTgt spid="1270">
                                            <p:txEl>
                                              <p:pRg st="0" end="0"/>
                                            </p:txEl>
                                          </p:spTgt>
                                        </p:tgtEl>
                                      </p:cBhvr>
                                      <p:to x="100000" y="100000"/>
                                    </p:animScale>
                                    <p:animScale>
                                      <p:cBhvr>
                                        <p:cTn id="35" dur="26">
                                          <p:stCondLst>
                                            <p:cond delay="1642"/>
                                          </p:stCondLst>
                                        </p:cTn>
                                        <p:tgtEl>
                                          <p:spTgt spid="1270">
                                            <p:txEl>
                                              <p:pRg st="0" end="0"/>
                                            </p:txEl>
                                          </p:spTgt>
                                        </p:tgtEl>
                                      </p:cBhvr>
                                      <p:to x="100000" y="90000"/>
                                    </p:animScale>
                                    <p:animScale>
                                      <p:cBhvr>
                                        <p:cTn id="36" dur="166" decel="50000">
                                          <p:stCondLst>
                                            <p:cond delay="1668"/>
                                          </p:stCondLst>
                                        </p:cTn>
                                        <p:tgtEl>
                                          <p:spTgt spid="1270">
                                            <p:txEl>
                                              <p:pRg st="0" end="0"/>
                                            </p:txEl>
                                          </p:spTgt>
                                        </p:tgtEl>
                                      </p:cBhvr>
                                      <p:to x="100000" y="100000"/>
                                    </p:animScale>
                                    <p:animScale>
                                      <p:cBhvr>
                                        <p:cTn id="37" dur="26">
                                          <p:stCondLst>
                                            <p:cond delay="1808"/>
                                          </p:stCondLst>
                                        </p:cTn>
                                        <p:tgtEl>
                                          <p:spTgt spid="1270">
                                            <p:txEl>
                                              <p:pRg st="0" end="0"/>
                                            </p:txEl>
                                          </p:spTgt>
                                        </p:tgtEl>
                                      </p:cBhvr>
                                      <p:to x="100000" y="95000"/>
                                    </p:animScale>
                                    <p:animScale>
                                      <p:cBhvr>
                                        <p:cTn id="38" dur="166" decel="50000">
                                          <p:stCondLst>
                                            <p:cond delay="1834"/>
                                          </p:stCondLst>
                                        </p:cTn>
                                        <p:tgtEl>
                                          <p:spTgt spid="1270">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75">
                                            <p:txEl>
                                              <p:pRg st="0" end="0"/>
                                            </p:txEl>
                                          </p:spTgt>
                                        </p:tgtEl>
                                        <p:attrNameLst>
                                          <p:attrName>style.visibility</p:attrName>
                                        </p:attrNameLst>
                                      </p:cBhvr>
                                      <p:to>
                                        <p:strVal val="visible"/>
                                      </p:to>
                                    </p:set>
                                    <p:animEffect transition="in" filter="wipe(down)">
                                      <p:cBhvr>
                                        <p:cTn id="43" dur="580">
                                          <p:stCondLst>
                                            <p:cond delay="0"/>
                                          </p:stCondLst>
                                        </p:cTn>
                                        <p:tgtEl>
                                          <p:spTgt spid="1275">
                                            <p:txEl>
                                              <p:pRg st="0" end="0"/>
                                            </p:txEl>
                                          </p:spTgt>
                                        </p:tgtEl>
                                      </p:cBhvr>
                                    </p:animEffect>
                                    <p:anim calcmode="lin" valueType="num">
                                      <p:cBhvr>
                                        <p:cTn id="44" dur="1822" tmFilter="0,0; 0.14,0.36; 0.43,0.73; 0.71,0.91; 1.0,1.0">
                                          <p:stCondLst>
                                            <p:cond delay="0"/>
                                          </p:stCondLst>
                                        </p:cTn>
                                        <p:tgtEl>
                                          <p:spTgt spid="1275">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75">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75">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75">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75">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75">
                                            <p:txEl>
                                              <p:pRg st="0" end="0"/>
                                            </p:txEl>
                                          </p:spTgt>
                                        </p:tgtEl>
                                      </p:cBhvr>
                                      <p:to x="100000" y="60000"/>
                                    </p:animScale>
                                    <p:animScale>
                                      <p:cBhvr>
                                        <p:cTn id="50" dur="166" decel="50000">
                                          <p:stCondLst>
                                            <p:cond delay="676"/>
                                          </p:stCondLst>
                                        </p:cTn>
                                        <p:tgtEl>
                                          <p:spTgt spid="1275">
                                            <p:txEl>
                                              <p:pRg st="0" end="0"/>
                                            </p:txEl>
                                          </p:spTgt>
                                        </p:tgtEl>
                                      </p:cBhvr>
                                      <p:to x="100000" y="100000"/>
                                    </p:animScale>
                                    <p:animScale>
                                      <p:cBhvr>
                                        <p:cTn id="51" dur="26">
                                          <p:stCondLst>
                                            <p:cond delay="1312"/>
                                          </p:stCondLst>
                                        </p:cTn>
                                        <p:tgtEl>
                                          <p:spTgt spid="1275">
                                            <p:txEl>
                                              <p:pRg st="0" end="0"/>
                                            </p:txEl>
                                          </p:spTgt>
                                        </p:tgtEl>
                                      </p:cBhvr>
                                      <p:to x="100000" y="80000"/>
                                    </p:animScale>
                                    <p:animScale>
                                      <p:cBhvr>
                                        <p:cTn id="52" dur="166" decel="50000">
                                          <p:stCondLst>
                                            <p:cond delay="1338"/>
                                          </p:stCondLst>
                                        </p:cTn>
                                        <p:tgtEl>
                                          <p:spTgt spid="1275">
                                            <p:txEl>
                                              <p:pRg st="0" end="0"/>
                                            </p:txEl>
                                          </p:spTgt>
                                        </p:tgtEl>
                                      </p:cBhvr>
                                      <p:to x="100000" y="100000"/>
                                    </p:animScale>
                                    <p:animScale>
                                      <p:cBhvr>
                                        <p:cTn id="53" dur="26">
                                          <p:stCondLst>
                                            <p:cond delay="1642"/>
                                          </p:stCondLst>
                                        </p:cTn>
                                        <p:tgtEl>
                                          <p:spTgt spid="1275">
                                            <p:txEl>
                                              <p:pRg st="0" end="0"/>
                                            </p:txEl>
                                          </p:spTgt>
                                        </p:tgtEl>
                                      </p:cBhvr>
                                      <p:to x="100000" y="90000"/>
                                    </p:animScale>
                                    <p:animScale>
                                      <p:cBhvr>
                                        <p:cTn id="54" dur="166" decel="50000">
                                          <p:stCondLst>
                                            <p:cond delay="1668"/>
                                          </p:stCondLst>
                                        </p:cTn>
                                        <p:tgtEl>
                                          <p:spTgt spid="1275">
                                            <p:txEl>
                                              <p:pRg st="0" end="0"/>
                                            </p:txEl>
                                          </p:spTgt>
                                        </p:tgtEl>
                                      </p:cBhvr>
                                      <p:to x="100000" y="100000"/>
                                    </p:animScale>
                                    <p:animScale>
                                      <p:cBhvr>
                                        <p:cTn id="55" dur="26">
                                          <p:stCondLst>
                                            <p:cond delay="1808"/>
                                          </p:stCondLst>
                                        </p:cTn>
                                        <p:tgtEl>
                                          <p:spTgt spid="1275">
                                            <p:txEl>
                                              <p:pRg st="0" end="0"/>
                                            </p:txEl>
                                          </p:spTgt>
                                        </p:tgtEl>
                                      </p:cBhvr>
                                      <p:to x="100000" y="95000"/>
                                    </p:animScale>
                                    <p:animScale>
                                      <p:cBhvr>
                                        <p:cTn id="56" dur="166" decel="50000">
                                          <p:stCondLst>
                                            <p:cond delay="1834"/>
                                          </p:stCondLst>
                                        </p:cTn>
                                        <p:tgtEl>
                                          <p:spTgt spid="1275">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69">
                                            <p:txEl>
                                              <p:pRg st="0" end="0"/>
                                            </p:txEl>
                                          </p:spTgt>
                                        </p:tgtEl>
                                        <p:attrNameLst>
                                          <p:attrName>style.visibility</p:attrName>
                                        </p:attrNameLst>
                                      </p:cBhvr>
                                      <p:to>
                                        <p:strVal val="visible"/>
                                      </p:to>
                                    </p:set>
                                    <p:animEffect transition="in" filter="wipe(down)">
                                      <p:cBhvr>
                                        <p:cTn id="61" dur="580">
                                          <p:stCondLst>
                                            <p:cond delay="0"/>
                                          </p:stCondLst>
                                        </p:cTn>
                                        <p:tgtEl>
                                          <p:spTgt spid="1269">
                                            <p:txEl>
                                              <p:pRg st="0" end="0"/>
                                            </p:txEl>
                                          </p:spTgt>
                                        </p:tgtEl>
                                      </p:cBhvr>
                                    </p:animEffect>
                                    <p:anim calcmode="lin" valueType="num">
                                      <p:cBhvr>
                                        <p:cTn id="62" dur="1822" tmFilter="0,0; 0.14,0.36; 0.43,0.73; 0.71,0.91; 1.0,1.0">
                                          <p:stCondLst>
                                            <p:cond delay="0"/>
                                          </p:stCondLst>
                                        </p:cTn>
                                        <p:tgtEl>
                                          <p:spTgt spid="1269">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69">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69">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69">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69">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69">
                                            <p:txEl>
                                              <p:pRg st="0" end="0"/>
                                            </p:txEl>
                                          </p:spTgt>
                                        </p:tgtEl>
                                      </p:cBhvr>
                                      <p:to x="100000" y="60000"/>
                                    </p:animScale>
                                    <p:animScale>
                                      <p:cBhvr>
                                        <p:cTn id="68" dur="166" decel="50000">
                                          <p:stCondLst>
                                            <p:cond delay="676"/>
                                          </p:stCondLst>
                                        </p:cTn>
                                        <p:tgtEl>
                                          <p:spTgt spid="1269">
                                            <p:txEl>
                                              <p:pRg st="0" end="0"/>
                                            </p:txEl>
                                          </p:spTgt>
                                        </p:tgtEl>
                                      </p:cBhvr>
                                      <p:to x="100000" y="100000"/>
                                    </p:animScale>
                                    <p:animScale>
                                      <p:cBhvr>
                                        <p:cTn id="69" dur="26">
                                          <p:stCondLst>
                                            <p:cond delay="1312"/>
                                          </p:stCondLst>
                                        </p:cTn>
                                        <p:tgtEl>
                                          <p:spTgt spid="1269">
                                            <p:txEl>
                                              <p:pRg st="0" end="0"/>
                                            </p:txEl>
                                          </p:spTgt>
                                        </p:tgtEl>
                                      </p:cBhvr>
                                      <p:to x="100000" y="80000"/>
                                    </p:animScale>
                                    <p:animScale>
                                      <p:cBhvr>
                                        <p:cTn id="70" dur="166" decel="50000">
                                          <p:stCondLst>
                                            <p:cond delay="1338"/>
                                          </p:stCondLst>
                                        </p:cTn>
                                        <p:tgtEl>
                                          <p:spTgt spid="1269">
                                            <p:txEl>
                                              <p:pRg st="0" end="0"/>
                                            </p:txEl>
                                          </p:spTgt>
                                        </p:tgtEl>
                                      </p:cBhvr>
                                      <p:to x="100000" y="100000"/>
                                    </p:animScale>
                                    <p:animScale>
                                      <p:cBhvr>
                                        <p:cTn id="71" dur="26">
                                          <p:stCondLst>
                                            <p:cond delay="1642"/>
                                          </p:stCondLst>
                                        </p:cTn>
                                        <p:tgtEl>
                                          <p:spTgt spid="1269">
                                            <p:txEl>
                                              <p:pRg st="0" end="0"/>
                                            </p:txEl>
                                          </p:spTgt>
                                        </p:tgtEl>
                                      </p:cBhvr>
                                      <p:to x="100000" y="90000"/>
                                    </p:animScale>
                                    <p:animScale>
                                      <p:cBhvr>
                                        <p:cTn id="72" dur="166" decel="50000">
                                          <p:stCondLst>
                                            <p:cond delay="1668"/>
                                          </p:stCondLst>
                                        </p:cTn>
                                        <p:tgtEl>
                                          <p:spTgt spid="1269">
                                            <p:txEl>
                                              <p:pRg st="0" end="0"/>
                                            </p:txEl>
                                          </p:spTgt>
                                        </p:tgtEl>
                                      </p:cBhvr>
                                      <p:to x="100000" y="100000"/>
                                    </p:animScale>
                                    <p:animScale>
                                      <p:cBhvr>
                                        <p:cTn id="73" dur="26">
                                          <p:stCondLst>
                                            <p:cond delay="1808"/>
                                          </p:stCondLst>
                                        </p:cTn>
                                        <p:tgtEl>
                                          <p:spTgt spid="1269">
                                            <p:txEl>
                                              <p:pRg st="0" end="0"/>
                                            </p:txEl>
                                          </p:spTgt>
                                        </p:tgtEl>
                                      </p:cBhvr>
                                      <p:to x="100000" y="95000"/>
                                    </p:animScale>
                                    <p:animScale>
                                      <p:cBhvr>
                                        <p:cTn id="74" dur="166" decel="50000">
                                          <p:stCondLst>
                                            <p:cond delay="1834"/>
                                          </p:stCondLst>
                                        </p:cTn>
                                        <p:tgtEl>
                                          <p:spTgt spid="126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 grpId="0" build="p"/>
      <p:bldP spid="1270" grpId="0" build="p"/>
      <p:bldP spid="1271" grpId="0" build="p"/>
      <p:bldP spid="12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3C398-95D5-128E-CFFA-E02E1B27AAF7}"/>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3FF7AD08-1B54-71E4-5474-3EA350FD2DCB}"/>
              </a:ext>
            </a:extLst>
          </p:cNvPr>
          <p:cNvPicPr>
            <a:picLocks noChangeAspect="1"/>
          </p:cNvPicPr>
          <p:nvPr/>
        </p:nvPicPr>
        <p:blipFill>
          <a:blip r:embed="rId2"/>
          <a:srcRect/>
          <a:stretch/>
        </p:blipFill>
        <p:spPr>
          <a:xfrm>
            <a:off x="3772557" y="468450"/>
            <a:ext cx="5169402" cy="4206600"/>
          </a:xfrm>
          <a:prstGeom prst="rect">
            <a:avLst/>
          </a:prstGeom>
        </p:spPr>
      </p:pic>
      <p:sp>
        <p:nvSpPr>
          <p:cNvPr id="8" name="Metin kutusu 7">
            <a:extLst>
              <a:ext uri="{FF2B5EF4-FFF2-40B4-BE49-F238E27FC236}">
                <a16:creationId xmlns:a16="http://schemas.microsoft.com/office/drawing/2014/main" id="{10065F57-93D3-54A8-6523-8641E4486A33}"/>
              </a:ext>
            </a:extLst>
          </p:cNvPr>
          <p:cNvSpPr txBox="1"/>
          <p:nvPr/>
        </p:nvSpPr>
        <p:spPr>
          <a:xfrm>
            <a:off x="492329" y="411750"/>
            <a:ext cx="328022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000" b="1" i="0" u="none" strike="noStrike" kern="0" cap="none" spc="0" normalizeH="0" baseline="0" noProof="0">
                <a:ln>
                  <a:noFill/>
                </a:ln>
                <a:solidFill>
                  <a:srgbClr val="FF0000"/>
                </a:solidFill>
                <a:effectLst/>
                <a:uLnTx/>
                <a:uFillTx/>
                <a:latin typeface="Lora Medium" pitchFamily="2" charset="-94"/>
                <a:cs typeface="Arial"/>
                <a:sym typeface="Arial"/>
              </a:rPr>
              <a:t>McGraw </a:t>
            </a:r>
            <a:r>
              <a:rPr kumimoji="0" lang="tr-TR" sz="2000" b="1" i="0" u="none" strike="noStrike" kern="0" cap="none" spc="0" normalizeH="0" baseline="0" noProof="0" err="1">
                <a:ln>
                  <a:noFill/>
                </a:ln>
                <a:solidFill>
                  <a:srgbClr val="FF0000"/>
                </a:solidFill>
                <a:effectLst/>
                <a:uLnTx/>
                <a:uFillTx/>
                <a:latin typeface="Lora Medium" pitchFamily="2" charset="-94"/>
                <a:cs typeface="Arial"/>
                <a:sym typeface="Arial"/>
              </a:rPr>
              <a:t>Hill</a:t>
            </a:r>
            <a:r>
              <a:rPr kumimoji="0" lang="tr-TR" sz="2000" b="1" i="0" u="none" strike="noStrike" kern="0" cap="none" spc="0" normalizeH="0" baseline="0" noProof="0">
                <a:ln>
                  <a:noFill/>
                </a:ln>
                <a:solidFill>
                  <a:srgbClr val="FF0000"/>
                </a:solidFill>
                <a:effectLst/>
                <a:uLnTx/>
                <a:uFillTx/>
                <a:latin typeface="Lora Medium" pitchFamily="2" charset="-94"/>
                <a:cs typeface="Arial"/>
                <a:sym typeface="Arial"/>
              </a:rPr>
              <a:t> </a:t>
            </a:r>
            <a:r>
              <a:rPr kumimoji="0" lang="tr-TR" sz="2000" b="1" i="0" u="none" strike="noStrike" kern="0" cap="none" spc="0" normalizeH="0" baseline="0" noProof="0" err="1">
                <a:ln>
                  <a:noFill/>
                </a:ln>
                <a:solidFill>
                  <a:srgbClr val="FF0000"/>
                </a:solidFill>
                <a:effectLst/>
                <a:uLnTx/>
                <a:uFillTx/>
                <a:latin typeface="Lora Medium" pitchFamily="2" charset="-94"/>
                <a:cs typeface="Arial"/>
                <a:sym typeface="Arial"/>
              </a:rPr>
              <a:t>AccessPharmacy’de</a:t>
            </a:r>
            <a:r>
              <a:rPr kumimoji="0" lang="tr-TR" sz="2000" b="1" i="0" u="none" strike="noStrike" kern="0" cap="none" spc="0" normalizeH="0" baseline="0" noProof="0">
                <a:ln>
                  <a:noFill/>
                </a:ln>
                <a:solidFill>
                  <a:srgbClr val="FF0000"/>
                </a:solidFill>
                <a:effectLst/>
                <a:uLnTx/>
                <a:uFillTx/>
                <a:latin typeface="Lora Medium" pitchFamily="2" charset="-94"/>
                <a:cs typeface="Arial"/>
                <a:sym typeface="Arial"/>
              </a:rPr>
              <a:t> Bulunan E-Kitaplar Arasında Öne Çıkanlar</a:t>
            </a:r>
          </a:p>
        </p:txBody>
      </p:sp>
      <p:sp>
        <p:nvSpPr>
          <p:cNvPr id="9" name="Metin kutusu 8">
            <a:extLst>
              <a:ext uri="{FF2B5EF4-FFF2-40B4-BE49-F238E27FC236}">
                <a16:creationId xmlns:a16="http://schemas.microsoft.com/office/drawing/2014/main" id="{660F79C7-F787-855A-4FF0-75BDED5F1410}"/>
              </a:ext>
            </a:extLst>
          </p:cNvPr>
          <p:cNvSpPr txBox="1"/>
          <p:nvPr/>
        </p:nvSpPr>
        <p:spPr>
          <a:xfrm>
            <a:off x="544286" y="1735189"/>
            <a:ext cx="286657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000000"/>
                </a:solidFill>
                <a:effectLst/>
                <a:uLnTx/>
                <a:uFillTx/>
                <a:latin typeface="Fira Sans" panose="020B0503050000020004" pitchFamily="34" charset="0"/>
                <a:cs typeface="Arial"/>
                <a:sym typeface="Arial"/>
              </a:rPr>
              <a:t>McGraw </a:t>
            </a:r>
            <a:r>
              <a:rPr kumimoji="0" lang="tr-TR" sz="1400" b="1"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Hill</a:t>
            </a:r>
            <a:r>
              <a:rPr kumimoji="0" lang="tr-TR" sz="1400" b="1" i="0" u="none" strike="noStrike" kern="0" cap="none" spc="0" normalizeH="0" baseline="0" noProof="0">
                <a:ln>
                  <a:noFill/>
                </a:ln>
                <a:solidFill>
                  <a:srgbClr val="000000"/>
                </a:solidFill>
                <a:effectLst/>
                <a:uLnTx/>
                <a:uFillTx/>
                <a:latin typeface="Fira Sans" panose="020B0503050000020004" pitchFamily="34" charset="0"/>
                <a:cs typeface="Arial"/>
                <a:sym typeface="Arial"/>
              </a:rPr>
              <a:t> </a:t>
            </a:r>
            <a:r>
              <a:rPr kumimoji="0" lang="tr-TR" sz="1400" b="1"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AccessPharmacy’de</a:t>
            </a:r>
            <a:r>
              <a:rPr kumimoji="0" lang="tr-TR" sz="1400" b="1" i="0" u="none" strike="noStrike" kern="0" cap="none" spc="0" normalizeH="0" baseline="0" noProof="0">
                <a:ln>
                  <a:noFill/>
                </a:ln>
                <a:solidFill>
                  <a:srgbClr val="000000"/>
                </a:solidFill>
                <a:effectLst/>
                <a:uLnTx/>
                <a:uFillTx/>
                <a:latin typeface="Fira Sans" panose="020B0503050000020004" pitchFamily="34" charset="0"/>
                <a:cs typeface="Arial"/>
                <a:sym typeface="Arial"/>
              </a:rPr>
              <a:t> yer alan e-kitapların tam listesine şu bağlantıdan ulaşılabilir: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b="1">
              <a:latin typeface="Fira Sans" panose="020B0503050000020004" pitchFamily="34" charset="0"/>
            </a:endParaRPr>
          </a:p>
          <a:p>
            <a:pPr lvl="0"/>
            <a:r>
              <a:rPr lang="tr-TR">
                <a:latin typeface="Fira Sans" panose="020B0503050000020004" pitchFamily="34" charset="0"/>
                <a:hlinkClick r:id="rId3"/>
              </a:rPr>
              <a:t>https://accesspharmacy.mhmedical.com/books.aspx?view=library</a:t>
            </a:r>
            <a:endParaRPr lang="tr-TR">
              <a:latin typeface="Fira Sans" panose="020B0503050000020004" pitchFamily="34" charset="0"/>
            </a:endParaRPr>
          </a:p>
          <a:p>
            <a:pPr lvl="0"/>
            <a:endParaRPr kumimoji="0" lang="tr-TR" sz="140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3216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BAFE868C-7F6E-0752-BC09-6FC5B8CBBA95}"/>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A0A205A7-772D-A002-02D3-9A74C5850C79}"/>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lang="en-US"/>
          </a:p>
        </p:txBody>
      </p:sp>
      <p:pic>
        <p:nvPicPr>
          <p:cNvPr id="5" name="Resim 4">
            <a:extLst>
              <a:ext uri="{FF2B5EF4-FFF2-40B4-BE49-F238E27FC236}">
                <a16:creationId xmlns:a16="http://schemas.microsoft.com/office/drawing/2014/main" id="{BB998711-7383-9F8B-93A6-84CE11E6C722}"/>
              </a:ext>
            </a:extLst>
          </p:cNvPr>
          <p:cNvPicPr>
            <a:picLocks noChangeAspect="1"/>
          </p:cNvPicPr>
          <p:nvPr/>
        </p:nvPicPr>
        <p:blipFill>
          <a:blip r:embed="rId3"/>
          <a:srcRect l="-4629" t="-15501" r="-4629" b="-16186"/>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07EAE56C-189A-D9D6-BA4C-D2E6C609661F}"/>
              </a:ext>
            </a:extLst>
          </p:cNvPr>
          <p:cNvSpPr txBox="1"/>
          <p:nvPr/>
        </p:nvSpPr>
        <p:spPr>
          <a:xfrm>
            <a:off x="4970761" y="864984"/>
            <a:ext cx="3626663"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CAS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SciFinder</a:t>
            </a:r>
            <a:r>
              <a:rPr lang="tr-TR">
                <a:latin typeface="Fira Sans" panose="020B0503050000020004" pitchFamily="34" charset="0"/>
              </a:rPr>
              <a:t>, </a:t>
            </a:r>
            <a:r>
              <a:rPr lang="tr-TR" err="1">
                <a:latin typeface="Fira Sans" panose="020B0503050000020004" pitchFamily="34" charset="0"/>
              </a:rPr>
              <a:t>American</a:t>
            </a:r>
            <a:r>
              <a:rPr lang="tr-TR">
                <a:latin typeface="Fira Sans" panose="020B0503050000020004" pitchFamily="34" charset="0"/>
              </a:rPr>
              <a:t> </a:t>
            </a:r>
            <a:r>
              <a:rPr lang="tr-TR" err="1">
                <a:latin typeface="Fira Sans" panose="020B0503050000020004" pitchFamily="34" charset="0"/>
              </a:rPr>
              <a:t>Chemical</a:t>
            </a:r>
            <a:r>
              <a:rPr lang="tr-TR">
                <a:latin typeface="Fira Sans" panose="020B0503050000020004" pitchFamily="34" charset="0"/>
              </a:rPr>
              <a:t> </a:t>
            </a:r>
            <a:r>
              <a:rPr lang="tr-TR" err="1">
                <a:latin typeface="Fira Sans" panose="020B0503050000020004" pitchFamily="34" charset="0"/>
              </a:rPr>
              <a:t>Society’nin</a:t>
            </a:r>
            <a:r>
              <a:rPr lang="tr-TR">
                <a:latin typeface="Fira Sans" panose="020B0503050000020004" pitchFamily="34" charset="0"/>
              </a:rPr>
              <a:t> sunduğu bilimsel bir veri tabanıdır. Kimya, biyokimya, ilaç ve malzeme bilimi gibi alanlarda yaklaşık 196 milyon kimyasal madde, 146 milyon reaksiyon ve 57 milyon bilimsel yayın/patent bilgisi içerir. Kullanıcılar madde özelliklerini, sentez yollarını, literatürü ve tedarikçileri tek platformda arayabilir. Özellikle akademik araştırmalarda ve laboratuvar çalışmalarında güvenilir bir başvuru kaynağıdır.</a:t>
            </a: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p:txBody>
      </p:sp>
      <p:sp>
        <p:nvSpPr>
          <p:cNvPr id="2" name="Metin kutusu 1">
            <a:extLst>
              <a:ext uri="{FF2B5EF4-FFF2-40B4-BE49-F238E27FC236}">
                <a16:creationId xmlns:a16="http://schemas.microsoft.com/office/drawing/2014/main" id="{23DD8513-4EE9-C473-A93D-2B42CE217DE3}"/>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8881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295F702-3BF2-1318-6553-97AC41992C46}"/>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A5B8ECAE-C4E1-CB62-B1C6-1DF99CAD487C}"/>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lang="en-US"/>
          </a:p>
        </p:txBody>
      </p:sp>
      <p:pic>
        <p:nvPicPr>
          <p:cNvPr id="5" name="Resim 4">
            <a:extLst>
              <a:ext uri="{FF2B5EF4-FFF2-40B4-BE49-F238E27FC236}">
                <a16:creationId xmlns:a16="http://schemas.microsoft.com/office/drawing/2014/main" id="{3AAF8417-9A41-977B-D50F-5383D0244B7A}"/>
              </a:ext>
            </a:extLst>
          </p:cNvPr>
          <p:cNvPicPr>
            <a:picLocks noChangeAspect="1"/>
          </p:cNvPicPr>
          <p:nvPr/>
        </p:nvPicPr>
        <p:blipFill>
          <a:blip r:embed="rId3"/>
          <a:srcRect l="-4629" t="-15501" r="-4629" b="-16186"/>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C608549F-FA40-BD9B-7066-7DCB87459BA0}"/>
              </a:ext>
            </a:extLst>
          </p:cNvPr>
          <p:cNvSpPr txBox="1"/>
          <p:nvPr/>
        </p:nvSpPr>
        <p:spPr>
          <a:xfrm>
            <a:off x="4970761" y="864984"/>
            <a:ext cx="3626663" cy="4185761"/>
          </a:xfrm>
          <a:prstGeom prst="rect">
            <a:avLst/>
          </a:prstGeom>
          <a:noFill/>
        </p:spPr>
        <p:txBody>
          <a:bodyPr wrap="square" rtlCol="0">
            <a:spAutoFit/>
          </a:bodyPr>
          <a:lstStyle/>
          <a:p>
            <a:pPr lvl="0">
              <a:defRPr/>
            </a:pPr>
            <a:r>
              <a:rPr lang="tr-TR" err="1">
                <a:latin typeface="Fira Sans" panose="020B0503050000020004" pitchFamily="34" charset="0"/>
              </a:rPr>
              <a:t>SciFinder</a:t>
            </a:r>
            <a:r>
              <a:rPr lang="tr-TR">
                <a:latin typeface="Fira Sans" panose="020B0503050000020004" pitchFamily="34" charset="0"/>
              </a:rPr>
              <a:t>, özellikle fen bilimleri ve kimya ile ilgili bölümler; biyoloji, fizik, eczacılık, kimya mühendisliği, çevre mühendisliği, gıda mühendisliği, polimer mühendisliği, malzeme ve metalürji mühendisliği, farmakoloji, nanoteknoloji, tekstil mühendisliği, enerji sistemleri mühendisliği, biyomedikal mühendisliği, ziraat mühendisliği, jeoloji mühendisliği vb. bölümlerin kullanabilecekleri önemli bir programdır.</a:t>
            </a:r>
          </a:p>
          <a:p>
            <a:pPr lvl="0">
              <a:defRPr/>
            </a:pPr>
            <a:endParaRPr lang="tr-TR">
              <a:latin typeface="Fira Sans" panose="020B0503050000020004" pitchFamily="34" charset="0"/>
            </a:endParaRPr>
          </a:p>
          <a:p>
            <a:pPr lvl="0">
              <a:defRPr/>
            </a:pPr>
            <a:r>
              <a:rPr lang="tr-TR">
                <a:latin typeface="Fira Sans" panose="020B0503050000020004" pitchFamily="34" charset="0"/>
              </a:rPr>
              <a:t>Kimya, yaşam bilimleri, biyokimya, biyoloji, farmakoloji, tıp ve ilgili disiplinlere ait dergi, konferans,</a:t>
            </a:r>
          </a:p>
          <a:p>
            <a:pPr lvl="0">
              <a:defRPr/>
            </a:pPr>
            <a:r>
              <a:rPr lang="tr-TR">
                <a:latin typeface="Fira Sans" panose="020B0503050000020004" pitchFamily="34" charset="0"/>
              </a:rPr>
              <a:t>sempozyum, patent, kitap ve doktora tezlerini içermekte ve 1907’den günümüze kadar olan literatürü</a:t>
            </a:r>
          </a:p>
          <a:p>
            <a:pPr lvl="0">
              <a:defRPr/>
            </a:pPr>
            <a:r>
              <a:rPr lang="tr-TR">
                <a:latin typeface="Fira Sans" panose="020B0503050000020004" pitchFamily="34" charset="0"/>
              </a:rPr>
              <a:t>kapsamaktadır.</a:t>
            </a: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p:txBody>
      </p:sp>
      <p:sp>
        <p:nvSpPr>
          <p:cNvPr id="2" name="Metin kutusu 1">
            <a:extLst>
              <a:ext uri="{FF2B5EF4-FFF2-40B4-BE49-F238E27FC236}">
                <a16:creationId xmlns:a16="http://schemas.microsoft.com/office/drawing/2014/main" id="{C3AA740D-8F80-E1A0-D6F4-F852A604EA9C}"/>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757738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lım, yazı tipi içeren bir resim&#10;&#10;Yapay zeka tarafından oluşturulmuş içerik yanlış olabilir.">
            <a:extLst>
              <a:ext uri="{FF2B5EF4-FFF2-40B4-BE49-F238E27FC236}">
                <a16:creationId xmlns:a16="http://schemas.microsoft.com/office/drawing/2014/main" id="{692C7939-9D04-F582-A6FE-93255AEA5B48}"/>
              </a:ext>
            </a:extLst>
          </p:cNvPr>
          <p:cNvPicPr>
            <a:picLocks noChangeAspect="1"/>
          </p:cNvPicPr>
          <p:nvPr/>
        </p:nvPicPr>
        <p:blipFill>
          <a:blip r:embed="rId2"/>
          <a:stretch>
            <a:fillRect/>
          </a:stretch>
        </p:blipFill>
        <p:spPr>
          <a:xfrm>
            <a:off x="0" y="230380"/>
            <a:ext cx="9144000" cy="4682740"/>
          </a:xfrm>
          <a:prstGeom prst="rect">
            <a:avLst/>
          </a:prstGeom>
        </p:spPr>
      </p:pic>
      <p:sp>
        <p:nvSpPr>
          <p:cNvPr id="6" name="Metin kutusu 5">
            <a:extLst>
              <a:ext uri="{FF2B5EF4-FFF2-40B4-BE49-F238E27FC236}">
                <a16:creationId xmlns:a16="http://schemas.microsoft.com/office/drawing/2014/main" id="{09BC14C2-4E67-E7D4-65FC-A08092B747D5}"/>
              </a:ext>
            </a:extLst>
          </p:cNvPr>
          <p:cNvSpPr txBox="1"/>
          <p:nvPr/>
        </p:nvSpPr>
        <p:spPr>
          <a:xfrm>
            <a:off x="-48126" y="-31230"/>
            <a:ext cx="3291286" cy="523220"/>
          </a:xfrm>
          <a:prstGeom prst="rect">
            <a:avLst/>
          </a:prstGeom>
          <a:noFill/>
        </p:spPr>
        <p:txBody>
          <a:bodyPr wrap="none" rtlCol="0">
            <a:spAutoFit/>
          </a:bodyPr>
          <a:lstStyle/>
          <a:p>
            <a:r>
              <a:rPr lang="tr-TR" b="1" err="1">
                <a:latin typeface="Fira Sans" panose="020B0503050000020004" pitchFamily="34" charset="0"/>
              </a:rPr>
              <a:t>SciFinder’da</a:t>
            </a:r>
            <a:r>
              <a:rPr lang="tr-TR" b="1">
                <a:latin typeface="Fira Sans" panose="020B0503050000020004" pitchFamily="34" charset="0"/>
              </a:rPr>
              <a:t> nasıl üyelik oluşturulur?</a:t>
            </a:r>
          </a:p>
          <a:p>
            <a:endParaRPr lang="tr-TR">
              <a:latin typeface="Fira Sans" panose="020B0503050000020004" pitchFamily="34" charset="0"/>
            </a:endParaRPr>
          </a:p>
        </p:txBody>
      </p:sp>
    </p:spTree>
    <p:extLst>
      <p:ext uri="{BB962C8B-B14F-4D97-AF65-F5344CB8AC3E}">
        <p14:creationId xmlns:p14="http://schemas.microsoft.com/office/powerpoint/2010/main" val="1281238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AA1B7BE8-90D6-18CC-E686-73ADA8C3973C}"/>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F0EF0D07-582A-54B8-F0AB-F9AA4F3D65A2}"/>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lang="en-US"/>
          </a:p>
        </p:txBody>
      </p:sp>
      <p:pic>
        <p:nvPicPr>
          <p:cNvPr id="5" name="Resim 4">
            <a:extLst>
              <a:ext uri="{FF2B5EF4-FFF2-40B4-BE49-F238E27FC236}">
                <a16:creationId xmlns:a16="http://schemas.microsoft.com/office/drawing/2014/main" id="{8B7CD8D8-52DD-6283-1360-A9370A64DFA2}"/>
              </a:ext>
            </a:extLst>
          </p:cNvPr>
          <p:cNvPicPr>
            <a:picLocks noChangeAspect="1"/>
          </p:cNvPicPr>
          <p:nvPr/>
        </p:nvPicPr>
        <p:blipFill>
          <a:blip r:embed="rId3"/>
          <a:srcRect l="-4629" t="-15501" r="-4629" b="-16186"/>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950DB6EF-B1BB-208F-D78B-0A3D50CB179A}"/>
              </a:ext>
            </a:extLst>
          </p:cNvPr>
          <p:cNvSpPr txBox="1"/>
          <p:nvPr/>
        </p:nvSpPr>
        <p:spPr>
          <a:xfrm>
            <a:off x="4970761" y="864984"/>
            <a:ext cx="3626663" cy="3108543"/>
          </a:xfrm>
          <a:prstGeom prst="rect">
            <a:avLst/>
          </a:prstGeom>
          <a:noFill/>
        </p:spPr>
        <p:txBody>
          <a:bodyPr wrap="square" rtlCol="0">
            <a:spAutoFit/>
          </a:bodyPr>
          <a:lstStyle/>
          <a:p>
            <a:pPr>
              <a:defRPr/>
            </a:pPr>
            <a:r>
              <a:rPr lang="tr-TR" b="1" err="1">
                <a:latin typeface="Fira Sans" panose="020B0503050000020004" pitchFamily="34" charset="0"/>
              </a:rPr>
              <a:t>SciFinder’da</a:t>
            </a:r>
            <a:r>
              <a:rPr lang="tr-TR" b="1">
                <a:latin typeface="Fira Sans" panose="020B0503050000020004" pitchFamily="34" charset="0"/>
              </a:rPr>
              <a:t> nasıl üyelik oluşturulur?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CAS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SciFinder’da</a:t>
            </a: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 üyelik oluşturma esnasında kullanıcı adında Türkçe karakter bulunmamalı, e-posta adresi bilgisi olarak kurumsal e-posta adresi girilmeli ve kayıt formu doldurulduktan sonra e-postaya gönderilen linke tıklanarak üyelik oluşturma işlemi onaylanmalıdır. Öte yandan üyelik oluşturma ve üyelik oluşturma işlemini e-postadaki linke tıklayarak onaylama işlemlerinin aynı cihazdan gerçekleştirilmesi gerekmektedir.</a:t>
            </a:r>
          </a:p>
        </p:txBody>
      </p:sp>
      <p:sp>
        <p:nvSpPr>
          <p:cNvPr id="2" name="Metin kutusu 1">
            <a:extLst>
              <a:ext uri="{FF2B5EF4-FFF2-40B4-BE49-F238E27FC236}">
                <a16:creationId xmlns:a16="http://schemas.microsoft.com/office/drawing/2014/main" id="{C5CA826D-AEB7-1855-FFC5-0A0FD2F76522}"/>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172219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75D1CBF-CD41-0808-89CF-9FAD790B540D}"/>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785E769D-706A-B7BB-B292-CEB4FADDC086}"/>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lang="en-US"/>
          </a:p>
        </p:txBody>
      </p:sp>
      <p:pic>
        <p:nvPicPr>
          <p:cNvPr id="5" name="Resim 4">
            <a:extLst>
              <a:ext uri="{FF2B5EF4-FFF2-40B4-BE49-F238E27FC236}">
                <a16:creationId xmlns:a16="http://schemas.microsoft.com/office/drawing/2014/main" id="{9745E047-92E6-6248-3367-83BF86E062C9}"/>
              </a:ext>
            </a:extLst>
          </p:cNvPr>
          <p:cNvPicPr>
            <a:picLocks noChangeAspect="1"/>
          </p:cNvPicPr>
          <p:nvPr/>
        </p:nvPicPr>
        <p:blipFill>
          <a:blip r:embed="rId3"/>
          <a:srcRect l="-4629" t="-15501" r="-4629" b="-16186"/>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8B5F7EA2-0556-8294-05E8-E11D102E09A3}"/>
              </a:ext>
            </a:extLst>
          </p:cNvPr>
          <p:cNvSpPr txBox="1"/>
          <p:nvPr/>
        </p:nvSpPr>
        <p:spPr>
          <a:xfrm>
            <a:off x="4970761" y="864984"/>
            <a:ext cx="3626663" cy="738664"/>
          </a:xfrm>
          <a:prstGeom prst="rect">
            <a:avLst/>
          </a:prstGeom>
          <a:noFill/>
        </p:spPr>
        <p:txBody>
          <a:bodyPr wrap="square" rtlCol="0">
            <a:spAutoFit/>
          </a:bodyPr>
          <a:lstStyle/>
          <a:p>
            <a:pPr lvl="0">
              <a:defRPr/>
            </a:pPr>
            <a:r>
              <a:rPr lang="tr-TR" dirty="0">
                <a:latin typeface="Fira Sans" panose="020B0503050000020004" pitchFamily="34" charset="0"/>
              </a:rPr>
              <a:t>2024 yılında Üniversitemiz kullanıcıları </a:t>
            </a:r>
            <a:r>
              <a:rPr lang="tr-TR" dirty="0" err="1">
                <a:latin typeface="Fira Sans" panose="020B0503050000020004" pitchFamily="34" charset="0"/>
              </a:rPr>
              <a:t>SciFinder’da</a:t>
            </a:r>
            <a:r>
              <a:rPr lang="tr-TR" dirty="0">
                <a:latin typeface="Fira Sans" panose="020B0503050000020004" pitchFamily="34" charset="0"/>
              </a:rPr>
              <a:t> toplam 36.956 kez tıklama ve görüntüleme gerçekleştirilmiştir.</a:t>
            </a:r>
          </a:p>
        </p:txBody>
      </p:sp>
      <p:sp>
        <p:nvSpPr>
          <p:cNvPr id="2" name="Metin kutusu 1">
            <a:extLst>
              <a:ext uri="{FF2B5EF4-FFF2-40B4-BE49-F238E27FC236}">
                <a16:creationId xmlns:a16="http://schemas.microsoft.com/office/drawing/2014/main" id="{232ABCF0-930B-0F17-1A0F-95A9512DC386}"/>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345559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AE0A00AD-A842-1AA3-82D6-9D3FF0A9D51F}"/>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F7EC8759-0483-7DA7-A36D-8060B8127CBC}"/>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Türkiye Atıf Dizini</a:t>
            </a:r>
            <a:endParaRPr lang="en-US"/>
          </a:p>
        </p:txBody>
      </p:sp>
      <p:pic>
        <p:nvPicPr>
          <p:cNvPr id="5" name="Resim 4">
            <a:extLst>
              <a:ext uri="{FF2B5EF4-FFF2-40B4-BE49-F238E27FC236}">
                <a16:creationId xmlns:a16="http://schemas.microsoft.com/office/drawing/2014/main" id="{25363B4F-4C70-30EE-0F4B-7204E8FB0F13}"/>
              </a:ext>
            </a:extLst>
          </p:cNvPr>
          <p:cNvPicPr>
            <a:picLocks noChangeAspect="1"/>
          </p:cNvPicPr>
          <p:nvPr/>
        </p:nvPicPr>
        <p:blipFill>
          <a:blip r:embed="rId3"/>
          <a:srcRect l="-2443" t="-34743" r="-2443" b="-71681"/>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0EADEFE8-2AF2-771D-E5B8-C5794D1310AF}"/>
              </a:ext>
            </a:extLst>
          </p:cNvPr>
          <p:cNvSpPr txBox="1"/>
          <p:nvPr/>
        </p:nvSpPr>
        <p:spPr>
          <a:xfrm>
            <a:off x="4991386" y="864984"/>
            <a:ext cx="3626663" cy="1815882"/>
          </a:xfrm>
          <a:prstGeom prst="rect">
            <a:avLst/>
          </a:prstGeom>
          <a:noFill/>
        </p:spPr>
        <p:txBody>
          <a:bodyPr wrap="square" rtlCol="0">
            <a:spAutoFit/>
          </a:bodyPr>
          <a:lstStyle/>
          <a:p>
            <a:pPr lvl="0">
              <a:defRPr/>
            </a:pPr>
            <a:r>
              <a:rPr lang="tr-TR">
                <a:latin typeface="Fira Sans" panose="020B0503050000020004" pitchFamily="34" charset="0"/>
              </a:rPr>
              <a:t>Türkiye Atıf Dizini; araştırmacıların, Türkiye kaynaklı bilimsel yayınların makalelerine kolay ve tek bir merkezden ulaşmalarını sağlayarak yayınların atıf sayılarının arttırılmasını amaçlamaktadır.</a:t>
            </a:r>
          </a:p>
          <a:p>
            <a:pPr lvl="0">
              <a:defRPr/>
            </a:pP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a:p>
            <a:pPr lvl="0">
              <a:defRPr/>
            </a:pPr>
            <a:r>
              <a:rPr lang="tr-TR" b="1">
                <a:latin typeface="Fira Sans" panose="020B0503050000020004" pitchFamily="34" charset="0"/>
              </a:rPr>
              <a:t>Türkiye Atıf Dizini içeriğine ilişkin bilgiler aşağıdaki resimde yer almaktadır:</a:t>
            </a:r>
            <a:endParaRPr kumimoji="0" lang="tr-TR" sz="1400" b="1"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p:txBody>
      </p:sp>
      <p:sp>
        <p:nvSpPr>
          <p:cNvPr id="2" name="Metin kutusu 1">
            <a:extLst>
              <a:ext uri="{FF2B5EF4-FFF2-40B4-BE49-F238E27FC236}">
                <a16:creationId xmlns:a16="http://schemas.microsoft.com/office/drawing/2014/main" id="{C4614D54-13F9-8EA9-0301-42487513E5F1}"/>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pic>
        <p:nvPicPr>
          <p:cNvPr id="4" name="Resim 3" descr="metin, ekran görüntüsü, yazı tipi, logo içeren bir resim&#10;&#10;Yapay zeka tarafından oluşturulmuş içerik yanlış olabilir.">
            <a:extLst>
              <a:ext uri="{FF2B5EF4-FFF2-40B4-BE49-F238E27FC236}">
                <a16:creationId xmlns:a16="http://schemas.microsoft.com/office/drawing/2014/main" id="{47123B50-B24A-42D4-371E-867A699681D8}"/>
              </a:ext>
            </a:extLst>
          </p:cNvPr>
          <p:cNvPicPr>
            <a:picLocks noChangeAspect="1"/>
          </p:cNvPicPr>
          <p:nvPr/>
        </p:nvPicPr>
        <p:blipFill>
          <a:blip r:embed="rId4"/>
          <a:stretch>
            <a:fillRect/>
          </a:stretch>
        </p:blipFill>
        <p:spPr>
          <a:xfrm>
            <a:off x="5645700" y="2777929"/>
            <a:ext cx="2318034" cy="1666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1336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8049C816-3DC8-D2CF-3D58-66AED56443EB}"/>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180E20F6-CCCD-2A86-A524-D8F59A1531B2}"/>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Türkiye Atıf Dizini</a:t>
            </a:r>
            <a:endParaRPr lang="en-US"/>
          </a:p>
        </p:txBody>
      </p:sp>
      <p:pic>
        <p:nvPicPr>
          <p:cNvPr id="5" name="Resim 4">
            <a:extLst>
              <a:ext uri="{FF2B5EF4-FFF2-40B4-BE49-F238E27FC236}">
                <a16:creationId xmlns:a16="http://schemas.microsoft.com/office/drawing/2014/main" id="{3F8B7A74-AA0B-25B0-56DB-5E3924525F5A}"/>
              </a:ext>
            </a:extLst>
          </p:cNvPr>
          <p:cNvPicPr>
            <a:picLocks noChangeAspect="1"/>
          </p:cNvPicPr>
          <p:nvPr/>
        </p:nvPicPr>
        <p:blipFill>
          <a:blip r:embed="rId3"/>
          <a:srcRect l="-2443" t="-34743" r="-2443" b="-71681"/>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4FBC7E84-260A-AFDD-7534-2A0947B0CBFE}"/>
              </a:ext>
            </a:extLst>
          </p:cNvPr>
          <p:cNvSpPr txBox="1"/>
          <p:nvPr/>
        </p:nvSpPr>
        <p:spPr>
          <a:xfrm>
            <a:off x="4991386" y="864984"/>
            <a:ext cx="3626663" cy="954107"/>
          </a:xfrm>
          <a:prstGeom prst="rect">
            <a:avLst/>
          </a:prstGeom>
          <a:noFill/>
        </p:spPr>
        <p:txBody>
          <a:bodyPr wrap="square" rtlCol="0">
            <a:spAutoFit/>
          </a:bodyPr>
          <a:lstStyle/>
          <a:p>
            <a:pPr lvl="0">
              <a:defRPr/>
            </a:pPr>
            <a:r>
              <a:rPr lang="tr-TR" dirty="0">
                <a:latin typeface="Fira Sans" panose="020B0503050000020004" pitchFamily="34" charset="0"/>
              </a:rPr>
              <a:t>Türkiye Atıf </a:t>
            </a:r>
            <a:r>
              <a:rPr lang="tr-TR" dirty="0" err="1">
                <a:latin typeface="Fira Sans" panose="020B0503050000020004" pitchFamily="34" charset="0"/>
              </a:rPr>
              <a:t>Dizini’ne</a:t>
            </a:r>
            <a:r>
              <a:rPr lang="tr-TR" dirty="0">
                <a:latin typeface="Fira Sans" panose="020B0503050000020004" pitchFamily="34" charset="0"/>
              </a:rPr>
              <a:t> 01.01.2024 – 18.06.2025 tarihleri arasında Üniversitemizden 420 farklı kullanıcı toplam 957 kez giriş yapmıştır.</a:t>
            </a:r>
          </a:p>
        </p:txBody>
      </p:sp>
      <p:sp>
        <p:nvSpPr>
          <p:cNvPr id="2" name="Metin kutusu 1">
            <a:extLst>
              <a:ext uri="{FF2B5EF4-FFF2-40B4-BE49-F238E27FC236}">
                <a16:creationId xmlns:a16="http://schemas.microsoft.com/office/drawing/2014/main" id="{8C2A3E32-8647-9C84-25C6-35DDE8D29C15}"/>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1090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a:extLst>
            <a:ext uri="{FF2B5EF4-FFF2-40B4-BE49-F238E27FC236}">
              <a16:creationId xmlns:a16="http://schemas.microsoft.com/office/drawing/2014/main" id="{2E9FEC6A-22DE-FA31-D110-A9C70F1E44AA}"/>
            </a:ext>
          </a:extLst>
        </p:cNvPr>
        <p:cNvGrpSpPr/>
        <p:nvPr/>
      </p:nvGrpSpPr>
      <p:grpSpPr>
        <a:xfrm>
          <a:off x="0" y="0"/>
          <a:ext cx="0" cy="0"/>
          <a:chOff x="0" y="0"/>
          <a:chExt cx="0" cy="0"/>
        </a:xfrm>
      </p:grpSpPr>
      <p:sp>
        <p:nvSpPr>
          <p:cNvPr id="521" name="Google Shape;521;p38">
            <a:extLst>
              <a:ext uri="{FF2B5EF4-FFF2-40B4-BE49-F238E27FC236}">
                <a16:creationId xmlns:a16="http://schemas.microsoft.com/office/drawing/2014/main" id="{9D4C7BCA-8456-4CC7-51E0-803E1D7550B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Abone Olduğumuz Elektronik Kaynaklar</a:t>
            </a:r>
            <a:endParaRPr/>
          </a:p>
        </p:txBody>
      </p:sp>
      <p:sp>
        <p:nvSpPr>
          <p:cNvPr id="523" name="Google Shape;523;p38">
            <a:extLst>
              <a:ext uri="{FF2B5EF4-FFF2-40B4-BE49-F238E27FC236}">
                <a16:creationId xmlns:a16="http://schemas.microsoft.com/office/drawing/2014/main" id="{021860ED-8633-C3C3-EFA9-907C5577EB07}"/>
              </a:ext>
            </a:extLst>
          </p:cNvPr>
          <p:cNvSpPr txBox="1">
            <a:spLocks noGrp="1"/>
          </p:cNvSpPr>
          <p:nvPr>
            <p:ph type="subTitle" idx="1"/>
          </p:nvPr>
        </p:nvSpPr>
        <p:spPr>
          <a:xfrm>
            <a:off x="5303875" y="1664975"/>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Sağlık bilimleri için kapsamlı çevrim içi eğitim platformu.</a:t>
            </a:r>
            <a:endParaRPr/>
          </a:p>
        </p:txBody>
      </p:sp>
      <p:sp>
        <p:nvSpPr>
          <p:cNvPr id="524" name="Google Shape;524;p38">
            <a:extLst>
              <a:ext uri="{FF2B5EF4-FFF2-40B4-BE49-F238E27FC236}">
                <a16:creationId xmlns:a16="http://schemas.microsoft.com/office/drawing/2014/main" id="{FDC64AB0-6573-AC79-0CEB-DA66AE53FE86}"/>
              </a:ext>
            </a:extLst>
          </p:cNvPr>
          <p:cNvSpPr txBox="1">
            <a:spLocks noGrp="1"/>
          </p:cNvSpPr>
          <p:nvPr>
            <p:ph type="subTitle" idx="2"/>
          </p:nvPr>
        </p:nvSpPr>
        <p:spPr>
          <a:xfrm>
            <a:off x="5303875" y="3083625"/>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Kimya ve ilgili diğer bilimler için araştırma aracı.</a:t>
            </a:r>
            <a:endParaRPr/>
          </a:p>
        </p:txBody>
      </p:sp>
      <p:sp>
        <p:nvSpPr>
          <p:cNvPr id="525" name="Google Shape;525;p38">
            <a:extLst>
              <a:ext uri="{FF2B5EF4-FFF2-40B4-BE49-F238E27FC236}">
                <a16:creationId xmlns:a16="http://schemas.microsoft.com/office/drawing/2014/main" id="{AC96848E-C5DD-6F5A-C841-74AA2B104348}"/>
              </a:ext>
            </a:extLst>
          </p:cNvPr>
          <p:cNvSpPr txBox="1">
            <a:spLocks noGrp="1"/>
          </p:cNvSpPr>
          <p:nvPr>
            <p:ph type="subTitle" idx="4"/>
          </p:nvPr>
        </p:nvSpPr>
        <p:spPr>
          <a:xfrm>
            <a:off x="5303875" y="2374300"/>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Tıp ve eczacılık eğitimlerine yönelik dijital bilgi kaynaklarıdır.</a:t>
            </a:r>
            <a:endParaRPr/>
          </a:p>
        </p:txBody>
      </p:sp>
      <p:sp>
        <p:nvSpPr>
          <p:cNvPr id="526" name="Google Shape;526;p38">
            <a:extLst>
              <a:ext uri="{FF2B5EF4-FFF2-40B4-BE49-F238E27FC236}">
                <a16:creationId xmlns:a16="http://schemas.microsoft.com/office/drawing/2014/main" id="{D4092C1D-2B8B-F34F-F2DB-C0D002D980BD}"/>
              </a:ext>
            </a:extLst>
          </p:cNvPr>
          <p:cNvSpPr txBox="1">
            <a:spLocks noGrp="1"/>
          </p:cNvSpPr>
          <p:nvPr>
            <p:ph type="title" idx="5"/>
          </p:nvPr>
        </p:nvSpPr>
        <p:spPr>
          <a:xfrm>
            <a:off x="800100" y="1664975"/>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5</a:t>
            </a:r>
            <a:r>
              <a:rPr lang="en"/>
              <a:t>.</a:t>
            </a:r>
            <a:endParaRPr/>
          </a:p>
        </p:txBody>
      </p:sp>
      <p:sp>
        <p:nvSpPr>
          <p:cNvPr id="527" name="Google Shape;527;p38">
            <a:extLst>
              <a:ext uri="{FF2B5EF4-FFF2-40B4-BE49-F238E27FC236}">
                <a16:creationId xmlns:a16="http://schemas.microsoft.com/office/drawing/2014/main" id="{4622CC40-A111-49C8-8AB9-4989D743B2FB}"/>
              </a:ext>
            </a:extLst>
          </p:cNvPr>
          <p:cNvSpPr txBox="1">
            <a:spLocks noGrp="1"/>
          </p:cNvSpPr>
          <p:nvPr>
            <p:ph type="title" idx="6"/>
          </p:nvPr>
        </p:nvSpPr>
        <p:spPr>
          <a:xfrm>
            <a:off x="800100" y="3792927"/>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8</a:t>
            </a:r>
            <a:r>
              <a:rPr lang="en"/>
              <a:t>.</a:t>
            </a:r>
            <a:endParaRPr/>
          </a:p>
        </p:txBody>
      </p:sp>
      <p:sp>
        <p:nvSpPr>
          <p:cNvPr id="528" name="Google Shape;528;p38">
            <a:extLst>
              <a:ext uri="{FF2B5EF4-FFF2-40B4-BE49-F238E27FC236}">
                <a16:creationId xmlns:a16="http://schemas.microsoft.com/office/drawing/2014/main" id="{DB23CC84-16D6-0059-0D46-3B0AE1BE93D1}"/>
              </a:ext>
            </a:extLst>
          </p:cNvPr>
          <p:cNvSpPr txBox="1">
            <a:spLocks noGrp="1"/>
          </p:cNvSpPr>
          <p:nvPr>
            <p:ph type="title" idx="7"/>
          </p:nvPr>
        </p:nvSpPr>
        <p:spPr>
          <a:xfrm>
            <a:off x="800100" y="2374292"/>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6</a:t>
            </a:r>
            <a:r>
              <a:rPr lang="en"/>
              <a:t>.</a:t>
            </a:r>
            <a:endParaRPr/>
          </a:p>
        </p:txBody>
      </p:sp>
      <p:sp>
        <p:nvSpPr>
          <p:cNvPr id="529" name="Google Shape;529;p38">
            <a:extLst>
              <a:ext uri="{FF2B5EF4-FFF2-40B4-BE49-F238E27FC236}">
                <a16:creationId xmlns:a16="http://schemas.microsoft.com/office/drawing/2014/main" id="{46B1FCF3-BB12-8F81-D23F-E5127DDC356B}"/>
              </a:ext>
            </a:extLst>
          </p:cNvPr>
          <p:cNvSpPr txBox="1">
            <a:spLocks noGrp="1"/>
          </p:cNvSpPr>
          <p:nvPr>
            <p:ph type="title" idx="8"/>
          </p:nvPr>
        </p:nvSpPr>
        <p:spPr>
          <a:xfrm>
            <a:off x="800100" y="3083610"/>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7</a:t>
            </a:r>
            <a:r>
              <a:rPr lang="en"/>
              <a:t>.</a:t>
            </a:r>
            <a:endParaRPr/>
          </a:p>
        </p:txBody>
      </p:sp>
      <p:sp>
        <p:nvSpPr>
          <p:cNvPr id="530" name="Google Shape;530;p38">
            <a:extLst>
              <a:ext uri="{FF2B5EF4-FFF2-40B4-BE49-F238E27FC236}">
                <a16:creationId xmlns:a16="http://schemas.microsoft.com/office/drawing/2014/main" id="{17B5C2D3-A9DC-E2D0-D13C-BD3CE5C571A8}"/>
              </a:ext>
            </a:extLst>
          </p:cNvPr>
          <p:cNvSpPr txBox="1">
            <a:spLocks noGrp="1"/>
          </p:cNvSpPr>
          <p:nvPr>
            <p:ph type="subTitle" idx="9"/>
          </p:nvPr>
        </p:nvSpPr>
        <p:spPr>
          <a:xfrm>
            <a:off x="1661145" y="1799629"/>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Lecturio</a:t>
            </a:r>
            <a:endParaRPr/>
          </a:p>
        </p:txBody>
      </p:sp>
      <p:sp>
        <p:nvSpPr>
          <p:cNvPr id="531" name="Google Shape;531;p38">
            <a:extLst>
              <a:ext uri="{FF2B5EF4-FFF2-40B4-BE49-F238E27FC236}">
                <a16:creationId xmlns:a16="http://schemas.microsoft.com/office/drawing/2014/main" id="{1CC2FE0F-D174-0BD1-7545-2CA7995012F3}"/>
              </a:ext>
            </a:extLst>
          </p:cNvPr>
          <p:cNvSpPr txBox="1">
            <a:spLocks noGrp="1"/>
          </p:cNvSpPr>
          <p:nvPr>
            <p:ph type="subTitle" idx="13"/>
          </p:nvPr>
        </p:nvSpPr>
        <p:spPr>
          <a:xfrm>
            <a:off x="1647000" y="3083608"/>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a:p>
        </p:txBody>
      </p:sp>
      <p:sp>
        <p:nvSpPr>
          <p:cNvPr id="532" name="Google Shape;532;p38">
            <a:extLst>
              <a:ext uri="{FF2B5EF4-FFF2-40B4-BE49-F238E27FC236}">
                <a16:creationId xmlns:a16="http://schemas.microsoft.com/office/drawing/2014/main" id="{50083D2F-7CDF-6277-9286-2F9AD641EC28}"/>
              </a:ext>
            </a:extLst>
          </p:cNvPr>
          <p:cNvSpPr txBox="1">
            <a:spLocks noGrp="1"/>
          </p:cNvSpPr>
          <p:nvPr>
            <p:ph type="subTitle" idx="14"/>
          </p:nvPr>
        </p:nvSpPr>
        <p:spPr>
          <a:xfrm>
            <a:off x="1299300" y="3893620"/>
            <a:ext cx="3808965"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Türkiye Atıf Dizini</a:t>
            </a:r>
            <a:endParaRPr/>
          </a:p>
        </p:txBody>
      </p:sp>
      <p:sp>
        <p:nvSpPr>
          <p:cNvPr id="533" name="Google Shape;533;p38">
            <a:extLst>
              <a:ext uri="{FF2B5EF4-FFF2-40B4-BE49-F238E27FC236}">
                <a16:creationId xmlns:a16="http://schemas.microsoft.com/office/drawing/2014/main" id="{319164C9-CD60-A0DC-26D1-79EE89072CA9}"/>
              </a:ext>
            </a:extLst>
          </p:cNvPr>
          <p:cNvSpPr txBox="1">
            <a:spLocks noGrp="1"/>
          </p:cNvSpPr>
          <p:nvPr>
            <p:ph type="subTitle" idx="15"/>
          </p:nvPr>
        </p:nvSpPr>
        <p:spPr>
          <a:xfrm>
            <a:off x="1269149" y="2716634"/>
            <a:ext cx="4090847" cy="447600"/>
          </a:xfrm>
          <a:prstGeom prst="rect">
            <a:avLst/>
          </a:prstGeom>
        </p:spPr>
        <p:txBody>
          <a:bodyPr spcFirstLastPara="1" wrap="square" lIns="91425" tIns="91425" rIns="91425" bIns="91425" anchor="ctr" anchorCtr="0">
            <a:noAutofit/>
          </a:bodyPr>
          <a:lstStyle/>
          <a:p>
            <a:pPr marL="0" indent="0"/>
            <a:r>
              <a:rPr lang="tr-TR"/>
              <a:t>McGraw </a:t>
            </a:r>
            <a:r>
              <a:rPr lang="tr-TR" err="1"/>
              <a:t>Hill</a:t>
            </a:r>
            <a:r>
              <a:rPr lang="tr-TR"/>
              <a:t>: </a:t>
            </a:r>
            <a:r>
              <a:rPr lang="tr-TR" err="1"/>
              <a:t>AccessMedicine</a:t>
            </a:r>
            <a:r>
              <a:rPr lang="tr-TR"/>
              <a:t> &amp; </a:t>
            </a:r>
            <a:r>
              <a:rPr lang="tr-TR" err="1"/>
              <a:t>AccessPharmacy</a:t>
            </a:r>
            <a:endParaRPr lang="tr-TR"/>
          </a:p>
          <a:p>
            <a:pPr marL="0" lvl="0" indent="0" algn="ctr" rtl="0">
              <a:spcBef>
                <a:spcPts val="0"/>
              </a:spcBef>
              <a:spcAft>
                <a:spcPts val="0"/>
              </a:spcAft>
              <a:buNone/>
            </a:pPr>
            <a:endParaRPr/>
          </a:p>
        </p:txBody>
      </p:sp>
      <p:cxnSp>
        <p:nvCxnSpPr>
          <p:cNvPr id="534" name="Google Shape;534;p38">
            <a:extLst>
              <a:ext uri="{FF2B5EF4-FFF2-40B4-BE49-F238E27FC236}">
                <a16:creationId xmlns:a16="http://schemas.microsoft.com/office/drawing/2014/main" id="{8F125CCF-5836-4F14-B195-BDF013840222}"/>
              </a:ext>
            </a:extLst>
          </p:cNvPr>
          <p:cNvCxnSpPr/>
          <p:nvPr/>
        </p:nvCxnSpPr>
        <p:spPr>
          <a:xfrm>
            <a:off x="705800" y="167067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38">
            <a:extLst>
              <a:ext uri="{FF2B5EF4-FFF2-40B4-BE49-F238E27FC236}">
                <a16:creationId xmlns:a16="http://schemas.microsoft.com/office/drawing/2014/main" id="{09863600-002C-CEF1-C96F-E2E67D388BCE}"/>
              </a:ext>
            </a:extLst>
          </p:cNvPr>
          <p:cNvCxnSpPr/>
          <p:nvPr/>
        </p:nvCxnSpPr>
        <p:spPr>
          <a:xfrm>
            <a:off x="705800" y="2378100"/>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38">
            <a:extLst>
              <a:ext uri="{FF2B5EF4-FFF2-40B4-BE49-F238E27FC236}">
                <a16:creationId xmlns:a16="http://schemas.microsoft.com/office/drawing/2014/main" id="{9A013055-D5AD-7B79-87A7-EF6163A2DAF1}"/>
              </a:ext>
            </a:extLst>
          </p:cNvPr>
          <p:cNvCxnSpPr/>
          <p:nvPr/>
        </p:nvCxnSpPr>
        <p:spPr>
          <a:xfrm>
            <a:off x="705800" y="308552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38">
            <a:extLst>
              <a:ext uri="{FF2B5EF4-FFF2-40B4-BE49-F238E27FC236}">
                <a16:creationId xmlns:a16="http://schemas.microsoft.com/office/drawing/2014/main" id="{ACFDA93D-1EC4-C8EB-B6C1-04FE2F85BA2F}"/>
              </a:ext>
            </a:extLst>
          </p:cNvPr>
          <p:cNvCxnSpPr/>
          <p:nvPr/>
        </p:nvCxnSpPr>
        <p:spPr>
          <a:xfrm>
            <a:off x="705800" y="3792950"/>
            <a:ext cx="7734300" cy="0"/>
          </a:xfrm>
          <a:prstGeom prst="straightConnector1">
            <a:avLst/>
          </a:prstGeom>
          <a:noFill/>
          <a:ln w="19050" cap="flat" cmpd="sng">
            <a:solidFill>
              <a:schemeClr val="lt2"/>
            </a:solidFill>
            <a:prstDash val="solid"/>
            <a:round/>
            <a:headEnd type="none" w="med" len="med"/>
            <a:tailEnd type="none" w="med" len="med"/>
          </a:ln>
        </p:spPr>
      </p:cxnSp>
      <p:grpSp>
        <p:nvGrpSpPr>
          <p:cNvPr id="538" name="Google Shape;538;p38">
            <a:extLst>
              <a:ext uri="{FF2B5EF4-FFF2-40B4-BE49-F238E27FC236}">
                <a16:creationId xmlns:a16="http://schemas.microsoft.com/office/drawing/2014/main" id="{754B6B0D-737E-8BBA-1655-8925C3123D41}"/>
              </a:ext>
            </a:extLst>
          </p:cNvPr>
          <p:cNvGrpSpPr/>
          <p:nvPr/>
        </p:nvGrpSpPr>
        <p:grpSpPr>
          <a:xfrm rot="10800000">
            <a:off x="4094381" y="1070959"/>
            <a:ext cx="955238" cy="394089"/>
            <a:chOff x="4036632" y="3353219"/>
            <a:chExt cx="562832" cy="232213"/>
          </a:xfrm>
        </p:grpSpPr>
        <p:sp>
          <p:nvSpPr>
            <p:cNvPr id="539" name="Google Shape;539;p38">
              <a:extLst>
                <a:ext uri="{FF2B5EF4-FFF2-40B4-BE49-F238E27FC236}">
                  <a16:creationId xmlns:a16="http://schemas.microsoft.com/office/drawing/2014/main" id="{A1369978-5C22-CEE6-1DD4-596D20766CBD}"/>
                </a:ext>
              </a:extLst>
            </p:cNvPr>
            <p:cNvSpPr/>
            <p:nvPr/>
          </p:nvSpPr>
          <p:spPr>
            <a:xfrm>
              <a:off x="4143977" y="3366111"/>
              <a:ext cx="348087" cy="175698"/>
            </a:xfrm>
            <a:custGeom>
              <a:avLst/>
              <a:gdLst/>
              <a:ahLst/>
              <a:cxnLst/>
              <a:rect l="l" t="t" r="r" b="b"/>
              <a:pathLst>
                <a:path w="13149" h="6637" extrusionOk="0">
                  <a:moveTo>
                    <a:pt x="3843" y="0"/>
                  </a:moveTo>
                  <a:cubicBezTo>
                    <a:pt x="2756" y="0"/>
                    <a:pt x="1735" y="422"/>
                    <a:pt x="966" y="1191"/>
                  </a:cubicBezTo>
                  <a:cubicBezTo>
                    <a:pt x="342" y="1813"/>
                    <a:pt x="0" y="2641"/>
                    <a:pt x="0" y="3521"/>
                  </a:cubicBezTo>
                  <a:cubicBezTo>
                    <a:pt x="0" y="4402"/>
                    <a:pt x="343" y="5230"/>
                    <a:pt x="966" y="5852"/>
                  </a:cubicBezTo>
                  <a:cubicBezTo>
                    <a:pt x="1471" y="6358"/>
                    <a:pt x="2143" y="6637"/>
                    <a:pt x="2859" y="6637"/>
                  </a:cubicBezTo>
                  <a:cubicBezTo>
                    <a:pt x="3574" y="6637"/>
                    <a:pt x="4247" y="6358"/>
                    <a:pt x="4753" y="5852"/>
                  </a:cubicBezTo>
                  <a:cubicBezTo>
                    <a:pt x="5604" y="5001"/>
                    <a:pt x="5604" y="3615"/>
                    <a:pt x="4753" y="2764"/>
                  </a:cubicBezTo>
                  <a:cubicBezTo>
                    <a:pt x="4417" y="2425"/>
                    <a:pt x="3966" y="2239"/>
                    <a:pt x="3489" y="2239"/>
                  </a:cubicBezTo>
                  <a:cubicBezTo>
                    <a:pt x="3013" y="2239"/>
                    <a:pt x="2563" y="2425"/>
                    <a:pt x="2226" y="2764"/>
                  </a:cubicBezTo>
                  <a:cubicBezTo>
                    <a:pt x="2075" y="2914"/>
                    <a:pt x="1962" y="3092"/>
                    <a:pt x="1887" y="3289"/>
                  </a:cubicBezTo>
                  <a:lnTo>
                    <a:pt x="2271" y="3434"/>
                  </a:lnTo>
                  <a:cubicBezTo>
                    <a:pt x="2325" y="3291"/>
                    <a:pt x="2406" y="3163"/>
                    <a:pt x="2515" y="3055"/>
                  </a:cubicBezTo>
                  <a:cubicBezTo>
                    <a:pt x="2776" y="2793"/>
                    <a:pt x="3121" y="2651"/>
                    <a:pt x="3489" y="2651"/>
                  </a:cubicBezTo>
                  <a:cubicBezTo>
                    <a:pt x="3858" y="2651"/>
                    <a:pt x="4204" y="2794"/>
                    <a:pt x="4464" y="3055"/>
                  </a:cubicBezTo>
                  <a:cubicBezTo>
                    <a:pt x="5155" y="3745"/>
                    <a:pt x="5155" y="4871"/>
                    <a:pt x="4464" y="5561"/>
                  </a:cubicBezTo>
                  <a:cubicBezTo>
                    <a:pt x="4036" y="5989"/>
                    <a:pt x="3466" y="6225"/>
                    <a:pt x="2860" y="6225"/>
                  </a:cubicBezTo>
                  <a:cubicBezTo>
                    <a:pt x="2255" y="6225"/>
                    <a:pt x="1684" y="5989"/>
                    <a:pt x="1257" y="5561"/>
                  </a:cubicBezTo>
                  <a:cubicBezTo>
                    <a:pt x="711" y="5017"/>
                    <a:pt x="410" y="4292"/>
                    <a:pt x="410" y="3521"/>
                  </a:cubicBezTo>
                  <a:cubicBezTo>
                    <a:pt x="410" y="2752"/>
                    <a:pt x="711" y="2027"/>
                    <a:pt x="1257" y="1482"/>
                  </a:cubicBezTo>
                  <a:cubicBezTo>
                    <a:pt x="1947" y="791"/>
                    <a:pt x="2865" y="411"/>
                    <a:pt x="3843" y="411"/>
                  </a:cubicBezTo>
                  <a:cubicBezTo>
                    <a:pt x="4820" y="411"/>
                    <a:pt x="5738" y="791"/>
                    <a:pt x="6430" y="1482"/>
                  </a:cubicBezTo>
                  <a:lnTo>
                    <a:pt x="6575" y="1628"/>
                  </a:lnTo>
                  <a:lnTo>
                    <a:pt x="6720" y="1482"/>
                  </a:lnTo>
                  <a:cubicBezTo>
                    <a:pt x="7410" y="791"/>
                    <a:pt x="8329" y="411"/>
                    <a:pt x="9306" y="411"/>
                  </a:cubicBezTo>
                  <a:cubicBezTo>
                    <a:pt x="10284" y="411"/>
                    <a:pt x="11202" y="791"/>
                    <a:pt x="11893" y="1482"/>
                  </a:cubicBezTo>
                  <a:cubicBezTo>
                    <a:pt x="12438" y="2026"/>
                    <a:pt x="12738" y="2752"/>
                    <a:pt x="12738" y="3521"/>
                  </a:cubicBezTo>
                  <a:cubicBezTo>
                    <a:pt x="12738" y="4292"/>
                    <a:pt x="12438" y="5016"/>
                    <a:pt x="11893" y="5561"/>
                  </a:cubicBezTo>
                  <a:cubicBezTo>
                    <a:pt x="11463" y="5989"/>
                    <a:pt x="10894" y="6225"/>
                    <a:pt x="10289" y="6225"/>
                  </a:cubicBezTo>
                  <a:cubicBezTo>
                    <a:pt x="9683" y="6225"/>
                    <a:pt x="9113" y="5989"/>
                    <a:pt x="8685" y="5561"/>
                  </a:cubicBezTo>
                  <a:cubicBezTo>
                    <a:pt x="7994" y="4871"/>
                    <a:pt x="7994" y="3745"/>
                    <a:pt x="8685" y="3055"/>
                  </a:cubicBezTo>
                  <a:cubicBezTo>
                    <a:pt x="8947" y="2793"/>
                    <a:pt x="9293" y="2651"/>
                    <a:pt x="9660" y="2651"/>
                  </a:cubicBezTo>
                  <a:cubicBezTo>
                    <a:pt x="10027" y="2651"/>
                    <a:pt x="10374" y="2794"/>
                    <a:pt x="10635" y="3055"/>
                  </a:cubicBezTo>
                  <a:cubicBezTo>
                    <a:pt x="10742" y="3162"/>
                    <a:pt x="10825" y="3291"/>
                    <a:pt x="10877" y="3434"/>
                  </a:cubicBezTo>
                  <a:lnTo>
                    <a:pt x="11262" y="3289"/>
                  </a:lnTo>
                  <a:cubicBezTo>
                    <a:pt x="11187" y="3092"/>
                    <a:pt x="11074" y="2915"/>
                    <a:pt x="10923" y="2764"/>
                  </a:cubicBezTo>
                  <a:cubicBezTo>
                    <a:pt x="10587" y="2425"/>
                    <a:pt x="10137" y="2239"/>
                    <a:pt x="9660" y="2239"/>
                  </a:cubicBezTo>
                  <a:cubicBezTo>
                    <a:pt x="9183" y="2239"/>
                    <a:pt x="8735" y="2425"/>
                    <a:pt x="8396" y="2764"/>
                  </a:cubicBezTo>
                  <a:cubicBezTo>
                    <a:pt x="7545" y="3615"/>
                    <a:pt x="7545" y="5001"/>
                    <a:pt x="8396" y="5852"/>
                  </a:cubicBezTo>
                  <a:cubicBezTo>
                    <a:pt x="8902" y="6358"/>
                    <a:pt x="9575" y="6637"/>
                    <a:pt x="10290" y="6637"/>
                  </a:cubicBezTo>
                  <a:cubicBezTo>
                    <a:pt x="11005" y="6637"/>
                    <a:pt x="11677" y="6358"/>
                    <a:pt x="12184" y="5852"/>
                  </a:cubicBezTo>
                  <a:cubicBezTo>
                    <a:pt x="12807" y="5230"/>
                    <a:pt x="13149" y="4402"/>
                    <a:pt x="13149" y="3521"/>
                  </a:cubicBezTo>
                  <a:cubicBezTo>
                    <a:pt x="13149" y="2641"/>
                    <a:pt x="12806" y="1813"/>
                    <a:pt x="12184" y="1191"/>
                  </a:cubicBezTo>
                  <a:cubicBezTo>
                    <a:pt x="11414" y="423"/>
                    <a:pt x="10392" y="0"/>
                    <a:pt x="9306" y="0"/>
                  </a:cubicBezTo>
                  <a:cubicBezTo>
                    <a:pt x="8287" y="0"/>
                    <a:pt x="7324" y="372"/>
                    <a:pt x="6575" y="1053"/>
                  </a:cubicBezTo>
                  <a:cubicBezTo>
                    <a:pt x="5826" y="373"/>
                    <a:pt x="4862" y="0"/>
                    <a:pt x="38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8">
              <a:extLst>
                <a:ext uri="{FF2B5EF4-FFF2-40B4-BE49-F238E27FC236}">
                  <a16:creationId xmlns:a16="http://schemas.microsoft.com/office/drawing/2014/main" id="{A03D5FC2-F811-5B45-644F-86AFC8768D76}"/>
                </a:ext>
              </a:extLst>
            </p:cNvPr>
            <p:cNvSpPr/>
            <p:nvPr/>
          </p:nvSpPr>
          <p:spPr>
            <a:xfrm>
              <a:off x="4419869" y="3445554"/>
              <a:ext cx="26155" cy="25572"/>
            </a:xfrm>
            <a:custGeom>
              <a:avLst/>
              <a:gdLst/>
              <a:ahLst/>
              <a:cxnLst/>
              <a:rect l="l" t="t" r="r" b="b"/>
              <a:pathLst>
                <a:path w="988" h="966" extrusionOk="0">
                  <a:moveTo>
                    <a:pt x="495" y="1"/>
                  </a:moveTo>
                  <a:cubicBezTo>
                    <a:pt x="237" y="1"/>
                    <a:pt x="23" y="204"/>
                    <a:pt x="13" y="462"/>
                  </a:cubicBezTo>
                  <a:cubicBezTo>
                    <a:pt x="0" y="728"/>
                    <a:pt x="207" y="953"/>
                    <a:pt x="472" y="965"/>
                  </a:cubicBezTo>
                  <a:cubicBezTo>
                    <a:pt x="479" y="965"/>
                    <a:pt x="486" y="966"/>
                    <a:pt x="493" y="966"/>
                  </a:cubicBezTo>
                  <a:cubicBezTo>
                    <a:pt x="751" y="966"/>
                    <a:pt x="965" y="763"/>
                    <a:pt x="975" y="504"/>
                  </a:cubicBezTo>
                  <a:cubicBezTo>
                    <a:pt x="988" y="237"/>
                    <a:pt x="781" y="11"/>
                    <a:pt x="516" y="1"/>
                  </a:cubicBezTo>
                  <a:cubicBezTo>
                    <a:pt x="509" y="1"/>
                    <a:pt x="502" y="1"/>
                    <a:pt x="4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8">
              <a:extLst>
                <a:ext uri="{FF2B5EF4-FFF2-40B4-BE49-F238E27FC236}">
                  <a16:creationId xmlns:a16="http://schemas.microsoft.com/office/drawing/2014/main" id="{1401675B-BF31-A618-0CA6-59F5464B4E2B}"/>
                </a:ext>
              </a:extLst>
            </p:cNvPr>
            <p:cNvSpPr/>
            <p:nvPr/>
          </p:nvSpPr>
          <p:spPr>
            <a:xfrm>
              <a:off x="4190753" y="3445554"/>
              <a:ext cx="26128" cy="25572"/>
            </a:xfrm>
            <a:custGeom>
              <a:avLst/>
              <a:gdLst/>
              <a:ahLst/>
              <a:cxnLst/>
              <a:rect l="l" t="t" r="r" b="b"/>
              <a:pathLst>
                <a:path w="987" h="966" extrusionOk="0">
                  <a:moveTo>
                    <a:pt x="494" y="1"/>
                  </a:moveTo>
                  <a:cubicBezTo>
                    <a:pt x="236" y="1"/>
                    <a:pt x="22" y="204"/>
                    <a:pt x="11" y="462"/>
                  </a:cubicBezTo>
                  <a:cubicBezTo>
                    <a:pt x="0" y="728"/>
                    <a:pt x="206" y="953"/>
                    <a:pt x="471" y="965"/>
                  </a:cubicBezTo>
                  <a:cubicBezTo>
                    <a:pt x="478" y="965"/>
                    <a:pt x="485" y="966"/>
                    <a:pt x="492" y="966"/>
                  </a:cubicBezTo>
                  <a:cubicBezTo>
                    <a:pt x="750" y="966"/>
                    <a:pt x="963" y="763"/>
                    <a:pt x="974" y="504"/>
                  </a:cubicBezTo>
                  <a:cubicBezTo>
                    <a:pt x="986" y="237"/>
                    <a:pt x="780" y="11"/>
                    <a:pt x="515" y="1"/>
                  </a:cubicBezTo>
                  <a:cubicBezTo>
                    <a:pt x="508" y="1"/>
                    <a:pt x="501" y="1"/>
                    <a:pt x="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38">
              <a:extLst>
                <a:ext uri="{FF2B5EF4-FFF2-40B4-BE49-F238E27FC236}">
                  <a16:creationId xmlns:a16="http://schemas.microsoft.com/office/drawing/2014/main" id="{02FDC4C8-C123-9D5F-BC05-4CE400593F9A}"/>
                </a:ext>
              </a:extLst>
            </p:cNvPr>
            <p:cNvSpPr/>
            <p:nvPr/>
          </p:nvSpPr>
          <p:spPr>
            <a:xfrm>
              <a:off x="4297489" y="3401054"/>
              <a:ext cx="41006" cy="40106"/>
            </a:xfrm>
            <a:custGeom>
              <a:avLst/>
              <a:gdLst/>
              <a:ahLst/>
              <a:cxnLst/>
              <a:rect l="l" t="t" r="r" b="b"/>
              <a:pathLst>
                <a:path w="1549" h="1515" extrusionOk="0">
                  <a:moveTo>
                    <a:pt x="776" y="410"/>
                  </a:moveTo>
                  <a:cubicBezTo>
                    <a:pt x="782" y="410"/>
                    <a:pt x="785" y="410"/>
                    <a:pt x="791" y="413"/>
                  </a:cubicBezTo>
                  <a:cubicBezTo>
                    <a:pt x="981" y="420"/>
                    <a:pt x="1129" y="583"/>
                    <a:pt x="1120" y="773"/>
                  </a:cubicBezTo>
                  <a:cubicBezTo>
                    <a:pt x="1113" y="956"/>
                    <a:pt x="961" y="1103"/>
                    <a:pt x="780" y="1103"/>
                  </a:cubicBezTo>
                  <a:cubicBezTo>
                    <a:pt x="774" y="1103"/>
                    <a:pt x="767" y="1103"/>
                    <a:pt x="760" y="1103"/>
                  </a:cubicBezTo>
                  <a:cubicBezTo>
                    <a:pt x="570" y="1095"/>
                    <a:pt x="421" y="933"/>
                    <a:pt x="430" y="743"/>
                  </a:cubicBezTo>
                  <a:cubicBezTo>
                    <a:pt x="434" y="650"/>
                    <a:pt x="474" y="565"/>
                    <a:pt x="542" y="502"/>
                  </a:cubicBezTo>
                  <a:cubicBezTo>
                    <a:pt x="606" y="443"/>
                    <a:pt x="689" y="410"/>
                    <a:pt x="776" y="410"/>
                  </a:cubicBezTo>
                  <a:close/>
                  <a:moveTo>
                    <a:pt x="781" y="1"/>
                  </a:moveTo>
                  <a:cubicBezTo>
                    <a:pt x="591" y="1"/>
                    <a:pt x="407" y="69"/>
                    <a:pt x="264" y="200"/>
                  </a:cubicBezTo>
                  <a:cubicBezTo>
                    <a:pt x="114" y="335"/>
                    <a:pt x="28" y="522"/>
                    <a:pt x="19" y="724"/>
                  </a:cubicBezTo>
                  <a:cubicBezTo>
                    <a:pt x="1" y="1142"/>
                    <a:pt x="325" y="1495"/>
                    <a:pt x="742" y="1514"/>
                  </a:cubicBezTo>
                  <a:lnTo>
                    <a:pt x="776" y="1514"/>
                  </a:lnTo>
                  <a:cubicBezTo>
                    <a:pt x="1179" y="1514"/>
                    <a:pt x="1514" y="1197"/>
                    <a:pt x="1531" y="791"/>
                  </a:cubicBezTo>
                  <a:cubicBezTo>
                    <a:pt x="1549" y="374"/>
                    <a:pt x="1224" y="19"/>
                    <a:pt x="807" y="1"/>
                  </a:cubicBezTo>
                  <a:cubicBezTo>
                    <a:pt x="798" y="1"/>
                    <a:pt x="789" y="1"/>
                    <a:pt x="7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38">
              <a:extLst>
                <a:ext uri="{FF2B5EF4-FFF2-40B4-BE49-F238E27FC236}">
                  <a16:creationId xmlns:a16="http://schemas.microsoft.com/office/drawing/2014/main" id="{7B19E442-6897-16FC-6481-C3966D91BF37}"/>
                </a:ext>
              </a:extLst>
            </p:cNvPr>
            <p:cNvSpPr/>
            <p:nvPr/>
          </p:nvSpPr>
          <p:spPr>
            <a:xfrm>
              <a:off x="4297542" y="3353219"/>
              <a:ext cx="41032" cy="40053"/>
            </a:xfrm>
            <a:custGeom>
              <a:avLst/>
              <a:gdLst/>
              <a:ahLst/>
              <a:cxnLst/>
              <a:rect l="l" t="t" r="r" b="b"/>
              <a:pathLst>
                <a:path w="1550" h="1513" extrusionOk="0">
                  <a:moveTo>
                    <a:pt x="776" y="410"/>
                  </a:moveTo>
                  <a:cubicBezTo>
                    <a:pt x="780" y="410"/>
                    <a:pt x="784" y="410"/>
                    <a:pt x="789" y="410"/>
                  </a:cubicBezTo>
                  <a:cubicBezTo>
                    <a:pt x="979" y="418"/>
                    <a:pt x="1127" y="580"/>
                    <a:pt x="1118" y="770"/>
                  </a:cubicBezTo>
                  <a:cubicBezTo>
                    <a:pt x="1115" y="863"/>
                    <a:pt x="1075" y="948"/>
                    <a:pt x="1007" y="1011"/>
                  </a:cubicBezTo>
                  <a:cubicBezTo>
                    <a:pt x="943" y="1070"/>
                    <a:pt x="862" y="1103"/>
                    <a:pt x="778" y="1103"/>
                  </a:cubicBezTo>
                  <a:cubicBezTo>
                    <a:pt x="771" y="1103"/>
                    <a:pt x="765" y="1103"/>
                    <a:pt x="758" y="1102"/>
                  </a:cubicBezTo>
                  <a:cubicBezTo>
                    <a:pt x="568" y="1093"/>
                    <a:pt x="419" y="931"/>
                    <a:pt x="428" y="741"/>
                  </a:cubicBezTo>
                  <a:cubicBezTo>
                    <a:pt x="436" y="555"/>
                    <a:pt x="591" y="410"/>
                    <a:pt x="776" y="410"/>
                  </a:cubicBezTo>
                  <a:close/>
                  <a:moveTo>
                    <a:pt x="782" y="0"/>
                  </a:moveTo>
                  <a:cubicBezTo>
                    <a:pt x="380" y="0"/>
                    <a:pt x="37" y="316"/>
                    <a:pt x="18" y="723"/>
                  </a:cubicBezTo>
                  <a:cubicBezTo>
                    <a:pt x="0" y="1142"/>
                    <a:pt x="324" y="1495"/>
                    <a:pt x="742" y="1513"/>
                  </a:cubicBezTo>
                  <a:lnTo>
                    <a:pt x="775" y="1513"/>
                  </a:lnTo>
                  <a:cubicBezTo>
                    <a:pt x="963" y="1513"/>
                    <a:pt x="1144" y="1445"/>
                    <a:pt x="1286" y="1315"/>
                  </a:cubicBezTo>
                  <a:cubicBezTo>
                    <a:pt x="1436" y="1178"/>
                    <a:pt x="1522" y="993"/>
                    <a:pt x="1531" y="790"/>
                  </a:cubicBezTo>
                  <a:cubicBezTo>
                    <a:pt x="1549" y="372"/>
                    <a:pt x="1225" y="19"/>
                    <a:pt x="809" y="1"/>
                  </a:cubicBezTo>
                  <a:cubicBezTo>
                    <a:pt x="800" y="0"/>
                    <a:pt x="791" y="0"/>
                    <a:pt x="7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8">
              <a:extLst>
                <a:ext uri="{FF2B5EF4-FFF2-40B4-BE49-F238E27FC236}">
                  <a16:creationId xmlns:a16="http://schemas.microsoft.com/office/drawing/2014/main" id="{B3E0D8B4-5880-BCBA-441D-AFA5BC7A63DC}"/>
                </a:ext>
              </a:extLst>
            </p:cNvPr>
            <p:cNvSpPr/>
            <p:nvPr/>
          </p:nvSpPr>
          <p:spPr>
            <a:xfrm>
              <a:off x="4036632" y="3530900"/>
              <a:ext cx="562832" cy="10907"/>
            </a:xfrm>
            <a:custGeom>
              <a:avLst/>
              <a:gdLst/>
              <a:ahLst/>
              <a:cxnLst/>
              <a:rect l="l" t="t" r="r" b="b"/>
              <a:pathLst>
                <a:path w="21261" h="412" extrusionOk="0">
                  <a:moveTo>
                    <a:pt x="207" y="0"/>
                  </a:moveTo>
                  <a:cubicBezTo>
                    <a:pt x="93" y="0"/>
                    <a:pt x="1" y="92"/>
                    <a:pt x="1" y="206"/>
                  </a:cubicBezTo>
                  <a:cubicBezTo>
                    <a:pt x="1" y="319"/>
                    <a:pt x="93" y="412"/>
                    <a:pt x="207" y="412"/>
                  </a:cubicBezTo>
                  <a:lnTo>
                    <a:pt x="21054" y="412"/>
                  </a:lnTo>
                  <a:cubicBezTo>
                    <a:pt x="21167" y="412"/>
                    <a:pt x="21260" y="319"/>
                    <a:pt x="21260" y="206"/>
                  </a:cubicBezTo>
                  <a:cubicBezTo>
                    <a:pt x="21260" y="92"/>
                    <a:pt x="21167" y="0"/>
                    <a:pt x="210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a:extLst>
                <a:ext uri="{FF2B5EF4-FFF2-40B4-BE49-F238E27FC236}">
                  <a16:creationId xmlns:a16="http://schemas.microsoft.com/office/drawing/2014/main" id="{718DEDBB-C0BB-AC45-1CAA-51F07EE21F0E}"/>
                </a:ext>
              </a:extLst>
            </p:cNvPr>
            <p:cNvSpPr/>
            <p:nvPr/>
          </p:nvSpPr>
          <p:spPr>
            <a:xfrm>
              <a:off x="4532005" y="3574526"/>
              <a:ext cx="38729" cy="10907"/>
            </a:xfrm>
            <a:custGeom>
              <a:avLst/>
              <a:gdLst/>
              <a:ahLst/>
              <a:cxnLst/>
              <a:rect l="l" t="t" r="r" b="b"/>
              <a:pathLst>
                <a:path w="1463" h="412" extrusionOk="0">
                  <a:moveTo>
                    <a:pt x="206" y="1"/>
                  </a:moveTo>
                  <a:cubicBezTo>
                    <a:pt x="94" y="1"/>
                    <a:pt x="1" y="92"/>
                    <a:pt x="1" y="205"/>
                  </a:cubicBezTo>
                  <a:cubicBezTo>
                    <a:pt x="1" y="319"/>
                    <a:pt x="94" y="411"/>
                    <a:pt x="206" y="411"/>
                  </a:cubicBezTo>
                  <a:lnTo>
                    <a:pt x="1257" y="411"/>
                  </a:lnTo>
                  <a:cubicBezTo>
                    <a:pt x="1370" y="411"/>
                    <a:pt x="1462" y="319"/>
                    <a:pt x="1462" y="205"/>
                  </a:cubicBezTo>
                  <a:cubicBezTo>
                    <a:pt x="1462" y="92"/>
                    <a:pt x="1370" y="1"/>
                    <a:pt x="12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a:extLst>
                <a:ext uri="{FF2B5EF4-FFF2-40B4-BE49-F238E27FC236}">
                  <a16:creationId xmlns:a16="http://schemas.microsoft.com/office/drawing/2014/main" id="{1618607D-B558-622C-1A95-E1FDC097D89D}"/>
                </a:ext>
              </a:extLst>
            </p:cNvPr>
            <p:cNvSpPr/>
            <p:nvPr/>
          </p:nvSpPr>
          <p:spPr>
            <a:xfrm>
              <a:off x="4125314" y="3574526"/>
              <a:ext cx="385095" cy="10907"/>
            </a:xfrm>
            <a:custGeom>
              <a:avLst/>
              <a:gdLst/>
              <a:ahLst/>
              <a:cxnLst/>
              <a:rect l="l" t="t" r="r" b="b"/>
              <a:pathLst>
                <a:path w="14547" h="412" extrusionOk="0">
                  <a:moveTo>
                    <a:pt x="206" y="1"/>
                  </a:moveTo>
                  <a:cubicBezTo>
                    <a:pt x="92" y="1"/>
                    <a:pt x="0" y="92"/>
                    <a:pt x="0" y="205"/>
                  </a:cubicBezTo>
                  <a:cubicBezTo>
                    <a:pt x="0" y="319"/>
                    <a:pt x="92" y="411"/>
                    <a:pt x="206" y="411"/>
                  </a:cubicBezTo>
                  <a:lnTo>
                    <a:pt x="14343" y="411"/>
                  </a:lnTo>
                  <a:cubicBezTo>
                    <a:pt x="14456" y="411"/>
                    <a:pt x="14546" y="319"/>
                    <a:pt x="14546" y="205"/>
                  </a:cubicBezTo>
                  <a:cubicBezTo>
                    <a:pt x="14546" y="92"/>
                    <a:pt x="14454" y="1"/>
                    <a:pt x="143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a:extLst>
                <a:ext uri="{FF2B5EF4-FFF2-40B4-BE49-F238E27FC236}">
                  <a16:creationId xmlns:a16="http://schemas.microsoft.com/office/drawing/2014/main" id="{B70CB1A2-D591-803E-C626-3FB6ED9A9261}"/>
                </a:ext>
              </a:extLst>
            </p:cNvPr>
            <p:cNvSpPr/>
            <p:nvPr/>
          </p:nvSpPr>
          <p:spPr>
            <a:xfrm>
              <a:off x="4065355" y="3574526"/>
              <a:ext cx="39100" cy="10907"/>
            </a:xfrm>
            <a:custGeom>
              <a:avLst/>
              <a:gdLst/>
              <a:ahLst/>
              <a:cxnLst/>
              <a:rect l="l" t="t" r="r" b="b"/>
              <a:pathLst>
                <a:path w="1477" h="412" extrusionOk="0">
                  <a:moveTo>
                    <a:pt x="207" y="1"/>
                  </a:moveTo>
                  <a:cubicBezTo>
                    <a:pt x="92" y="1"/>
                    <a:pt x="1" y="92"/>
                    <a:pt x="1" y="205"/>
                  </a:cubicBezTo>
                  <a:cubicBezTo>
                    <a:pt x="1" y="319"/>
                    <a:pt x="92" y="411"/>
                    <a:pt x="207" y="411"/>
                  </a:cubicBezTo>
                  <a:lnTo>
                    <a:pt x="1271" y="411"/>
                  </a:lnTo>
                  <a:cubicBezTo>
                    <a:pt x="1384" y="411"/>
                    <a:pt x="1477" y="319"/>
                    <a:pt x="1477" y="205"/>
                  </a:cubicBezTo>
                  <a:cubicBezTo>
                    <a:pt x="1477" y="92"/>
                    <a:pt x="1384" y="1"/>
                    <a:pt x="1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Google Shape;524;p38">
            <a:extLst>
              <a:ext uri="{FF2B5EF4-FFF2-40B4-BE49-F238E27FC236}">
                <a16:creationId xmlns:a16="http://schemas.microsoft.com/office/drawing/2014/main" id="{318B971F-5BE1-B215-AB07-6AC8FE060CB1}"/>
              </a:ext>
            </a:extLst>
          </p:cNvPr>
          <p:cNvSpPr txBox="1">
            <a:spLocks/>
          </p:cNvSpPr>
          <p:nvPr/>
        </p:nvSpPr>
        <p:spPr>
          <a:xfrm>
            <a:off x="5313200" y="3929576"/>
            <a:ext cx="31269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9pPr>
          </a:lstStyle>
          <a:p>
            <a:pPr marL="0" indent="0"/>
            <a:r>
              <a:rPr lang="tr-TR"/>
              <a:t>Türkiye merkezli akademik dergiler için atıf, bibliyografik bilgi ve tam metin veri tabanı.</a:t>
            </a:r>
          </a:p>
        </p:txBody>
      </p:sp>
    </p:spTree>
    <p:extLst>
      <p:ext uri="{BB962C8B-B14F-4D97-AF65-F5344CB8AC3E}">
        <p14:creationId xmlns:p14="http://schemas.microsoft.com/office/powerpoint/2010/main" val="1372078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E93B9945-3E7A-8B18-3861-AC47D9BC15B9}"/>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50CF39E7-BDEB-359B-14A1-C2AAC878650B}"/>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5400" dirty="0" err="1"/>
              <a:t>TAD’dan</a:t>
            </a:r>
            <a:r>
              <a:rPr lang="tr-TR" sz="5400" dirty="0"/>
              <a:t> Görüntüler</a:t>
            </a:r>
            <a:endParaRPr sz="5400" dirty="0"/>
          </a:p>
        </p:txBody>
      </p:sp>
      <p:grpSp>
        <p:nvGrpSpPr>
          <p:cNvPr id="981" name="Google Shape;981;p51">
            <a:extLst>
              <a:ext uri="{FF2B5EF4-FFF2-40B4-BE49-F238E27FC236}">
                <a16:creationId xmlns:a16="http://schemas.microsoft.com/office/drawing/2014/main" id="{A7D9FA83-C252-A2D4-89C0-040AB0B5CA23}"/>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B703ECB3-0B15-A5E2-D22D-42BB7F722C02}"/>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32CDB904-2B6B-F781-D7CA-4FA53CFA5208}"/>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5E319499-2CC4-9D7C-5473-4F5F23823D85}"/>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515D14F7-D671-6448-DF71-D86A835A10B7}"/>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1D505A0A-9799-E4C3-A8AB-B741D6AB9C74}"/>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E0841BE1-B12C-85DC-C54E-0C964E556BCA}"/>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F8026562-E1D0-014D-BA09-4EBA8141C9BC}"/>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6F270A5B-AD91-EDB7-4212-6EDF059BAD32}"/>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5F657AC7-E514-D763-F784-86EE1D80871A}"/>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0A602841-B18C-A37A-FA48-02FCC7387D7A}"/>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3641738D-C3E2-FE71-C547-676C8AFA587F}"/>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0BEA8C5E-87C7-F67B-1E21-FE38A8BDA931}"/>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2DE87125-E1F2-8A7F-EC34-0CAFE1B85B78}"/>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9B3FE73D-A64D-C3BC-3918-6C36A6A3B6A5}"/>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BE652DDB-914A-AA6C-1A5F-5CE570B385BC}"/>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7C35FD3F-C828-8E71-C142-CDAFB492DE31}"/>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5C176E6F-B945-C4A1-8852-D8064FE683B1}"/>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627F12A0-90E6-7586-5214-1B7EA12C910D}"/>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5B9D64D0-8CFB-46C0-1309-3294E19F83DE}"/>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92815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43297D8-28C5-F05E-1A52-3ABB082055DA}"/>
              </a:ext>
            </a:extLst>
          </p:cNvPr>
          <p:cNvPicPr>
            <a:picLocks noChangeAspect="1"/>
          </p:cNvPicPr>
          <p:nvPr/>
        </p:nvPicPr>
        <p:blipFill>
          <a:blip r:embed="rId2"/>
          <a:stretch>
            <a:fillRect/>
          </a:stretch>
        </p:blipFill>
        <p:spPr>
          <a:xfrm>
            <a:off x="1305269" y="0"/>
            <a:ext cx="6533462" cy="5143500"/>
          </a:xfrm>
          <a:prstGeom prst="rect">
            <a:avLst/>
          </a:prstGeom>
        </p:spPr>
      </p:pic>
    </p:spTree>
    <p:extLst>
      <p:ext uri="{BB962C8B-B14F-4D97-AF65-F5344CB8AC3E}">
        <p14:creationId xmlns:p14="http://schemas.microsoft.com/office/powerpoint/2010/main" val="3807226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7192BAD-6BCB-5972-41AF-D0ED4437F5E0}"/>
              </a:ext>
            </a:extLst>
          </p:cNvPr>
          <p:cNvPicPr>
            <a:picLocks noChangeAspect="1"/>
          </p:cNvPicPr>
          <p:nvPr/>
        </p:nvPicPr>
        <p:blipFill>
          <a:blip r:embed="rId2"/>
          <a:stretch>
            <a:fillRect/>
          </a:stretch>
        </p:blipFill>
        <p:spPr>
          <a:xfrm>
            <a:off x="746145" y="0"/>
            <a:ext cx="7651709" cy="5143500"/>
          </a:xfrm>
          <a:prstGeom prst="rect">
            <a:avLst/>
          </a:prstGeom>
        </p:spPr>
      </p:pic>
    </p:spTree>
    <p:extLst>
      <p:ext uri="{BB962C8B-B14F-4D97-AF65-F5344CB8AC3E}">
        <p14:creationId xmlns:p14="http://schemas.microsoft.com/office/powerpoint/2010/main" val="2981328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5">
          <a:extLst>
            <a:ext uri="{FF2B5EF4-FFF2-40B4-BE49-F238E27FC236}">
              <a16:creationId xmlns:a16="http://schemas.microsoft.com/office/drawing/2014/main" id="{9AFF7CD6-E8ED-BCC6-4E7B-99AC688AC302}"/>
            </a:ext>
          </a:extLst>
        </p:cNvPr>
        <p:cNvGrpSpPr/>
        <p:nvPr/>
      </p:nvGrpSpPr>
      <p:grpSpPr>
        <a:xfrm>
          <a:off x="0" y="0"/>
          <a:ext cx="0" cy="0"/>
          <a:chOff x="0" y="0"/>
          <a:chExt cx="0" cy="0"/>
        </a:xfrm>
      </p:grpSpPr>
      <p:sp>
        <p:nvSpPr>
          <p:cNvPr id="596" name="Google Shape;596;p41">
            <a:extLst>
              <a:ext uri="{FF2B5EF4-FFF2-40B4-BE49-F238E27FC236}">
                <a16:creationId xmlns:a16="http://schemas.microsoft.com/office/drawing/2014/main" id="{507E2AF4-9575-E9B2-D623-C864BF749599}"/>
              </a:ext>
            </a:extLst>
          </p:cNvPr>
          <p:cNvSpPr txBox="1">
            <a:spLocks noGrp="1"/>
          </p:cNvSpPr>
          <p:nvPr>
            <p:ph type="title"/>
          </p:nvPr>
        </p:nvSpPr>
        <p:spPr>
          <a:xfrm>
            <a:off x="1883100" y="2075450"/>
            <a:ext cx="5377800" cy="75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Satın Aldığımız Elektronik Kitaplar</a:t>
            </a:r>
            <a:endParaRPr dirty="0"/>
          </a:p>
        </p:txBody>
      </p:sp>
      <p:sp>
        <p:nvSpPr>
          <p:cNvPr id="597" name="Google Shape;597;p41">
            <a:extLst>
              <a:ext uri="{FF2B5EF4-FFF2-40B4-BE49-F238E27FC236}">
                <a16:creationId xmlns:a16="http://schemas.microsoft.com/office/drawing/2014/main" id="{AB6E7B11-53EA-99D3-35B2-F2EE75EA7D3A}"/>
              </a:ext>
            </a:extLst>
          </p:cNvPr>
          <p:cNvSpPr txBox="1">
            <a:spLocks noGrp="1"/>
          </p:cNvSpPr>
          <p:nvPr>
            <p:ph type="subTitle" idx="1"/>
          </p:nvPr>
        </p:nvSpPr>
        <p:spPr>
          <a:xfrm>
            <a:off x="2478300" y="2868675"/>
            <a:ext cx="4187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Kitapların İçerik ve Kapsamları Hakkında</a:t>
            </a:r>
            <a:endParaRPr dirty="0"/>
          </a:p>
        </p:txBody>
      </p:sp>
      <p:sp>
        <p:nvSpPr>
          <p:cNvPr id="598" name="Google Shape;598;p41">
            <a:extLst>
              <a:ext uri="{FF2B5EF4-FFF2-40B4-BE49-F238E27FC236}">
                <a16:creationId xmlns:a16="http://schemas.microsoft.com/office/drawing/2014/main" id="{A5E67082-C0B2-AC72-6273-D03AC3FEF99F}"/>
              </a:ext>
            </a:extLst>
          </p:cNvPr>
          <p:cNvSpPr txBox="1">
            <a:spLocks noGrp="1"/>
          </p:cNvSpPr>
          <p:nvPr>
            <p:ph type="title" idx="2"/>
          </p:nvPr>
        </p:nvSpPr>
        <p:spPr>
          <a:xfrm>
            <a:off x="4134806" y="674034"/>
            <a:ext cx="872700" cy="7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2</a:t>
            </a:r>
            <a:r>
              <a:rPr lang="en"/>
              <a:t>.</a:t>
            </a:r>
            <a:endParaRPr/>
          </a:p>
        </p:txBody>
      </p:sp>
      <p:grpSp>
        <p:nvGrpSpPr>
          <p:cNvPr id="599" name="Google Shape;599;p41">
            <a:extLst>
              <a:ext uri="{FF2B5EF4-FFF2-40B4-BE49-F238E27FC236}">
                <a16:creationId xmlns:a16="http://schemas.microsoft.com/office/drawing/2014/main" id="{29FE931E-1E79-B3BC-6DF4-24D29D65812F}"/>
              </a:ext>
            </a:extLst>
          </p:cNvPr>
          <p:cNvGrpSpPr/>
          <p:nvPr/>
        </p:nvGrpSpPr>
        <p:grpSpPr>
          <a:xfrm rot="10800000">
            <a:off x="3022100" y="3462966"/>
            <a:ext cx="3099800" cy="432078"/>
            <a:chOff x="365594" y="582466"/>
            <a:chExt cx="3099800" cy="432078"/>
          </a:xfrm>
        </p:grpSpPr>
        <p:sp>
          <p:nvSpPr>
            <p:cNvPr id="600" name="Google Shape;600;p41">
              <a:extLst>
                <a:ext uri="{FF2B5EF4-FFF2-40B4-BE49-F238E27FC236}">
                  <a16:creationId xmlns:a16="http://schemas.microsoft.com/office/drawing/2014/main" id="{EFDABA82-825A-40C1-933C-5C94E224AF0F}"/>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41">
              <a:extLst>
                <a:ext uri="{FF2B5EF4-FFF2-40B4-BE49-F238E27FC236}">
                  <a16:creationId xmlns:a16="http://schemas.microsoft.com/office/drawing/2014/main" id="{42AF3D6D-D2B0-6E4D-1541-3429338E174F}"/>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41">
              <a:extLst>
                <a:ext uri="{FF2B5EF4-FFF2-40B4-BE49-F238E27FC236}">
                  <a16:creationId xmlns:a16="http://schemas.microsoft.com/office/drawing/2014/main" id="{CD89CD35-6B98-D68B-9BF5-ADF7BC5E6146}"/>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41">
              <a:extLst>
                <a:ext uri="{FF2B5EF4-FFF2-40B4-BE49-F238E27FC236}">
                  <a16:creationId xmlns:a16="http://schemas.microsoft.com/office/drawing/2014/main" id="{D7B57FE9-5437-C70F-15E4-1F1FE5EF9074}"/>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41">
              <a:extLst>
                <a:ext uri="{FF2B5EF4-FFF2-40B4-BE49-F238E27FC236}">
                  <a16:creationId xmlns:a16="http://schemas.microsoft.com/office/drawing/2014/main" id="{19AD0D59-D009-1145-FBBE-781C2DA8078F}"/>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41">
              <a:extLst>
                <a:ext uri="{FF2B5EF4-FFF2-40B4-BE49-F238E27FC236}">
                  <a16:creationId xmlns:a16="http://schemas.microsoft.com/office/drawing/2014/main" id="{356478FB-470E-0E0E-4038-BF845D9F19F3}"/>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41">
              <a:extLst>
                <a:ext uri="{FF2B5EF4-FFF2-40B4-BE49-F238E27FC236}">
                  <a16:creationId xmlns:a16="http://schemas.microsoft.com/office/drawing/2014/main" id="{84D4381D-E61F-0109-D8CE-942264F65625}"/>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41">
              <a:extLst>
                <a:ext uri="{FF2B5EF4-FFF2-40B4-BE49-F238E27FC236}">
                  <a16:creationId xmlns:a16="http://schemas.microsoft.com/office/drawing/2014/main" id="{73DDEB1E-54CE-9A72-410E-F862B5676B6C}"/>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41">
              <a:extLst>
                <a:ext uri="{FF2B5EF4-FFF2-40B4-BE49-F238E27FC236}">
                  <a16:creationId xmlns:a16="http://schemas.microsoft.com/office/drawing/2014/main" id="{14D1546B-FA06-ED7B-3E46-8CF349E234D3}"/>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2098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67E3B21F-DC04-05FD-26E2-892A6AD7490E}"/>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59CD7102-11E0-D012-59D5-04D9D5311FFC}"/>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700" dirty="0" err="1"/>
              <a:t>Elsevier</a:t>
            </a:r>
            <a:r>
              <a:rPr lang="tr-TR" sz="1700" dirty="0"/>
              <a:t> E-Kitapları (</a:t>
            </a:r>
            <a:r>
              <a:rPr lang="tr-TR" sz="1700" dirty="0" err="1"/>
              <a:t>Science</a:t>
            </a:r>
            <a:r>
              <a:rPr lang="tr-TR" sz="1700" dirty="0"/>
              <a:t> Direct)</a:t>
            </a:r>
          </a:p>
        </p:txBody>
      </p:sp>
      <p:pic>
        <p:nvPicPr>
          <p:cNvPr id="5" name="Resim 4">
            <a:extLst>
              <a:ext uri="{FF2B5EF4-FFF2-40B4-BE49-F238E27FC236}">
                <a16:creationId xmlns:a16="http://schemas.microsoft.com/office/drawing/2014/main" id="{1515C90A-4905-CF73-1635-0D95453F69A5}"/>
              </a:ext>
            </a:extLst>
          </p:cNvPr>
          <p:cNvPicPr>
            <a:picLocks noChangeAspect="1"/>
          </p:cNvPicPr>
          <p:nvPr/>
        </p:nvPicPr>
        <p:blipFill>
          <a:blip r:embed="rId3"/>
          <a:srcRect l="22523" r="22523"/>
          <a:stretch/>
        </p:blipFill>
        <p:spPr>
          <a:xfrm>
            <a:off x="1081860" y="864984"/>
            <a:ext cx="2607658" cy="2668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F9AD4F05-F139-C23F-0E24-E63119D9891E}"/>
              </a:ext>
            </a:extLst>
          </p:cNvPr>
          <p:cNvSpPr txBox="1"/>
          <p:nvPr/>
        </p:nvSpPr>
        <p:spPr>
          <a:xfrm>
            <a:off x="4991386" y="864984"/>
            <a:ext cx="362666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Tamamı </a:t>
            </a:r>
            <a:r>
              <a:rPr lang="tr-TR" dirty="0">
                <a:latin typeface="Fira Sans" panose="020B0503050000020004" pitchFamily="34" charset="0"/>
              </a:rPr>
              <a:t>ya da bir kısmı açık erişimli olanların yanı sıra Üniversite olarak satın aldığımız </a:t>
            </a:r>
            <a:r>
              <a:rPr lang="tr-TR" dirty="0" err="1">
                <a:latin typeface="Fira Sans" panose="020B0503050000020004" pitchFamily="34" charset="0"/>
              </a:rPr>
              <a:t>Elsevier</a:t>
            </a:r>
            <a:r>
              <a:rPr lang="tr-TR" dirty="0">
                <a:latin typeface="Fira Sans" panose="020B0503050000020004" pitchFamily="34" charset="0"/>
              </a:rPr>
              <a:t> e-kitaplarının (kitap, ders kitabı, el kitabı, referans eser ve kitap serisi) sayısı 511 olup dergilerle birlikte erişebildiğimiz içerik sayısı yaklaşık olarak 5 bini bulmaktadır. Tüm bu </a:t>
            </a:r>
            <a:r>
              <a:rPr lang="tr-TR" dirty="0" err="1">
                <a:latin typeface="Fira Sans" panose="020B0503050000020004" pitchFamily="34" charset="0"/>
              </a:rPr>
              <a:t>Elsevier</a:t>
            </a:r>
            <a:r>
              <a:rPr lang="tr-TR" dirty="0">
                <a:latin typeface="Fira Sans" panose="020B0503050000020004" pitchFamily="34" charset="0"/>
              </a:rPr>
              <a:t> kaynaklarına  </a:t>
            </a:r>
            <a:r>
              <a:rPr lang="tr-TR" dirty="0" err="1">
                <a:latin typeface="Fira Sans" panose="020B0503050000020004" pitchFamily="34" charset="0"/>
              </a:rPr>
              <a:t>ScienceDirect</a:t>
            </a:r>
            <a:r>
              <a:rPr lang="tr-TR" dirty="0">
                <a:latin typeface="Fira Sans" panose="020B0503050000020004" pitchFamily="34" charset="0"/>
              </a:rPr>
              <a:t> platformu üzerinden erişilebilmektedir.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1458483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5EDC8E26-AC3E-00E4-DF0E-47C7CD090E78}"/>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C7F5016A-9A89-98F4-0A0F-9821061D445A}"/>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700" dirty="0" err="1"/>
              <a:t>Elsevier</a:t>
            </a:r>
            <a:r>
              <a:rPr lang="tr-TR" sz="1700" dirty="0"/>
              <a:t> E-Kitapları (</a:t>
            </a:r>
            <a:r>
              <a:rPr lang="tr-TR" sz="1700" dirty="0" err="1"/>
              <a:t>Science</a:t>
            </a:r>
            <a:r>
              <a:rPr lang="tr-TR" sz="1700" dirty="0"/>
              <a:t> Direct)</a:t>
            </a:r>
          </a:p>
        </p:txBody>
      </p:sp>
      <p:pic>
        <p:nvPicPr>
          <p:cNvPr id="5" name="Resim 4">
            <a:extLst>
              <a:ext uri="{FF2B5EF4-FFF2-40B4-BE49-F238E27FC236}">
                <a16:creationId xmlns:a16="http://schemas.microsoft.com/office/drawing/2014/main" id="{9FC960E3-0EA4-BEE6-6920-C059BCE7F212}"/>
              </a:ext>
            </a:extLst>
          </p:cNvPr>
          <p:cNvPicPr>
            <a:picLocks noChangeAspect="1"/>
          </p:cNvPicPr>
          <p:nvPr/>
        </p:nvPicPr>
        <p:blipFill>
          <a:blip r:embed="rId3"/>
          <a:srcRect l="22523" r="22523"/>
          <a:stretch/>
        </p:blipFill>
        <p:spPr>
          <a:xfrm>
            <a:off x="1081860" y="864984"/>
            <a:ext cx="2607658" cy="2668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403C56C2-A0E0-3061-0B81-E25280034EE3}"/>
              </a:ext>
            </a:extLst>
          </p:cNvPr>
          <p:cNvSpPr txBox="1"/>
          <p:nvPr/>
        </p:nvSpPr>
        <p:spPr>
          <a:xfrm>
            <a:off x="4991386" y="864984"/>
            <a:ext cx="3626663" cy="954107"/>
          </a:xfrm>
          <a:prstGeom prst="rect">
            <a:avLst/>
          </a:prstGeom>
          <a:noFill/>
        </p:spPr>
        <p:txBody>
          <a:bodyPr wrap="square" rtlCol="0">
            <a:spAutoFit/>
          </a:bodyPr>
          <a:lstStyle/>
          <a:p>
            <a:pPr lvl="0">
              <a:defRPr/>
            </a:pPr>
            <a:r>
              <a:rPr lang="tr-TR" dirty="0" err="1">
                <a:latin typeface="Fira Sans" panose="020B0503050000020004" pitchFamily="34" charset="0"/>
              </a:rPr>
              <a:t>Science</a:t>
            </a:r>
            <a:r>
              <a:rPr lang="tr-TR" dirty="0">
                <a:latin typeface="Fira Sans" panose="020B0503050000020004" pitchFamily="34" charset="0"/>
              </a:rPr>
              <a:t> </a:t>
            </a:r>
            <a:r>
              <a:rPr lang="tr-TR" dirty="0" err="1">
                <a:latin typeface="Fira Sans" panose="020B0503050000020004" pitchFamily="34" charset="0"/>
              </a:rPr>
              <a:t>Direct’e</a:t>
            </a:r>
            <a:r>
              <a:rPr lang="tr-TR" dirty="0">
                <a:latin typeface="Fira Sans" panose="020B0503050000020004" pitchFamily="34" charset="0"/>
              </a:rPr>
              <a:t> 01.01.2024 – 18.06.2025 tarihleri arasında Üniversitemizden 1357 farklı kullanıcı toplam 10.322 kez giriş yapmıştır.</a:t>
            </a:r>
          </a:p>
        </p:txBody>
      </p:sp>
    </p:spTree>
    <p:extLst>
      <p:ext uri="{BB962C8B-B14F-4D97-AF65-F5344CB8AC3E}">
        <p14:creationId xmlns:p14="http://schemas.microsoft.com/office/powerpoint/2010/main" val="2288308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9E64AC33-C4C6-A773-4829-A67E83B69573}"/>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3CD536D0-E528-02BC-5144-6064E4C82590}"/>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Springer</a:t>
            </a:r>
            <a:r>
              <a:rPr lang="tr-TR"/>
              <a:t> Nature E-Kitapları</a:t>
            </a:r>
            <a:endParaRPr/>
          </a:p>
        </p:txBody>
      </p:sp>
      <p:pic>
        <p:nvPicPr>
          <p:cNvPr id="5" name="Resim 4">
            <a:extLst>
              <a:ext uri="{FF2B5EF4-FFF2-40B4-BE49-F238E27FC236}">
                <a16:creationId xmlns:a16="http://schemas.microsoft.com/office/drawing/2014/main" id="{48D5B98D-C631-5C43-235D-109A9D2A2A30}"/>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Metin kutusu 1">
            <a:extLst>
              <a:ext uri="{FF2B5EF4-FFF2-40B4-BE49-F238E27FC236}">
                <a16:creationId xmlns:a16="http://schemas.microsoft.com/office/drawing/2014/main" id="{75C9F7D6-5354-10A7-850D-2FCE605FF226}"/>
              </a:ext>
            </a:extLst>
          </p:cNvPr>
          <p:cNvSpPr txBox="1"/>
          <p:nvPr/>
        </p:nvSpPr>
        <p:spPr>
          <a:xfrm>
            <a:off x="4991386" y="864984"/>
            <a:ext cx="36266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Bilimsel yayıncılık alanında dünyanın önde gelen yayınevlerinden birisi olan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Springer</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Nature’a</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ait 13.541 e-kitap, Üniversitemiz tarafından satın alınmış ve kullanıcılarımızın kullanımlarına sunulmuştur.</a:t>
            </a:r>
          </a:p>
        </p:txBody>
      </p:sp>
      <p:graphicFrame>
        <p:nvGraphicFramePr>
          <p:cNvPr id="3" name="Tablo 2">
            <a:extLst>
              <a:ext uri="{FF2B5EF4-FFF2-40B4-BE49-F238E27FC236}">
                <a16:creationId xmlns:a16="http://schemas.microsoft.com/office/drawing/2014/main" id="{C459C63C-2D61-F4E0-EA69-157492900E19}"/>
              </a:ext>
            </a:extLst>
          </p:cNvPr>
          <p:cNvGraphicFramePr>
            <a:graphicFrameLocks noGrp="1"/>
          </p:cNvGraphicFramePr>
          <p:nvPr>
            <p:extLst>
              <p:ext uri="{D42A27DB-BD31-4B8C-83A1-F6EECF244321}">
                <p14:modId xmlns:p14="http://schemas.microsoft.com/office/powerpoint/2010/main" val="1370845733"/>
              </p:ext>
            </p:extLst>
          </p:nvPr>
        </p:nvGraphicFramePr>
        <p:xfrm>
          <a:off x="4991386" y="2392079"/>
          <a:ext cx="3742394" cy="2164080"/>
        </p:xfrm>
        <a:graphic>
          <a:graphicData uri="http://schemas.openxmlformats.org/drawingml/2006/table">
            <a:tbl>
              <a:tblPr firstRow="1" bandRow="1">
                <a:tableStyleId>{793D81CF-94F2-401A-BA57-92F5A7B2D0C5}</a:tableStyleId>
              </a:tblPr>
              <a:tblGrid>
                <a:gridCol w="1871197">
                  <a:extLst>
                    <a:ext uri="{9D8B030D-6E8A-4147-A177-3AD203B41FA5}">
                      <a16:colId xmlns:a16="http://schemas.microsoft.com/office/drawing/2014/main" val="2678460388"/>
                    </a:ext>
                  </a:extLst>
                </a:gridCol>
                <a:gridCol w="1871197">
                  <a:extLst>
                    <a:ext uri="{9D8B030D-6E8A-4147-A177-3AD203B41FA5}">
                      <a16:colId xmlns:a16="http://schemas.microsoft.com/office/drawing/2014/main" val="1387108183"/>
                    </a:ext>
                  </a:extLst>
                </a:gridCol>
              </a:tblGrid>
              <a:tr h="254051">
                <a:tc>
                  <a:txBody>
                    <a:bodyPr/>
                    <a:lstStyle/>
                    <a:p>
                      <a:pPr algn="ctr"/>
                      <a:r>
                        <a:rPr lang="tr-TR" dirty="0">
                          <a:solidFill>
                            <a:schemeClr val="bg1"/>
                          </a:solidFill>
                          <a:latin typeface="Fira Sans" panose="020B0503050000020004" pitchFamily="34" charset="0"/>
                        </a:rPr>
                        <a:t>Kategori</a:t>
                      </a:r>
                    </a:p>
                  </a:txBody>
                  <a:tcPr/>
                </a:tc>
                <a:tc>
                  <a:txBody>
                    <a:bodyPr/>
                    <a:lstStyle/>
                    <a:p>
                      <a:pPr algn="ctr"/>
                      <a:r>
                        <a:rPr lang="tr-TR">
                          <a:latin typeface="Fira Sans" panose="020B0503050000020004" pitchFamily="34" charset="0"/>
                        </a:rPr>
                        <a:t>Satın Aldığımız E-Kitap Adedi</a:t>
                      </a:r>
                    </a:p>
                  </a:txBody>
                  <a:tcPr/>
                </a:tc>
                <a:extLst>
                  <a:ext uri="{0D108BD9-81ED-4DB2-BD59-A6C34878D82A}">
                    <a16:rowId xmlns:a16="http://schemas.microsoft.com/office/drawing/2014/main" val="713797133"/>
                  </a:ext>
                </a:extLst>
              </a:tr>
              <a:tr h="254051">
                <a:tc>
                  <a:txBody>
                    <a:bodyPr/>
                    <a:lstStyle/>
                    <a:p>
                      <a:pPr algn="ctr"/>
                      <a:r>
                        <a:rPr lang="tr-TR" dirty="0">
                          <a:latin typeface="Fira Sans" panose="020B0503050000020004" pitchFamily="34" charset="0"/>
                        </a:rPr>
                        <a:t>Tıp</a:t>
                      </a:r>
                    </a:p>
                  </a:txBody>
                  <a:tcPr/>
                </a:tc>
                <a:tc>
                  <a:txBody>
                    <a:bodyPr/>
                    <a:lstStyle/>
                    <a:p>
                      <a:pPr algn="ctr"/>
                      <a:r>
                        <a:rPr lang="tr-TR">
                          <a:latin typeface="Fira Sans" panose="020B0503050000020004" pitchFamily="34" charset="0"/>
                        </a:rPr>
                        <a:t>7145</a:t>
                      </a:r>
                    </a:p>
                  </a:txBody>
                  <a:tcPr/>
                </a:tc>
                <a:extLst>
                  <a:ext uri="{0D108BD9-81ED-4DB2-BD59-A6C34878D82A}">
                    <a16:rowId xmlns:a16="http://schemas.microsoft.com/office/drawing/2014/main" val="4176977659"/>
                  </a:ext>
                </a:extLst>
              </a:tr>
              <a:tr h="254051">
                <a:tc>
                  <a:txBody>
                    <a:bodyPr/>
                    <a:lstStyle/>
                    <a:p>
                      <a:pPr algn="ctr"/>
                      <a:r>
                        <a:rPr lang="tr-TR">
                          <a:latin typeface="Fira Sans" panose="020B0503050000020004" pitchFamily="34" charset="0"/>
                        </a:rPr>
                        <a:t>Biyomedikal ve Yaşam Bilimleri</a:t>
                      </a:r>
                    </a:p>
                  </a:txBody>
                  <a:tcPr/>
                </a:tc>
                <a:tc>
                  <a:txBody>
                    <a:bodyPr/>
                    <a:lstStyle/>
                    <a:p>
                      <a:pPr algn="ctr"/>
                      <a:r>
                        <a:rPr lang="tr-TR">
                          <a:latin typeface="Fira Sans" panose="020B0503050000020004" pitchFamily="34" charset="0"/>
                        </a:rPr>
                        <a:t>5884</a:t>
                      </a:r>
                    </a:p>
                  </a:txBody>
                  <a:tcPr/>
                </a:tc>
                <a:extLst>
                  <a:ext uri="{0D108BD9-81ED-4DB2-BD59-A6C34878D82A}">
                    <a16:rowId xmlns:a16="http://schemas.microsoft.com/office/drawing/2014/main" val="3239974083"/>
                  </a:ext>
                </a:extLst>
              </a:tr>
              <a:tr h="254051">
                <a:tc>
                  <a:txBody>
                    <a:bodyPr/>
                    <a:lstStyle/>
                    <a:p>
                      <a:pPr algn="ctr"/>
                      <a:r>
                        <a:rPr lang="tr-TR">
                          <a:latin typeface="Fira Sans" panose="020B0503050000020004" pitchFamily="34" charset="0"/>
                        </a:rPr>
                        <a:t>Davranış Bilimleri ve Psikoloji</a:t>
                      </a:r>
                    </a:p>
                  </a:txBody>
                  <a:tcPr/>
                </a:tc>
                <a:tc>
                  <a:txBody>
                    <a:bodyPr/>
                    <a:lstStyle/>
                    <a:p>
                      <a:pPr algn="ctr"/>
                      <a:r>
                        <a:rPr lang="tr-TR">
                          <a:latin typeface="Fira Sans" panose="020B0503050000020004" pitchFamily="34" charset="0"/>
                        </a:rPr>
                        <a:t>512</a:t>
                      </a:r>
                    </a:p>
                  </a:txBody>
                  <a:tcPr/>
                </a:tc>
                <a:extLst>
                  <a:ext uri="{0D108BD9-81ED-4DB2-BD59-A6C34878D82A}">
                    <a16:rowId xmlns:a16="http://schemas.microsoft.com/office/drawing/2014/main" val="313926304"/>
                  </a:ext>
                </a:extLst>
              </a:tr>
              <a:tr h="254051">
                <a:tc>
                  <a:txBody>
                    <a:bodyPr/>
                    <a:lstStyle/>
                    <a:p>
                      <a:pPr algn="ctr"/>
                      <a:r>
                        <a:rPr lang="tr-TR">
                          <a:latin typeface="Fira Sans" panose="020B0503050000020004" pitchFamily="34" charset="0"/>
                        </a:rPr>
                        <a:t>Toplam</a:t>
                      </a:r>
                    </a:p>
                  </a:txBody>
                  <a:tcPr/>
                </a:tc>
                <a:tc>
                  <a:txBody>
                    <a:bodyPr/>
                    <a:lstStyle/>
                    <a:p>
                      <a:pPr algn="ctr"/>
                      <a:r>
                        <a:rPr lang="tr-TR" dirty="0">
                          <a:latin typeface="Fira Sans" panose="020B0503050000020004" pitchFamily="34" charset="0"/>
                        </a:rPr>
                        <a:t>13.541</a:t>
                      </a:r>
                    </a:p>
                  </a:txBody>
                  <a:tcPr/>
                </a:tc>
                <a:extLst>
                  <a:ext uri="{0D108BD9-81ED-4DB2-BD59-A6C34878D82A}">
                    <a16:rowId xmlns:a16="http://schemas.microsoft.com/office/drawing/2014/main" val="1542351106"/>
                  </a:ext>
                </a:extLst>
              </a:tr>
            </a:tbl>
          </a:graphicData>
        </a:graphic>
      </p:graphicFrame>
    </p:spTree>
    <p:extLst>
      <p:ext uri="{BB962C8B-B14F-4D97-AF65-F5344CB8AC3E}">
        <p14:creationId xmlns:p14="http://schemas.microsoft.com/office/powerpoint/2010/main" val="2717912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metin, ekran görüntüsü, yazılım, web sayfası içeren bir resim&#10;&#10;Yapay zeka tarafından oluşturulmuş içerik yanlış olabilir.">
            <a:extLst>
              <a:ext uri="{FF2B5EF4-FFF2-40B4-BE49-F238E27FC236}">
                <a16:creationId xmlns:a16="http://schemas.microsoft.com/office/drawing/2014/main" id="{3E513AB1-BC09-14F0-8CDE-B7EACD2CD2AB}"/>
              </a:ext>
            </a:extLst>
          </p:cNvPr>
          <p:cNvPicPr>
            <a:picLocks noChangeAspect="1"/>
          </p:cNvPicPr>
          <p:nvPr/>
        </p:nvPicPr>
        <p:blipFill>
          <a:blip r:embed="rId2"/>
          <a:stretch>
            <a:fillRect/>
          </a:stretch>
        </p:blipFill>
        <p:spPr>
          <a:xfrm>
            <a:off x="343139" y="0"/>
            <a:ext cx="8457722" cy="5143500"/>
          </a:xfrm>
          <a:prstGeom prst="rect">
            <a:avLst/>
          </a:prstGeom>
        </p:spPr>
      </p:pic>
      <p:sp>
        <p:nvSpPr>
          <p:cNvPr id="6" name="Metin kutusu 5">
            <a:extLst>
              <a:ext uri="{FF2B5EF4-FFF2-40B4-BE49-F238E27FC236}">
                <a16:creationId xmlns:a16="http://schemas.microsoft.com/office/drawing/2014/main" id="{28798DFD-22B7-FEC4-94D6-9F923E4D17EB}"/>
              </a:ext>
            </a:extLst>
          </p:cNvPr>
          <p:cNvSpPr txBox="1"/>
          <p:nvPr/>
        </p:nvSpPr>
        <p:spPr>
          <a:xfrm>
            <a:off x="2543819" y="1196282"/>
            <a:ext cx="3746538" cy="307777"/>
          </a:xfrm>
          <a:prstGeom prst="rect">
            <a:avLst/>
          </a:prstGeom>
          <a:noFill/>
        </p:spPr>
        <p:txBody>
          <a:bodyPr wrap="none" rtlCol="0">
            <a:spAutoFit/>
          </a:bodyPr>
          <a:lstStyle/>
          <a:p>
            <a:r>
              <a:rPr lang="tr-TR" b="1" err="1">
                <a:latin typeface="Fira Sans" panose="020B0503050000020004" pitchFamily="34" charset="0"/>
              </a:rPr>
              <a:t>Springer</a:t>
            </a:r>
            <a:r>
              <a:rPr lang="tr-TR" b="1">
                <a:latin typeface="Fira Sans" panose="020B0503050000020004" pitchFamily="34" charset="0"/>
              </a:rPr>
              <a:t> Nature e-kitaplarına nasıl ulaşılır?</a:t>
            </a:r>
          </a:p>
        </p:txBody>
      </p:sp>
    </p:spTree>
    <p:extLst>
      <p:ext uri="{BB962C8B-B14F-4D97-AF65-F5344CB8AC3E}">
        <p14:creationId xmlns:p14="http://schemas.microsoft.com/office/powerpoint/2010/main" val="1629793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4233-65B9-E697-218D-5D5FAC49E4F7}"/>
            </a:ext>
          </a:extLst>
        </p:cNvPr>
        <p:cNvGrpSpPr/>
        <p:nvPr/>
      </p:nvGrpSpPr>
      <p:grpSpPr>
        <a:xfrm>
          <a:off x="0" y="0"/>
          <a:ext cx="0" cy="0"/>
          <a:chOff x="0" y="0"/>
          <a:chExt cx="0" cy="0"/>
        </a:xfrm>
      </p:grpSpPr>
      <p:pic>
        <p:nvPicPr>
          <p:cNvPr id="3" name="Resim 2" descr="metin, elektronik donanım, ekran görüntüsü, yazılım içeren bir resim&#10;&#10;Yapay zeka tarafından oluşturulmuş içerik yanlış olabilir.">
            <a:extLst>
              <a:ext uri="{FF2B5EF4-FFF2-40B4-BE49-F238E27FC236}">
                <a16:creationId xmlns:a16="http://schemas.microsoft.com/office/drawing/2014/main" id="{3B011844-797F-A3EB-1684-F49B41FC7231}"/>
              </a:ext>
            </a:extLst>
          </p:cNvPr>
          <p:cNvPicPr>
            <a:picLocks noChangeAspect="1"/>
          </p:cNvPicPr>
          <p:nvPr/>
        </p:nvPicPr>
        <p:blipFill>
          <a:blip r:embed="rId2"/>
          <a:stretch>
            <a:fillRect/>
          </a:stretch>
        </p:blipFill>
        <p:spPr>
          <a:xfrm>
            <a:off x="69197" y="0"/>
            <a:ext cx="9005605" cy="5143500"/>
          </a:xfrm>
          <a:prstGeom prst="rect">
            <a:avLst/>
          </a:prstGeom>
        </p:spPr>
      </p:pic>
    </p:spTree>
    <p:extLst>
      <p:ext uri="{BB962C8B-B14F-4D97-AF65-F5344CB8AC3E}">
        <p14:creationId xmlns:p14="http://schemas.microsoft.com/office/powerpoint/2010/main" val="1239656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BFA5EF70-E3B9-72AA-CC15-18143289AD2B}"/>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8287B3D1-34E5-9439-C2B9-CAB780B53488}"/>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Springer</a:t>
            </a:r>
            <a:r>
              <a:rPr lang="tr-TR"/>
              <a:t> Nature E-Kitapları</a:t>
            </a:r>
            <a:endParaRPr/>
          </a:p>
        </p:txBody>
      </p:sp>
      <p:pic>
        <p:nvPicPr>
          <p:cNvPr id="5" name="Resim 4">
            <a:extLst>
              <a:ext uri="{FF2B5EF4-FFF2-40B4-BE49-F238E27FC236}">
                <a16:creationId xmlns:a16="http://schemas.microsoft.com/office/drawing/2014/main" id="{D635CD75-C1AB-1EDC-861A-7E2676A60F73}"/>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Metin kutusu 1">
            <a:extLst>
              <a:ext uri="{FF2B5EF4-FFF2-40B4-BE49-F238E27FC236}">
                <a16:creationId xmlns:a16="http://schemas.microsoft.com/office/drawing/2014/main" id="{5AA83F4E-E493-7017-7C18-946E424A8BF3}"/>
              </a:ext>
            </a:extLst>
          </p:cNvPr>
          <p:cNvSpPr txBox="1"/>
          <p:nvPr/>
        </p:nvSpPr>
        <p:spPr>
          <a:xfrm>
            <a:off x="4991386" y="864984"/>
            <a:ext cx="3626663" cy="954107"/>
          </a:xfrm>
          <a:prstGeom prst="rect">
            <a:avLst/>
          </a:prstGeom>
          <a:noFill/>
        </p:spPr>
        <p:txBody>
          <a:bodyPr wrap="square" rtlCol="0">
            <a:spAutoFit/>
          </a:bodyPr>
          <a:lstStyle/>
          <a:p>
            <a:pPr lvl="0">
              <a:defRPr/>
            </a:pPr>
            <a:r>
              <a:rPr lang="tr-TR" dirty="0" err="1">
                <a:latin typeface="Fira Sans" panose="020B0503050000020004" pitchFamily="34" charset="0"/>
              </a:rPr>
              <a:t>Springer</a:t>
            </a:r>
            <a:r>
              <a:rPr lang="tr-TR" dirty="0">
                <a:latin typeface="Fira Sans" panose="020B0503050000020004" pitchFamily="34" charset="0"/>
              </a:rPr>
              <a:t> </a:t>
            </a:r>
            <a:r>
              <a:rPr lang="tr-TR" dirty="0" err="1">
                <a:latin typeface="Fira Sans" panose="020B0503050000020004" pitchFamily="34" charset="0"/>
              </a:rPr>
              <a:t>Nature’ın</a:t>
            </a:r>
            <a:r>
              <a:rPr lang="tr-TR" dirty="0">
                <a:latin typeface="Fira Sans" panose="020B0503050000020004" pitchFamily="34" charset="0"/>
              </a:rPr>
              <a:t> e-kitap modülüne 01.01.2024 – 18.06.2025 tarihleri arasında Üniversitemizden 702 farklı kullanıcı toplam 2872 kez giriş yapmıştır.</a:t>
            </a:r>
          </a:p>
        </p:txBody>
      </p:sp>
    </p:spTree>
    <p:extLst>
      <p:ext uri="{BB962C8B-B14F-4D97-AF65-F5344CB8AC3E}">
        <p14:creationId xmlns:p14="http://schemas.microsoft.com/office/powerpoint/2010/main" val="118576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0">
          <a:extLst>
            <a:ext uri="{FF2B5EF4-FFF2-40B4-BE49-F238E27FC236}">
              <a16:creationId xmlns:a16="http://schemas.microsoft.com/office/drawing/2014/main" id="{C0CE9329-89EB-AD42-A106-5E685453E902}"/>
            </a:ext>
          </a:extLst>
        </p:cNvPr>
        <p:cNvGrpSpPr/>
        <p:nvPr/>
      </p:nvGrpSpPr>
      <p:grpSpPr>
        <a:xfrm>
          <a:off x="0" y="0"/>
          <a:ext cx="0" cy="0"/>
          <a:chOff x="0" y="0"/>
          <a:chExt cx="0" cy="0"/>
        </a:xfrm>
      </p:grpSpPr>
      <p:sp>
        <p:nvSpPr>
          <p:cNvPr id="521" name="Google Shape;521;p38">
            <a:extLst>
              <a:ext uri="{FF2B5EF4-FFF2-40B4-BE49-F238E27FC236}">
                <a16:creationId xmlns:a16="http://schemas.microsoft.com/office/drawing/2014/main" id="{65A7CFE7-24B8-5C0C-1FAB-A9617652652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Satın Aldığımız Elektronik Kaynaklar</a:t>
            </a:r>
            <a:endParaRPr/>
          </a:p>
        </p:txBody>
      </p:sp>
      <p:sp>
        <p:nvSpPr>
          <p:cNvPr id="523" name="Google Shape;523;p38">
            <a:extLst>
              <a:ext uri="{FF2B5EF4-FFF2-40B4-BE49-F238E27FC236}">
                <a16:creationId xmlns:a16="http://schemas.microsoft.com/office/drawing/2014/main" id="{D82C3787-6BBA-4556-2FAD-78B6181EF6E4}"/>
              </a:ext>
            </a:extLst>
          </p:cNvPr>
          <p:cNvSpPr txBox="1">
            <a:spLocks noGrp="1"/>
          </p:cNvSpPr>
          <p:nvPr>
            <p:ph type="subTitle" idx="1"/>
          </p:nvPr>
        </p:nvSpPr>
        <p:spPr>
          <a:xfrm>
            <a:off x="5303875" y="1664975"/>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Yayıncılık devi </a:t>
            </a:r>
            <a:r>
              <a:rPr lang="tr-TR" err="1"/>
              <a:t>Elsevier’a</a:t>
            </a:r>
            <a:r>
              <a:rPr lang="tr-TR"/>
              <a:t> ait birçok disiplinden, çok sayıda e-kitap.</a:t>
            </a:r>
          </a:p>
        </p:txBody>
      </p:sp>
      <p:sp>
        <p:nvSpPr>
          <p:cNvPr id="525" name="Google Shape;525;p38">
            <a:extLst>
              <a:ext uri="{FF2B5EF4-FFF2-40B4-BE49-F238E27FC236}">
                <a16:creationId xmlns:a16="http://schemas.microsoft.com/office/drawing/2014/main" id="{00DD03F2-06A2-14D6-360D-EDB44ABA1F4B}"/>
              </a:ext>
            </a:extLst>
          </p:cNvPr>
          <p:cNvSpPr txBox="1">
            <a:spLocks noGrp="1"/>
          </p:cNvSpPr>
          <p:nvPr>
            <p:ph type="subTitle" idx="4"/>
          </p:nvPr>
        </p:nvSpPr>
        <p:spPr>
          <a:xfrm>
            <a:off x="5303875" y="2503820"/>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Dünyaca ünlü yayınevi </a:t>
            </a:r>
            <a:r>
              <a:rPr lang="tr-TR" err="1"/>
              <a:t>Springer</a:t>
            </a:r>
            <a:r>
              <a:rPr lang="tr-TR"/>
              <a:t> </a:t>
            </a:r>
            <a:r>
              <a:rPr lang="tr-TR" err="1"/>
              <a:t>Nature’a</a:t>
            </a:r>
            <a:r>
              <a:rPr lang="tr-TR"/>
              <a:t> ait farklı disiplinlerden, binlerce e-kitap.</a:t>
            </a:r>
            <a:endParaRPr/>
          </a:p>
        </p:txBody>
      </p:sp>
      <p:sp>
        <p:nvSpPr>
          <p:cNvPr id="526" name="Google Shape;526;p38">
            <a:extLst>
              <a:ext uri="{FF2B5EF4-FFF2-40B4-BE49-F238E27FC236}">
                <a16:creationId xmlns:a16="http://schemas.microsoft.com/office/drawing/2014/main" id="{CAE105A6-3713-62D0-A6A9-9FEBBBBAD819}"/>
              </a:ext>
            </a:extLst>
          </p:cNvPr>
          <p:cNvSpPr txBox="1">
            <a:spLocks noGrp="1"/>
          </p:cNvSpPr>
          <p:nvPr>
            <p:ph type="title" idx="5"/>
          </p:nvPr>
        </p:nvSpPr>
        <p:spPr>
          <a:xfrm>
            <a:off x="800100" y="1664975"/>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28" name="Google Shape;528;p38">
            <a:extLst>
              <a:ext uri="{FF2B5EF4-FFF2-40B4-BE49-F238E27FC236}">
                <a16:creationId xmlns:a16="http://schemas.microsoft.com/office/drawing/2014/main" id="{DF6AA713-4036-09FE-925B-10A095D7ACCE}"/>
              </a:ext>
            </a:extLst>
          </p:cNvPr>
          <p:cNvSpPr txBox="1">
            <a:spLocks noGrp="1"/>
          </p:cNvSpPr>
          <p:nvPr>
            <p:ph type="title" idx="7"/>
          </p:nvPr>
        </p:nvSpPr>
        <p:spPr>
          <a:xfrm>
            <a:off x="800100" y="2374292"/>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30" name="Google Shape;530;p38">
            <a:extLst>
              <a:ext uri="{FF2B5EF4-FFF2-40B4-BE49-F238E27FC236}">
                <a16:creationId xmlns:a16="http://schemas.microsoft.com/office/drawing/2014/main" id="{0AD9F570-88CF-D9D6-A25B-8C054C18BFAF}"/>
              </a:ext>
            </a:extLst>
          </p:cNvPr>
          <p:cNvSpPr txBox="1">
            <a:spLocks noGrp="1"/>
          </p:cNvSpPr>
          <p:nvPr>
            <p:ph type="subTitle" idx="9"/>
          </p:nvPr>
        </p:nvSpPr>
        <p:spPr>
          <a:xfrm>
            <a:off x="1661145" y="1799629"/>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Elsevier</a:t>
            </a:r>
            <a:r>
              <a:rPr lang="tr-TR"/>
              <a:t> E-kitapları</a:t>
            </a:r>
            <a:endParaRPr/>
          </a:p>
        </p:txBody>
      </p:sp>
      <p:sp>
        <p:nvSpPr>
          <p:cNvPr id="533" name="Google Shape;533;p38">
            <a:extLst>
              <a:ext uri="{FF2B5EF4-FFF2-40B4-BE49-F238E27FC236}">
                <a16:creationId xmlns:a16="http://schemas.microsoft.com/office/drawing/2014/main" id="{8B2EBE0F-0483-FA22-0658-0AA700B016CD}"/>
              </a:ext>
            </a:extLst>
          </p:cNvPr>
          <p:cNvSpPr txBox="1">
            <a:spLocks noGrp="1"/>
          </p:cNvSpPr>
          <p:nvPr>
            <p:ph type="subTitle" idx="15"/>
          </p:nvPr>
        </p:nvSpPr>
        <p:spPr>
          <a:xfrm>
            <a:off x="1661145" y="2499400"/>
            <a:ext cx="3126900" cy="447600"/>
          </a:xfrm>
          <a:prstGeom prst="rect">
            <a:avLst/>
          </a:prstGeom>
        </p:spPr>
        <p:txBody>
          <a:bodyPr spcFirstLastPara="1" wrap="square" lIns="91425" tIns="91425" rIns="91425" bIns="91425" anchor="ctr" anchorCtr="0">
            <a:noAutofit/>
          </a:bodyPr>
          <a:lstStyle/>
          <a:p>
            <a:pPr marL="0" lvl="0" indent="0"/>
            <a:r>
              <a:rPr lang="tr-TR" err="1"/>
              <a:t>Springer</a:t>
            </a:r>
            <a:r>
              <a:rPr lang="tr-TR"/>
              <a:t> Nature E-Kitapları</a:t>
            </a:r>
            <a:endParaRPr lang="en-US"/>
          </a:p>
        </p:txBody>
      </p:sp>
      <p:cxnSp>
        <p:nvCxnSpPr>
          <p:cNvPr id="534" name="Google Shape;534;p38">
            <a:extLst>
              <a:ext uri="{FF2B5EF4-FFF2-40B4-BE49-F238E27FC236}">
                <a16:creationId xmlns:a16="http://schemas.microsoft.com/office/drawing/2014/main" id="{FBE0AA41-71C5-858F-86F6-932947F4BFE5}"/>
              </a:ext>
            </a:extLst>
          </p:cNvPr>
          <p:cNvCxnSpPr/>
          <p:nvPr/>
        </p:nvCxnSpPr>
        <p:spPr>
          <a:xfrm>
            <a:off x="705800" y="167067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38">
            <a:extLst>
              <a:ext uri="{FF2B5EF4-FFF2-40B4-BE49-F238E27FC236}">
                <a16:creationId xmlns:a16="http://schemas.microsoft.com/office/drawing/2014/main" id="{E4A8C120-C529-62E4-4660-3D86E8C5077C}"/>
              </a:ext>
            </a:extLst>
          </p:cNvPr>
          <p:cNvCxnSpPr/>
          <p:nvPr/>
        </p:nvCxnSpPr>
        <p:spPr>
          <a:xfrm>
            <a:off x="705800" y="2378100"/>
            <a:ext cx="7734300" cy="0"/>
          </a:xfrm>
          <a:prstGeom prst="straightConnector1">
            <a:avLst/>
          </a:prstGeom>
          <a:noFill/>
          <a:ln w="19050" cap="flat" cmpd="sng">
            <a:solidFill>
              <a:schemeClr val="lt2"/>
            </a:solidFill>
            <a:prstDash val="solid"/>
            <a:round/>
            <a:headEnd type="none" w="med" len="med"/>
            <a:tailEnd type="none" w="med" len="med"/>
          </a:ln>
        </p:spPr>
      </p:cxnSp>
      <p:grpSp>
        <p:nvGrpSpPr>
          <p:cNvPr id="538" name="Google Shape;538;p38">
            <a:extLst>
              <a:ext uri="{FF2B5EF4-FFF2-40B4-BE49-F238E27FC236}">
                <a16:creationId xmlns:a16="http://schemas.microsoft.com/office/drawing/2014/main" id="{CFD59BA7-C1B4-E24C-5266-572D602441A3}"/>
              </a:ext>
            </a:extLst>
          </p:cNvPr>
          <p:cNvGrpSpPr/>
          <p:nvPr/>
        </p:nvGrpSpPr>
        <p:grpSpPr>
          <a:xfrm rot="10800000">
            <a:off x="4094381" y="1070959"/>
            <a:ext cx="955238" cy="394089"/>
            <a:chOff x="4036632" y="3353219"/>
            <a:chExt cx="562832" cy="232213"/>
          </a:xfrm>
        </p:grpSpPr>
        <p:sp>
          <p:nvSpPr>
            <p:cNvPr id="539" name="Google Shape;539;p38">
              <a:extLst>
                <a:ext uri="{FF2B5EF4-FFF2-40B4-BE49-F238E27FC236}">
                  <a16:creationId xmlns:a16="http://schemas.microsoft.com/office/drawing/2014/main" id="{39EA1DD0-DA06-FE72-5851-7CE92B5FCB83}"/>
                </a:ext>
              </a:extLst>
            </p:cNvPr>
            <p:cNvSpPr/>
            <p:nvPr/>
          </p:nvSpPr>
          <p:spPr>
            <a:xfrm>
              <a:off x="4143977" y="3366111"/>
              <a:ext cx="348087" cy="175698"/>
            </a:xfrm>
            <a:custGeom>
              <a:avLst/>
              <a:gdLst/>
              <a:ahLst/>
              <a:cxnLst/>
              <a:rect l="l" t="t" r="r" b="b"/>
              <a:pathLst>
                <a:path w="13149" h="6637" extrusionOk="0">
                  <a:moveTo>
                    <a:pt x="3843" y="0"/>
                  </a:moveTo>
                  <a:cubicBezTo>
                    <a:pt x="2756" y="0"/>
                    <a:pt x="1735" y="422"/>
                    <a:pt x="966" y="1191"/>
                  </a:cubicBezTo>
                  <a:cubicBezTo>
                    <a:pt x="342" y="1813"/>
                    <a:pt x="0" y="2641"/>
                    <a:pt x="0" y="3521"/>
                  </a:cubicBezTo>
                  <a:cubicBezTo>
                    <a:pt x="0" y="4402"/>
                    <a:pt x="343" y="5230"/>
                    <a:pt x="966" y="5852"/>
                  </a:cubicBezTo>
                  <a:cubicBezTo>
                    <a:pt x="1471" y="6358"/>
                    <a:pt x="2143" y="6637"/>
                    <a:pt x="2859" y="6637"/>
                  </a:cubicBezTo>
                  <a:cubicBezTo>
                    <a:pt x="3574" y="6637"/>
                    <a:pt x="4247" y="6358"/>
                    <a:pt x="4753" y="5852"/>
                  </a:cubicBezTo>
                  <a:cubicBezTo>
                    <a:pt x="5604" y="5001"/>
                    <a:pt x="5604" y="3615"/>
                    <a:pt x="4753" y="2764"/>
                  </a:cubicBezTo>
                  <a:cubicBezTo>
                    <a:pt x="4417" y="2425"/>
                    <a:pt x="3966" y="2239"/>
                    <a:pt x="3489" y="2239"/>
                  </a:cubicBezTo>
                  <a:cubicBezTo>
                    <a:pt x="3013" y="2239"/>
                    <a:pt x="2563" y="2425"/>
                    <a:pt x="2226" y="2764"/>
                  </a:cubicBezTo>
                  <a:cubicBezTo>
                    <a:pt x="2075" y="2914"/>
                    <a:pt x="1962" y="3092"/>
                    <a:pt x="1887" y="3289"/>
                  </a:cubicBezTo>
                  <a:lnTo>
                    <a:pt x="2271" y="3434"/>
                  </a:lnTo>
                  <a:cubicBezTo>
                    <a:pt x="2325" y="3291"/>
                    <a:pt x="2406" y="3163"/>
                    <a:pt x="2515" y="3055"/>
                  </a:cubicBezTo>
                  <a:cubicBezTo>
                    <a:pt x="2776" y="2793"/>
                    <a:pt x="3121" y="2651"/>
                    <a:pt x="3489" y="2651"/>
                  </a:cubicBezTo>
                  <a:cubicBezTo>
                    <a:pt x="3858" y="2651"/>
                    <a:pt x="4204" y="2794"/>
                    <a:pt x="4464" y="3055"/>
                  </a:cubicBezTo>
                  <a:cubicBezTo>
                    <a:pt x="5155" y="3745"/>
                    <a:pt x="5155" y="4871"/>
                    <a:pt x="4464" y="5561"/>
                  </a:cubicBezTo>
                  <a:cubicBezTo>
                    <a:pt x="4036" y="5989"/>
                    <a:pt x="3466" y="6225"/>
                    <a:pt x="2860" y="6225"/>
                  </a:cubicBezTo>
                  <a:cubicBezTo>
                    <a:pt x="2255" y="6225"/>
                    <a:pt x="1684" y="5989"/>
                    <a:pt x="1257" y="5561"/>
                  </a:cubicBezTo>
                  <a:cubicBezTo>
                    <a:pt x="711" y="5017"/>
                    <a:pt x="410" y="4292"/>
                    <a:pt x="410" y="3521"/>
                  </a:cubicBezTo>
                  <a:cubicBezTo>
                    <a:pt x="410" y="2752"/>
                    <a:pt x="711" y="2027"/>
                    <a:pt x="1257" y="1482"/>
                  </a:cubicBezTo>
                  <a:cubicBezTo>
                    <a:pt x="1947" y="791"/>
                    <a:pt x="2865" y="411"/>
                    <a:pt x="3843" y="411"/>
                  </a:cubicBezTo>
                  <a:cubicBezTo>
                    <a:pt x="4820" y="411"/>
                    <a:pt x="5738" y="791"/>
                    <a:pt x="6430" y="1482"/>
                  </a:cubicBezTo>
                  <a:lnTo>
                    <a:pt x="6575" y="1628"/>
                  </a:lnTo>
                  <a:lnTo>
                    <a:pt x="6720" y="1482"/>
                  </a:lnTo>
                  <a:cubicBezTo>
                    <a:pt x="7410" y="791"/>
                    <a:pt x="8329" y="411"/>
                    <a:pt x="9306" y="411"/>
                  </a:cubicBezTo>
                  <a:cubicBezTo>
                    <a:pt x="10284" y="411"/>
                    <a:pt x="11202" y="791"/>
                    <a:pt x="11893" y="1482"/>
                  </a:cubicBezTo>
                  <a:cubicBezTo>
                    <a:pt x="12438" y="2026"/>
                    <a:pt x="12738" y="2752"/>
                    <a:pt x="12738" y="3521"/>
                  </a:cubicBezTo>
                  <a:cubicBezTo>
                    <a:pt x="12738" y="4292"/>
                    <a:pt x="12438" y="5016"/>
                    <a:pt x="11893" y="5561"/>
                  </a:cubicBezTo>
                  <a:cubicBezTo>
                    <a:pt x="11463" y="5989"/>
                    <a:pt x="10894" y="6225"/>
                    <a:pt x="10289" y="6225"/>
                  </a:cubicBezTo>
                  <a:cubicBezTo>
                    <a:pt x="9683" y="6225"/>
                    <a:pt x="9113" y="5989"/>
                    <a:pt x="8685" y="5561"/>
                  </a:cubicBezTo>
                  <a:cubicBezTo>
                    <a:pt x="7994" y="4871"/>
                    <a:pt x="7994" y="3745"/>
                    <a:pt x="8685" y="3055"/>
                  </a:cubicBezTo>
                  <a:cubicBezTo>
                    <a:pt x="8947" y="2793"/>
                    <a:pt x="9293" y="2651"/>
                    <a:pt x="9660" y="2651"/>
                  </a:cubicBezTo>
                  <a:cubicBezTo>
                    <a:pt x="10027" y="2651"/>
                    <a:pt x="10374" y="2794"/>
                    <a:pt x="10635" y="3055"/>
                  </a:cubicBezTo>
                  <a:cubicBezTo>
                    <a:pt x="10742" y="3162"/>
                    <a:pt x="10825" y="3291"/>
                    <a:pt x="10877" y="3434"/>
                  </a:cubicBezTo>
                  <a:lnTo>
                    <a:pt x="11262" y="3289"/>
                  </a:lnTo>
                  <a:cubicBezTo>
                    <a:pt x="11187" y="3092"/>
                    <a:pt x="11074" y="2915"/>
                    <a:pt x="10923" y="2764"/>
                  </a:cubicBezTo>
                  <a:cubicBezTo>
                    <a:pt x="10587" y="2425"/>
                    <a:pt x="10137" y="2239"/>
                    <a:pt x="9660" y="2239"/>
                  </a:cubicBezTo>
                  <a:cubicBezTo>
                    <a:pt x="9183" y="2239"/>
                    <a:pt x="8735" y="2425"/>
                    <a:pt x="8396" y="2764"/>
                  </a:cubicBezTo>
                  <a:cubicBezTo>
                    <a:pt x="7545" y="3615"/>
                    <a:pt x="7545" y="5001"/>
                    <a:pt x="8396" y="5852"/>
                  </a:cubicBezTo>
                  <a:cubicBezTo>
                    <a:pt x="8902" y="6358"/>
                    <a:pt x="9575" y="6637"/>
                    <a:pt x="10290" y="6637"/>
                  </a:cubicBezTo>
                  <a:cubicBezTo>
                    <a:pt x="11005" y="6637"/>
                    <a:pt x="11677" y="6358"/>
                    <a:pt x="12184" y="5852"/>
                  </a:cubicBezTo>
                  <a:cubicBezTo>
                    <a:pt x="12807" y="5230"/>
                    <a:pt x="13149" y="4402"/>
                    <a:pt x="13149" y="3521"/>
                  </a:cubicBezTo>
                  <a:cubicBezTo>
                    <a:pt x="13149" y="2641"/>
                    <a:pt x="12806" y="1813"/>
                    <a:pt x="12184" y="1191"/>
                  </a:cubicBezTo>
                  <a:cubicBezTo>
                    <a:pt x="11414" y="423"/>
                    <a:pt x="10392" y="0"/>
                    <a:pt x="9306" y="0"/>
                  </a:cubicBezTo>
                  <a:cubicBezTo>
                    <a:pt x="8287" y="0"/>
                    <a:pt x="7324" y="372"/>
                    <a:pt x="6575" y="1053"/>
                  </a:cubicBezTo>
                  <a:cubicBezTo>
                    <a:pt x="5826" y="373"/>
                    <a:pt x="4862" y="0"/>
                    <a:pt x="38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8">
              <a:extLst>
                <a:ext uri="{FF2B5EF4-FFF2-40B4-BE49-F238E27FC236}">
                  <a16:creationId xmlns:a16="http://schemas.microsoft.com/office/drawing/2014/main" id="{A339A194-8641-BB28-04E5-F42E6C927ED0}"/>
                </a:ext>
              </a:extLst>
            </p:cNvPr>
            <p:cNvSpPr/>
            <p:nvPr/>
          </p:nvSpPr>
          <p:spPr>
            <a:xfrm>
              <a:off x="4419869" y="3445554"/>
              <a:ext cx="26155" cy="25572"/>
            </a:xfrm>
            <a:custGeom>
              <a:avLst/>
              <a:gdLst/>
              <a:ahLst/>
              <a:cxnLst/>
              <a:rect l="l" t="t" r="r" b="b"/>
              <a:pathLst>
                <a:path w="988" h="966" extrusionOk="0">
                  <a:moveTo>
                    <a:pt x="495" y="1"/>
                  </a:moveTo>
                  <a:cubicBezTo>
                    <a:pt x="237" y="1"/>
                    <a:pt x="23" y="204"/>
                    <a:pt x="13" y="462"/>
                  </a:cubicBezTo>
                  <a:cubicBezTo>
                    <a:pt x="0" y="728"/>
                    <a:pt x="207" y="953"/>
                    <a:pt x="472" y="965"/>
                  </a:cubicBezTo>
                  <a:cubicBezTo>
                    <a:pt x="479" y="965"/>
                    <a:pt x="486" y="966"/>
                    <a:pt x="493" y="966"/>
                  </a:cubicBezTo>
                  <a:cubicBezTo>
                    <a:pt x="751" y="966"/>
                    <a:pt x="965" y="763"/>
                    <a:pt x="975" y="504"/>
                  </a:cubicBezTo>
                  <a:cubicBezTo>
                    <a:pt x="988" y="237"/>
                    <a:pt x="781" y="11"/>
                    <a:pt x="516" y="1"/>
                  </a:cubicBezTo>
                  <a:cubicBezTo>
                    <a:pt x="509" y="1"/>
                    <a:pt x="502" y="1"/>
                    <a:pt x="4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8">
              <a:extLst>
                <a:ext uri="{FF2B5EF4-FFF2-40B4-BE49-F238E27FC236}">
                  <a16:creationId xmlns:a16="http://schemas.microsoft.com/office/drawing/2014/main" id="{A35EA051-E397-C95D-D81B-BFC195E2B71D}"/>
                </a:ext>
              </a:extLst>
            </p:cNvPr>
            <p:cNvSpPr/>
            <p:nvPr/>
          </p:nvSpPr>
          <p:spPr>
            <a:xfrm>
              <a:off x="4190753" y="3445554"/>
              <a:ext cx="26128" cy="25572"/>
            </a:xfrm>
            <a:custGeom>
              <a:avLst/>
              <a:gdLst/>
              <a:ahLst/>
              <a:cxnLst/>
              <a:rect l="l" t="t" r="r" b="b"/>
              <a:pathLst>
                <a:path w="987" h="966" extrusionOk="0">
                  <a:moveTo>
                    <a:pt x="494" y="1"/>
                  </a:moveTo>
                  <a:cubicBezTo>
                    <a:pt x="236" y="1"/>
                    <a:pt x="22" y="204"/>
                    <a:pt x="11" y="462"/>
                  </a:cubicBezTo>
                  <a:cubicBezTo>
                    <a:pt x="0" y="728"/>
                    <a:pt x="206" y="953"/>
                    <a:pt x="471" y="965"/>
                  </a:cubicBezTo>
                  <a:cubicBezTo>
                    <a:pt x="478" y="965"/>
                    <a:pt x="485" y="966"/>
                    <a:pt x="492" y="966"/>
                  </a:cubicBezTo>
                  <a:cubicBezTo>
                    <a:pt x="750" y="966"/>
                    <a:pt x="963" y="763"/>
                    <a:pt x="974" y="504"/>
                  </a:cubicBezTo>
                  <a:cubicBezTo>
                    <a:pt x="986" y="237"/>
                    <a:pt x="780" y="11"/>
                    <a:pt x="515" y="1"/>
                  </a:cubicBezTo>
                  <a:cubicBezTo>
                    <a:pt x="508" y="1"/>
                    <a:pt x="501" y="1"/>
                    <a:pt x="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38">
              <a:extLst>
                <a:ext uri="{FF2B5EF4-FFF2-40B4-BE49-F238E27FC236}">
                  <a16:creationId xmlns:a16="http://schemas.microsoft.com/office/drawing/2014/main" id="{6AC27CC8-68B5-C83F-88F3-3F5D2C036E3F}"/>
                </a:ext>
              </a:extLst>
            </p:cNvPr>
            <p:cNvSpPr/>
            <p:nvPr/>
          </p:nvSpPr>
          <p:spPr>
            <a:xfrm>
              <a:off x="4297489" y="3401054"/>
              <a:ext cx="41006" cy="40106"/>
            </a:xfrm>
            <a:custGeom>
              <a:avLst/>
              <a:gdLst/>
              <a:ahLst/>
              <a:cxnLst/>
              <a:rect l="l" t="t" r="r" b="b"/>
              <a:pathLst>
                <a:path w="1549" h="1515" extrusionOk="0">
                  <a:moveTo>
                    <a:pt x="776" y="410"/>
                  </a:moveTo>
                  <a:cubicBezTo>
                    <a:pt x="782" y="410"/>
                    <a:pt x="785" y="410"/>
                    <a:pt x="791" y="413"/>
                  </a:cubicBezTo>
                  <a:cubicBezTo>
                    <a:pt x="981" y="420"/>
                    <a:pt x="1129" y="583"/>
                    <a:pt x="1120" y="773"/>
                  </a:cubicBezTo>
                  <a:cubicBezTo>
                    <a:pt x="1113" y="956"/>
                    <a:pt x="961" y="1103"/>
                    <a:pt x="780" y="1103"/>
                  </a:cubicBezTo>
                  <a:cubicBezTo>
                    <a:pt x="774" y="1103"/>
                    <a:pt x="767" y="1103"/>
                    <a:pt x="760" y="1103"/>
                  </a:cubicBezTo>
                  <a:cubicBezTo>
                    <a:pt x="570" y="1095"/>
                    <a:pt x="421" y="933"/>
                    <a:pt x="430" y="743"/>
                  </a:cubicBezTo>
                  <a:cubicBezTo>
                    <a:pt x="434" y="650"/>
                    <a:pt x="474" y="565"/>
                    <a:pt x="542" y="502"/>
                  </a:cubicBezTo>
                  <a:cubicBezTo>
                    <a:pt x="606" y="443"/>
                    <a:pt x="689" y="410"/>
                    <a:pt x="776" y="410"/>
                  </a:cubicBezTo>
                  <a:close/>
                  <a:moveTo>
                    <a:pt x="781" y="1"/>
                  </a:moveTo>
                  <a:cubicBezTo>
                    <a:pt x="591" y="1"/>
                    <a:pt x="407" y="69"/>
                    <a:pt x="264" y="200"/>
                  </a:cubicBezTo>
                  <a:cubicBezTo>
                    <a:pt x="114" y="335"/>
                    <a:pt x="28" y="522"/>
                    <a:pt x="19" y="724"/>
                  </a:cubicBezTo>
                  <a:cubicBezTo>
                    <a:pt x="1" y="1142"/>
                    <a:pt x="325" y="1495"/>
                    <a:pt x="742" y="1514"/>
                  </a:cubicBezTo>
                  <a:lnTo>
                    <a:pt x="776" y="1514"/>
                  </a:lnTo>
                  <a:cubicBezTo>
                    <a:pt x="1179" y="1514"/>
                    <a:pt x="1514" y="1197"/>
                    <a:pt x="1531" y="791"/>
                  </a:cubicBezTo>
                  <a:cubicBezTo>
                    <a:pt x="1549" y="374"/>
                    <a:pt x="1224" y="19"/>
                    <a:pt x="807" y="1"/>
                  </a:cubicBezTo>
                  <a:cubicBezTo>
                    <a:pt x="798" y="1"/>
                    <a:pt x="789" y="1"/>
                    <a:pt x="7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38">
              <a:extLst>
                <a:ext uri="{FF2B5EF4-FFF2-40B4-BE49-F238E27FC236}">
                  <a16:creationId xmlns:a16="http://schemas.microsoft.com/office/drawing/2014/main" id="{B5620D4A-BDA9-2FC0-EC2E-94612F839B9D}"/>
                </a:ext>
              </a:extLst>
            </p:cNvPr>
            <p:cNvSpPr/>
            <p:nvPr/>
          </p:nvSpPr>
          <p:spPr>
            <a:xfrm>
              <a:off x="4297542" y="3353219"/>
              <a:ext cx="41032" cy="40053"/>
            </a:xfrm>
            <a:custGeom>
              <a:avLst/>
              <a:gdLst/>
              <a:ahLst/>
              <a:cxnLst/>
              <a:rect l="l" t="t" r="r" b="b"/>
              <a:pathLst>
                <a:path w="1550" h="1513" extrusionOk="0">
                  <a:moveTo>
                    <a:pt x="776" y="410"/>
                  </a:moveTo>
                  <a:cubicBezTo>
                    <a:pt x="780" y="410"/>
                    <a:pt x="784" y="410"/>
                    <a:pt x="789" y="410"/>
                  </a:cubicBezTo>
                  <a:cubicBezTo>
                    <a:pt x="979" y="418"/>
                    <a:pt x="1127" y="580"/>
                    <a:pt x="1118" y="770"/>
                  </a:cubicBezTo>
                  <a:cubicBezTo>
                    <a:pt x="1115" y="863"/>
                    <a:pt x="1075" y="948"/>
                    <a:pt x="1007" y="1011"/>
                  </a:cubicBezTo>
                  <a:cubicBezTo>
                    <a:pt x="943" y="1070"/>
                    <a:pt x="862" y="1103"/>
                    <a:pt x="778" y="1103"/>
                  </a:cubicBezTo>
                  <a:cubicBezTo>
                    <a:pt x="771" y="1103"/>
                    <a:pt x="765" y="1103"/>
                    <a:pt x="758" y="1102"/>
                  </a:cubicBezTo>
                  <a:cubicBezTo>
                    <a:pt x="568" y="1093"/>
                    <a:pt x="419" y="931"/>
                    <a:pt x="428" y="741"/>
                  </a:cubicBezTo>
                  <a:cubicBezTo>
                    <a:pt x="436" y="555"/>
                    <a:pt x="591" y="410"/>
                    <a:pt x="776" y="410"/>
                  </a:cubicBezTo>
                  <a:close/>
                  <a:moveTo>
                    <a:pt x="782" y="0"/>
                  </a:moveTo>
                  <a:cubicBezTo>
                    <a:pt x="380" y="0"/>
                    <a:pt x="37" y="316"/>
                    <a:pt x="18" y="723"/>
                  </a:cubicBezTo>
                  <a:cubicBezTo>
                    <a:pt x="0" y="1142"/>
                    <a:pt x="324" y="1495"/>
                    <a:pt x="742" y="1513"/>
                  </a:cubicBezTo>
                  <a:lnTo>
                    <a:pt x="775" y="1513"/>
                  </a:lnTo>
                  <a:cubicBezTo>
                    <a:pt x="963" y="1513"/>
                    <a:pt x="1144" y="1445"/>
                    <a:pt x="1286" y="1315"/>
                  </a:cubicBezTo>
                  <a:cubicBezTo>
                    <a:pt x="1436" y="1178"/>
                    <a:pt x="1522" y="993"/>
                    <a:pt x="1531" y="790"/>
                  </a:cubicBezTo>
                  <a:cubicBezTo>
                    <a:pt x="1549" y="372"/>
                    <a:pt x="1225" y="19"/>
                    <a:pt x="809" y="1"/>
                  </a:cubicBezTo>
                  <a:cubicBezTo>
                    <a:pt x="800" y="0"/>
                    <a:pt x="791" y="0"/>
                    <a:pt x="7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8">
              <a:extLst>
                <a:ext uri="{FF2B5EF4-FFF2-40B4-BE49-F238E27FC236}">
                  <a16:creationId xmlns:a16="http://schemas.microsoft.com/office/drawing/2014/main" id="{93A7E99B-FB17-E003-B533-462DE2039206}"/>
                </a:ext>
              </a:extLst>
            </p:cNvPr>
            <p:cNvSpPr/>
            <p:nvPr/>
          </p:nvSpPr>
          <p:spPr>
            <a:xfrm>
              <a:off x="4036632" y="3530900"/>
              <a:ext cx="562832" cy="10907"/>
            </a:xfrm>
            <a:custGeom>
              <a:avLst/>
              <a:gdLst/>
              <a:ahLst/>
              <a:cxnLst/>
              <a:rect l="l" t="t" r="r" b="b"/>
              <a:pathLst>
                <a:path w="21261" h="412" extrusionOk="0">
                  <a:moveTo>
                    <a:pt x="207" y="0"/>
                  </a:moveTo>
                  <a:cubicBezTo>
                    <a:pt x="93" y="0"/>
                    <a:pt x="1" y="92"/>
                    <a:pt x="1" y="206"/>
                  </a:cubicBezTo>
                  <a:cubicBezTo>
                    <a:pt x="1" y="319"/>
                    <a:pt x="93" y="412"/>
                    <a:pt x="207" y="412"/>
                  </a:cubicBezTo>
                  <a:lnTo>
                    <a:pt x="21054" y="412"/>
                  </a:lnTo>
                  <a:cubicBezTo>
                    <a:pt x="21167" y="412"/>
                    <a:pt x="21260" y="319"/>
                    <a:pt x="21260" y="206"/>
                  </a:cubicBezTo>
                  <a:cubicBezTo>
                    <a:pt x="21260" y="92"/>
                    <a:pt x="21167" y="0"/>
                    <a:pt x="210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a:extLst>
                <a:ext uri="{FF2B5EF4-FFF2-40B4-BE49-F238E27FC236}">
                  <a16:creationId xmlns:a16="http://schemas.microsoft.com/office/drawing/2014/main" id="{DB8A92E0-32D6-6612-7C91-A4222D1645B7}"/>
                </a:ext>
              </a:extLst>
            </p:cNvPr>
            <p:cNvSpPr/>
            <p:nvPr/>
          </p:nvSpPr>
          <p:spPr>
            <a:xfrm>
              <a:off x="4532005" y="3574526"/>
              <a:ext cx="38729" cy="10907"/>
            </a:xfrm>
            <a:custGeom>
              <a:avLst/>
              <a:gdLst/>
              <a:ahLst/>
              <a:cxnLst/>
              <a:rect l="l" t="t" r="r" b="b"/>
              <a:pathLst>
                <a:path w="1463" h="412" extrusionOk="0">
                  <a:moveTo>
                    <a:pt x="206" y="1"/>
                  </a:moveTo>
                  <a:cubicBezTo>
                    <a:pt x="94" y="1"/>
                    <a:pt x="1" y="92"/>
                    <a:pt x="1" y="205"/>
                  </a:cubicBezTo>
                  <a:cubicBezTo>
                    <a:pt x="1" y="319"/>
                    <a:pt x="94" y="411"/>
                    <a:pt x="206" y="411"/>
                  </a:cubicBezTo>
                  <a:lnTo>
                    <a:pt x="1257" y="411"/>
                  </a:lnTo>
                  <a:cubicBezTo>
                    <a:pt x="1370" y="411"/>
                    <a:pt x="1462" y="319"/>
                    <a:pt x="1462" y="205"/>
                  </a:cubicBezTo>
                  <a:cubicBezTo>
                    <a:pt x="1462" y="92"/>
                    <a:pt x="1370" y="1"/>
                    <a:pt x="12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a:extLst>
                <a:ext uri="{FF2B5EF4-FFF2-40B4-BE49-F238E27FC236}">
                  <a16:creationId xmlns:a16="http://schemas.microsoft.com/office/drawing/2014/main" id="{CCCA95A7-8602-1B0D-B436-B9E9E4D22019}"/>
                </a:ext>
              </a:extLst>
            </p:cNvPr>
            <p:cNvSpPr/>
            <p:nvPr/>
          </p:nvSpPr>
          <p:spPr>
            <a:xfrm>
              <a:off x="4125314" y="3574526"/>
              <a:ext cx="385095" cy="10907"/>
            </a:xfrm>
            <a:custGeom>
              <a:avLst/>
              <a:gdLst/>
              <a:ahLst/>
              <a:cxnLst/>
              <a:rect l="l" t="t" r="r" b="b"/>
              <a:pathLst>
                <a:path w="14547" h="412" extrusionOk="0">
                  <a:moveTo>
                    <a:pt x="206" y="1"/>
                  </a:moveTo>
                  <a:cubicBezTo>
                    <a:pt x="92" y="1"/>
                    <a:pt x="0" y="92"/>
                    <a:pt x="0" y="205"/>
                  </a:cubicBezTo>
                  <a:cubicBezTo>
                    <a:pt x="0" y="319"/>
                    <a:pt x="92" y="411"/>
                    <a:pt x="206" y="411"/>
                  </a:cubicBezTo>
                  <a:lnTo>
                    <a:pt x="14343" y="411"/>
                  </a:lnTo>
                  <a:cubicBezTo>
                    <a:pt x="14456" y="411"/>
                    <a:pt x="14546" y="319"/>
                    <a:pt x="14546" y="205"/>
                  </a:cubicBezTo>
                  <a:cubicBezTo>
                    <a:pt x="14546" y="92"/>
                    <a:pt x="14454" y="1"/>
                    <a:pt x="143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a:extLst>
                <a:ext uri="{FF2B5EF4-FFF2-40B4-BE49-F238E27FC236}">
                  <a16:creationId xmlns:a16="http://schemas.microsoft.com/office/drawing/2014/main" id="{4F3AE61B-324A-6D11-D88D-E19FBF8B4E9D}"/>
                </a:ext>
              </a:extLst>
            </p:cNvPr>
            <p:cNvSpPr/>
            <p:nvPr/>
          </p:nvSpPr>
          <p:spPr>
            <a:xfrm>
              <a:off x="4065355" y="3574526"/>
              <a:ext cx="39100" cy="10907"/>
            </a:xfrm>
            <a:custGeom>
              <a:avLst/>
              <a:gdLst/>
              <a:ahLst/>
              <a:cxnLst/>
              <a:rect l="l" t="t" r="r" b="b"/>
              <a:pathLst>
                <a:path w="1477" h="412" extrusionOk="0">
                  <a:moveTo>
                    <a:pt x="207" y="1"/>
                  </a:moveTo>
                  <a:cubicBezTo>
                    <a:pt x="92" y="1"/>
                    <a:pt x="1" y="92"/>
                    <a:pt x="1" y="205"/>
                  </a:cubicBezTo>
                  <a:cubicBezTo>
                    <a:pt x="1" y="319"/>
                    <a:pt x="92" y="411"/>
                    <a:pt x="207" y="411"/>
                  </a:cubicBezTo>
                  <a:lnTo>
                    <a:pt x="1271" y="411"/>
                  </a:lnTo>
                  <a:cubicBezTo>
                    <a:pt x="1384" y="411"/>
                    <a:pt x="1477" y="319"/>
                    <a:pt x="1477" y="205"/>
                  </a:cubicBezTo>
                  <a:cubicBezTo>
                    <a:pt x="1477" y="92"/>
                    <a:pt x="1384" y="1"/>
                    <a:pt x="1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11157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64CF2CE-64BA-48CC-CE86-81F11E7BE84D}"/>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A145FEB2-9D24-E49D-DDF1-8C6E7A09669B}"/>
              </a:ext>
            </a:extLst>
          </p:cNvPr>
          <p:cNvSpPr txBox="1">
            <a:spLocks noGrp="1"/>
          </p:cNvSpPr>
          <p:nvPr>
            <p:ph type="title"/>
          </p:nvPr>
        </p:nvSpPr>
        <p:spPr>
          <a:xfrm>
            <a:off x="4837788" y="709716"/>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600" dirty="0"/>
              <a:t>Tüm Kaynaklarda Arama (EBSCO EDS)</a:t>
            </a:r>
            <a:endParaRPr lang="en-US" sz="1600" dirty="0"/>
          </a:p>
        </p:txBody>
      </p:sp>
      <p:pic>
        <p:nvPicPr>
          <p:cNvPr id="5" name="Resim 4">
            <a:extLst>
              <a:ext uri="{FF2B5EF4-FFF2-40B4-BE49-F238E27FC236}">
                <a16:creationId xmlns:a16="http://schemas.microsoft.com/office/drawing/2014/main" id="{F3FEA697-6E1D-1CEE-4A62-95C1A69E7486}"/>
              </a:ext>
            </a:extLst>
          </p:cNvPr>
          <p:cNvPicPr>
            <a:picLocks noChangeAspect="1"/>
          </p:cNvPicPr>
          <p:nvPr/>
        </p:nvPicPr>
        <p:blipFill>
          <a:blip r:embed="rId3"/>
          <a:srcRect l="-6212" t="-12512" r="-5793" b="-12093"/>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A8C60965-F22C-9894-301A-1B383530B4C9}"/>
              </a:ext>
            </a:extLst>
          </p:cNvPr>
          <p:cNvSpPr txBox="1"/>
          <p:nvPr/>
        </p:nvSpPr>
        <p:spPr>
          <a:xfrm>
            <a:off x="4991386" y="1194612"/>
            <a:ext cx="3626663" cy="2031325"/>
          </a:xfrm>
          <a:prstGeom prst="rect">
            <a:avLst/>
          </a:prstGeom>
          <a:noFill/>
        </p:spPr>
        <p:txBody>
          <a:bodyPr wrap="square" rtlCol="0">
            <a:spAutoFit/>
          </a:bodyPr>
          <a:lstStyle/>
          <a:p>
            <a:pPr lvl="0">
              <a:defRPr/>
            </a:pPr>
            <a:r>
              <a:rPr lang="tr-TR" dirty="0">
                <a:latin typeface="Fira Sans" panose="020B0503050000020004" pitchFamily="34" charset="0"/>
              </a:rPr>
              <a:t>EBSCO firması tarafından geliştirilen, basılı ve elektronik kaynaklar içerisinde toplu bir arama yapılabilmesine imkân sağlayan "Tüm Kaynaklarda Arama (EBSCO EDS)" arama motoruna </a:t>
            </a:r>
            <a:r>
              <a:rPr lang="tr-TR" dirty="0" err="1">
                <a:latin typeface="Fira Sans" panose="020B0503050000020004" pitchFamily="34" charset="0"/>
              </a:rPr>
              <a:t>VETİS’e</a:t>
            </a:r>
            <a:r>
              <a:rPr lang="tr-TR" dirty="0">
                <a:latin typeface="Fira Sans" panose="020B0503050000020004" pitchFamily="34" charset="0"/>
              </a:rPr>
              <a:t> giriş yapıldıktan sonra sayfanın en üstünde yer alan arama çubuğu üzerinden ulaşılabilir. Bu arama çubuğu aşağıdaki resimde gösterilmiştir.  </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pic>
        <p:nvPicPr>
          <p:cNvPr id="4" name="Resim 3" descr="metin, web sayfası, yazılım, web sitesi içeren bir resim&#10;&#10;Yapay zeka tarafından oluşturulmuş içerik yanlış olabilir.">
            <a:extLst>
              <a:ext uri="{FF2B5EF4-FFF2-40B4-BE49-F238E27FC236}">
                <a16:creationId xmlns:a16="http://schemas.microsoft.com/office/drawing/2014/main" id="{D22768CB-E90A-250D-BEA6-4A0A3A19B242}"/>
              </a:ext>
            </a:extLst>
          </p:cNvPr>
          <p:cNvPicPr>
            <a:picLocks noChangeAspect="1"/>
          </p:cNvPicPr>
          <p:nvPr/>
        </p:nvPicPr>
        <p:blipFill>
          <a:blip r:embed="rId4"/>
          <a:stretch>
            <a:fillRect/>
          </a:stretch>
        </p:blipFill>
        <p:spPr>
          <a:xfrm>
            <a:off x="1725177" y="3710833"/>
            <a:ext cx="6532418" cy="11187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02019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0D34C0B3-0ED6-8B9A-5278-450360AF9822}"/>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2D0D87D4-39FB-D82E-0992-BE42D6B53174}"/>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600" dirty="0"/>
              <a:t>Tüm Kaynaklara Arama (EBSCO EDS)</a:t>
            </a:r>
            <a:endParaRPr lang="en-US" sz="1600" dirty="0"/>
          </a:p>
        </p:txBody>
      </p:sp>
      <p:sp>
        <p:nvSpPr>
          <p:cNvPr id="6" name="Metin kutusu 5">
            <a:extLst>
              <a:ext uri="{FF2B5EF4-FFF2-40B4-BE49-F238E27FC236}">
                <a16:creationId xmlns:a16="http://schemas.microsoft.com/office/drawing/2014/main" id="{2CF9E3D9-3499-2034-7DE9-D14C87F1D58A}"/>
              </a:ext>
            </a:extLst>
          </p:cNvPr>
          <p:cNvSpPr txBox="1"/>
          <p:nvPr/>
        </p:nvSpPr>
        <p:spPr>
          <a:xfrm>
            <a:off x="4873622" y="864984"/>
            <a:ext cx="3626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EBSC</a:t>
            </a:r>
            <a:r>
              <a:rPr lang="tr-TR" b="1" dirty="0">
                <a:latin typeface="Fira Sans" panose="020B0503050000020004" pitchFamily="34" charset="0"/>
              </a:rPr>
              <a:t>O </a:t>
            </a:r>
            <a:r>
              <a:rPr lang="tr-TR" b="1" dirty="0" err="1">
                <a:latin typeface="Fira Sans" panose="020B0503050000020004" pitchFamily="34" charset="0"/>
              </a:rPr>
              <a:t>EDS’ye</a:t>
            </a:r>
            <a:r>
              <a:rPr lang="tr-TR" b="1" dirty="0">
                <a:latin typeface="Fira Sans" panose="020B0503050000020004" pitchFamily="34" charset="0"/>
              </a:rPr>
              <a:t> Ait İstatistikler (01.01.2024 – 18.06.2025)</a:t>
            </a:r>
            <a:endPar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pic>
        <p:nvPicPr>
          <p:cNvPr id="4" name="Resim 3">
            <a:extLst>
              <a:ext uri="{FF2B5EF4-FFF2-40B4-BE49-F238E27FC236}">
                <a16:creationId xmlns:a16="http://schemas.microsoft.com/office/drawing/2014/main" id="{5A11A959-57DC-2092-4541-A590827853AA}"/>
              </a:ext>
            </a:extLst>
          </p:cNvPr>
          <p:cNvPicPr>
            <a:picLocks noChangeAspect="1"/>
          </p:cNvPicPr>
          <p:nvPr/>
        </p:nvPicPr>
        <p:blipFill>
          <a:blip r:embed="rId3"/>
          <a:srcRect l="-6212" t="-12512" r="-5793" b="-12093"/>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10" name="Tablo 9">
            <a:extLst>
              <a:ext uri="{FF2B5EF4-FFF2-40B4-BE49-F238E27FC236}">
                <a16:creationId xmlns:a16="http://schemas.microsoft.com/office/drawing/2014/main" id="{2A0115CF-1D5B-4799-45B8-82CB34C98369}"/>
              </a:ext>
            </a:extLst>
          </p:cNvPr>
          <p:cNvGraphicFramePr>
            <a:graphicFrameLocks noGrp="1"/>
          </p:cNvGraphicFramePr>
          <p:nvPr>
            <p:extLst>
              <p:ext uri="{D42A27DB-BD31-4B8C-83A1-F6EECF244321}">
                <p14:modId xmlns:p14="http://schemas.microsoft.com/office/powerpoint/2010/main" val="4069623549"/>
              </p:ext>
            </p:extLst>
          </p:nvPr>
        </p:nvGraphicFramePr>
        <p:xfrm>
          <a:off x="4963677" y="1437970"/>
          <a:ext cx="3362904" cy="1447091"/>
        </p:xfrm>
        <a:graphic>
          <a:graphicData uri="http://schemas.openxmlformats.org/drawingml/2006/table">
            <a:tbl>
              <a:tblPr firstRow="1" bandRow="1">
                <a:tableStyleId>{7E9639D4-E3E2-4D34-9284-5A2195B3D0D7}</a:tableStyleId>
              </a:tblPr>
              <a:tblGrid>
                <a:gridCol w="1120968">
                  <a:extLst>
                    <a:ext uri="{9D8B030D-6E8A-4147-A177-3AD203B41FA5}">
                      <a16:colId xmlns:a16="http://schemas.microsoft.com/office/drawing/2014/main" val="2689373036"/>
                    </a:ext>
                  </a:extLst>
                </a:gridCol>
                <a:gridCol w="1120968">
                  <a:extLst>
                    <a:ext uri="{9D8B030D-6E8A-4147-A177-3AD203B41FA5}">
                      <a16:colId xmlns:a16="http://schemas.microsoft.com/office/drawing/2014/main" val="2682939074"/>
                    </a:ext>
                  </a:extLst>
                </a:gridCol>
                <a:gridCol w="1120968">
                  <a:extLst>
                    <a:ext uri="{9D8B030D-6E8A-4147-A177-3AD203B41FA5}">
                      <a16:colId xmlns:a16="http://schemas.microsoft.com/office/drawing/2014/main" val="2747649072"/>
                    </a:ext>
                  </a:extLst>
                </a:gridCol>
              </a:tblGrid>
              <a:tr h="737903">
                <a:tc>
                  <a:txBody>
                    <a:bodyPr/>
                    <a:lstStyle/>
                    <a:p>
                      <a:r>
                        <a:rPr lang="tr-TR" dirty="0">
                          <a:solidFill>
                            <a:schemeClr val="accent3"/>
                          </a:solidFill>
                          <a:latin typeface="Fira Sans" panose="020B0503050000020004" pitchFamily="34" charset="0"/>
                        </a:rPr>
                        <a:t>Kullanıcı (farklı kişi)</a:t>
                      </a:r>
                    </a:p>
                  </a:txBody>
                  <a:tcPr/>
                </a:tc>
                <a:tc>
                  <a:txBody>
                    <a:bodyPr/>
                    <a:lstStyle/>
                    <a:p>
                      <a:r>
                        <a:rPr lang="tr-TR" dirty="0">
                          <a:latin typeface="Fira Sans" panose="020B0503050000020004" pitchFamily="34" charset="0"/>
                        </a:rPr>
                        <a:t>Tıklama</a:t>
                      </a:r>
                    </a:p>
                  </a:txBody>
                  <a:tcPr/>
                </a:tc>
                <a:tc>
                  <a:txBody>
                    <a:bodyPr/>
                    <a:lstStyle/>
                    <a:p>
                      <a:r>
                        <a:rPr lang="tr-TR" dirty="0">
                          <a:latin typeface="Fira Sans" panose="020B0503050000020004" pitchFamily="34" charset="0"/>
                        </a:rPr>
                        <a:t>Arama</a:t>
                      </a:r>
                    </a:p>
                  </a:txBody>
                  <a:tcPr/>
                </a:tc>
                <a:extLst>
                  <a:ext uri="{0D108BD9-81ED-4DB2-BD59-A6C34878D82A}">
                    <a16:rowId xmlns:a16="http://schemas.microsoft.com/office/drawing/2014/main" val="3823647977"/>
                  </a:ext>
                </a:extLst>
              </a:tr>
              <a:tr h="709188">
                <a:tc>
                  <a:txBody>
                    <a:bodyPr/>
                    <a:lstStyle/>
                    <a:p>
                      <a:r>
                        <a:rPr lang="tr-TR" dirty="0">
                          <a:latin typeface="Fira Sans" panose="020B0503050000020004" pitchFamily="34" charset="0"/>
                        </a:rPr>
                        <a:t>3795</a:t>
                      </a:r>
                    </a:p>
                  </a:txBody>
                  <a:tcPr/>
                </a:tc>
                <a:tc>
                  <a:txBody>
                    <a:bodyPr/>
                    <a:lstStyle/>
                    <a:p>
                      <a:r>
                        <a:rPr lang="tr-TR" dirty="0">
                          <a:latin typeface="Fira Sans" panose="020B0503050000020004" pitchFamily="34" charset="0"/>
                        </a:rPr>
                        <a:t>65.179</a:t>
                      </a:r>
                    </a:p>
                  </a:txBody>
                  <a:tcPr/>
                </a:tc>
                <a:tc>
                  <a:txBody>
                    <a:bodyPr/>
                    <a:lstStyle/>
                    <a:p>
                      <a:r>
                        <a:rPr lang="tr-TR" dirty="0">
                          <a:latin typeface="Fira Sans" panose="020B0503050000020004" pitchFamily="34" charset="0"/>
                        </a:rPr>
                        <a:t>62.880</a:t>
                      </a:r>
                    </a:p>
                  </a:txBody>
                  <a:tcPr/>
                </a:tc>
                <a:extLst>
                  <a:ext uri="{0D108BD9-81ED-4DB2-BD59-A6C34878D82A}">
                    <a16:rowId xmlns:a16="http://schemas.microsoft.com/office/drawing/2014/main" val="682194580"/>
                  </a:ext>
                </a:extLst>
              </a:tr>
            </a:tbl>
          </a:graphicData>
        </a:graphic>
      </p:graphicFrame>
    </p:spTree>
    <p:extLst>
      <p:ext uri="{BB962C8B-B14F-4D97-AF65-F5344CB8AC3E}">
        <p14:creationId xmlns:p14="http://schemas.microsoft.com/office/powerpoint/2010/main" val="1375952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grpSp>
        <p:nvGrpSpPr>
          <p:cNvPr id="1300" name="Google Shape;1300;p63"/>
          <p:cNvGrpSpPr/>
          <p:nvPr/>
        </p:nvGrpSpPr>
        <p:grpSpPr>
          <a:xfrm>
            <a:off x="3022100" y="3293692"/>
            <a:ext cx="3099800" cy="432122"/>
            <a:chOff x="365594" y="1475317"/>
            <a:chExt cx="3099800" cy="432122"/>
          </a:xfrm>
        </p:grpSpPr>
        <p:sp>
          <p:nvSpPr>
            <p:cNvPr id="1301" name="Google Shape;1301;p63"/>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3"/>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3"/>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3"/>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3"/>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3"/>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3"/>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3"/>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3"/>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63"/>
          <p:cNvSpPr txBox="1">
            <a:spLocks noGrp="1"/>
          </p:cNvSpPr>
          <p:nvPr>
            <p:ph type="title"/>
          </p:nvPr>
        </p:nvSpPr>
        <p:spPr>
          <a:xfrm>
            <a:off x="1588056" y="110205"/>
            <a:ext cx="5904600"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Teşekkürler!</a:t>
            </a:r>
            <a:endParaRPr dirty="0"/>
          </a:p>
        </p:txBody>
      </p:sp>
      <p:sp>
        <p:nvSpPr>
          <p:cNvPr id="1311" name="Google Shape;1311;p63"/>
          <p:cNvSpPr txBox="1">
            <a:spLocks noGrp="1"/>
          </p:cNvSpPr>
          <p:nvPr>
            <p:ph type="subTitle" idx="1"/>
          </p:nvPr>
        </p:nvSpPr>
        <p:spPr>
          <a:xfrm>
            <a:off x="1588056" y="1399279"/>
            <a:ext cx="5904600" cy="122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tr-TR" sz="1800" dirty="0">
              <a:latin typeface="Lora Medium"/>
              <a:ea typeface="Lora Medium"/>
              <a:cs typeface="Lora Medium"/>
              <a:sym typeface="Lora Medium"/>
            </a:endParaRPr>
          </a:p>
          <a:p>
            <a:pPr marL="0" lvl="0" indent="0" algn="ctr" rtl="0">
              <a:spcBef>
                <a:spcPts val="0"/>
              </a:spcBef>
              <a:spcAft>
                <a:spcPts val="0"/>
              </a:spcAft>
              <a:buNone/>
            </a:pPr>
            <a:r>
              <a:rPr lang="tr-TR" sz="1800" b="1" dirty="0">
                <a:latin typeface="Lora Medium"/>
                <a:ea typeface="Lora Medium"/>
                <a:cs typeface="Lora Medium"/>
                <a:sym typeface="Lora Medium"/>
              </a:rPr>
              <a:t>Kütüphanecilerimiz: </a:t>
            </a:r>
            <a:r>
              <a:rPr lang="tr-TR" sz="1800" dirty="0">
                <a:latin typeface="Lora Medium"/>
                <a:ea typeface="Lora Medium"/>
                <a:cs typeface="Lora Medium"/>
                <a:sym typeface="Lora Medium"/>
              </a:rPr>
              <a:t>Aleyna Aldemir, Emirhan Kozan ve Yunus Çelik.</a:t>
            </a:r>
          </a:p>
          <a:p>
            <a:pPr marL="0" lvl="0" indent="0" algn="ctr" rtl="0">
              <a:spcBef>
                <a:spcPts val="0"/>
              </a:spcBef>
              <a:spcAft>
                <a:spcPts val="0"/>
              </a:spcAft>
              <a:buNone/>
            </a:pPr>
            <a:endParaRPr lang="tr-TR" sz="1800" dirty="0">
              <a:latin typeface="Lora Medium"/>
              <a:ea typeface="Lora Medium"/>
              <a:cs typeface="Lora Medium"/>
              <a:sym typeface="Lora Medium"/>
            </a:endParaRPr>
          </a:p>
          <a:p>
            <a:pPr marL="0" lvl="0" indent="0" algn="ctr" rtl="0">
              <a:spcBef>
                <a:spcPts val="0"/>
              </a:spcBef>
              <a:spcAft>
                <a:spcPts val="0"/>
              </a:spcAft>
              <a:buNone/>
            </a:pPr>
            <a:r>
              <a:rPr lang="tr-TR" sz="1800" b="1" dirty="0">
                <a:latin typeface="Lora Medium"/>
                <a:ea typeface="Lora Medium"/>
                <a:cs typeface="Lora Medium"/>
                <a:sym typeface="Lora Medium"/>
              </a:rPr>
              <a:t>İletişim (7/24): </a:t>
            </a:r>
            <a:r>
              <a:rPr lang="tr-TR" sz="1800" dirty="0">
                <a:latin typeface="Lora Medium"/>
                <a:ea typeface="Lora Medium"/>
                <a:cs typeface="Lora Medium"/>
                <a:sym typeface="Lora Medium"/>
              </a:rPr>
              <a:t>kutuphane@sbu.edu.tr/</a:t>
            </a:r>
            <a:endParaRPr lang="tr-TR" sz="1800" b="1" dirty="0">
              <a:latin typeface="Lora Medium"/>
              <a:ea typeface="Lora Medium"/>
              <a:cs typeface="Lora Medium"/>
              <a:sym typeface="Lora Medium"/>
            </a:endParaRPr>
          </a:p>
          <a:p>
            <a:pPr marL="0" lvl="0" indent="0" algn="ctr" rtl="0">
              <a:spcBef>
                <a:spcPts val="0"/>
              </a:spcBef>
              <a:spcAft>
                <a:spcPts val="0"/>
              </a:spcAft>
              <a:buNone/>
            </a:pPr>
            <a:r>
              <a:rPr lang="tr-TR" sz="1800" dirty="0">
                <a:latin typeface="Lora Medium"/>
                <a:ea typeface="Lora Medium"/>
                <a:cs typeface="Lora Medium"/>
                <a:sym typeface="Lora Medium"/>
              </a:rPr>
              <a:t>aleyna.aldemir@sbu.edu.tr  / emirhan.kozan@sbu.edu.tr / yunus.celik@sbu.edu.tr</a:t>
            </a:r>
            <a:r>
              <a:rPr lang="tr-TR" sz="1800" b="1" dirty="0">
                <a:latin typeface="Lora Medium"/>
                <a:ea typeface="Lora Medium"/>
                <a:cs typeface="Lora Medium"/>
                <a:sym typeface="Lora Medium"/>
              </a:rPr>
              <a:t> </a:t>
            </a:r>
            <a:endParaRPr lang="tr-TR" sz="1800" dirty="0">
              <a:latin typeface="Lora Medium"/>
              <a:ea typeface="Lora Medium"/>
              <a:cs typeface="Lora Medium"/>
              <a:sym typeface="Lora Medium"/>
            </a:endParaRPr>
          </a:p>
        </p:txBody>
      </p:sp>
      <p:sp>
        <p:nvSpPr>
          <p:cNvPr id="1321" name="Google Shape;1321;p63"/>
          <p:cNvSpPr txBox="1"/>
          <p:nvPr/>
        </p:nvSpPr>
        <p:spPr>
          <a:xfrm>
            <a:off x="1619763" y="4332550"/>
            <a:ext cx="59046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Fira Sans"/>
                <a:ea typeface="Fira Sans"/>
                <a:cs typeface="Fira Sans"/>
                <a:sym typeface="Fira Sans"/>
              </a:rPr>
              <a:t>Please keep this slide for attribution</a:t>
            </a:r>
            <a:endParaRPr sz="1200">
              <a:solidFill>
                <a:schemeClr val="dk1"/>
              </a:solidFill>
              <a:latin typeface="Fira Sans"/>
              <a:ea typeface="Fira Sans"/>
              <a:cs typeface="Fira Sans"/>
              <a:sym typeface="Fira Sans"/>
            </a:endParaRPr>
          </a:p>
        </p:txBody>
      </p:sp>
      <p:sp>
        <p:nvSpPr>
          <p:cNvPr id="2" name="Dikdörtgen 1">
            <a:extLst>
              <a:ext uri="{FF2B5EF4-FFF2-40B4-BE49-F238E27FC236}">
                <a16:creationId xmlns:a16="http://schemas.microsoft.com/office/drawing/2014/main" id="{48CEF6DA-AA91-2BEE-9948-9533C27FA38E}"/>
              </a:ext>
            </a:extLst>
          </p:cNvPr>
          <p:cNvSpPr/>
          <p:nvPr/>
        </p:nvSpPr>
        <p:spPr>
          <a:xfrm>
            <a:off x="1619650" y="3774478"/>
            <a:ext cx="5956807" cy="9424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Lora Medium" pitchFamily="2" charset="-94"/>
              </a:rPr>
              <a:t>Sağlık Bilimleri Üniversitesi</a:t>
            </a:r>
          </a:p>
          <a:p>
            <a:pPr algn="ctr"/>
            <a:r>
              <a:rPr lang="tr-TR">
                <a:latin typeface="Lora Medium" pitchFamily="2" charset="-94"/>
              </a:rPr>
              <a:t>Kütüphane ve Dokümantasyon Daire Başkanlığı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1"/>
          <p:cNvSpPr txBox="1">
            <a:spLocks noGrp="1"/>
          </p:cNvSpPr>
          <p:nvPr>
            <p:ph type="title"/>
          </p:nvPr>
        </p:nvSpPr>
        <p:spPr>
          <a:xfrm>
            <a:off x="1883100" y="2075450"/>
            <a:ext cx="5377800" cy="75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a:t>Abone Olduğumuz Elektronik Kaynaklar</a:t>
            </a:r>
            <a:endParaRPr/>
          </a:p>
        </p:txBody>
      </p:sp>
      <p:sp>
        <p:nvSpPr>
          <p:cNvPr id="597" name="Google Shape;597;p41"/>
          <p:cNvSpPr txBox="1">
            <a:spLocks noGrp="1"/>
          </p:cNvSpPr>
          <p:nvPr>
            <p:ph type="subTitle" idx="1"/>
          </p:nvPr>
        </p:nvSpPr>
        <p:spPr>
          <a:xfrm>
            <a:off x="2478300" y="2868675"/>
            <a:ext cx="4187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Kaynakların İçerik ve Kapsamları Hakkında</a:t>
            </a:r>
            <a:endParaRPr/>
          </a:p>
        </p:txBody>
      </p:sp>
      <p:sp>
        <p:nvSpPr>
          <p:cNvPr id="598" name="Google Shape;598;p41"/>
          <p:cNvSpPr txBox="1">
            <a:spLocks noGrp="1"/>
          </p:cNvSpPr>
          <p:nvPr>
            <p:ph type="title" idx="2"/>
          </p:nvPr>
        </p:nvSpPr>
        <p:spPr>
          <a:xfrm>
            <a:off x="4134806" y="674034"/>
            <a:ext cx="872700" cy="7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599" name="Google Shape;599;p41"/>
          <p:cNvGrpSpPr/>
          <p:nvPr/>
        </p:nvGrpSpPr>
        <p:grpSpPr>
          <a:xfrm rot="10800000">
            <a:off x="3022100" y="3462966"/>
            <a:ext cx="3099800" cy="432078"/>
            <a:chOff x="365594" y="582466"/>
            <a:chExt cx="3099800" cy="432078"/>
          </a:xfrm>
        </p:grpSpPr>
        <p:sp>
          <p:nvSpPr>
            <p:cNvPr id="600" name="Google Shape;600;p41"/>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C9AFA909-FC1A-F4CE-F765-D249DFDC5805}"/>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5A3FB049-A89E-B8FB-79DD-C109F84A6649}"/>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950"/>
              <a:t>Akademisyen Online Veritabanı</a:t>
            </a:r>
          </a:p>
        </p:txBody>
      </p:sp>
      <p:pic>
        <p:nvPicPr>
          <p:cNvPr id="5" name="Resim 4">
            <a:extLst>
              <a:ext uri="{FF2B5EF4-FFF2-40B4-BE49-F238E27FC236}">
                <a16:creationId xmlns:a16="http://schemas.microsoft.com/office/drawing/2014/main" id="{6E7E918F-5FE4-AA18-3868-93692E70AF35}"/>
              </a:ext>
            </a:extLst>
          </p:cNvPr>
          <p:cNvPicPr>
            <a:picLocks noChangeAspect="1"/>
          </p:cNvPicPr>
          <p:nvPr/>
        </p:nvPicPr>
        <p:blipFill>
          <a:blip r:embed="rId3"/>
          <a:stretch/>
        </p:blipFill>
        <p:spPr>
          <a:xfrm>
            <a:off x="1081860" y="864984"/>
            <a:ext cx="2607658" cy="2668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9D04CEA5-628A-FB82-F230-E5CC0DA6C46A}"/>
              </a:ext>
            </a:extLst>
          </p:cNvPr>
          <p:cNvSpPr txBox="1"/>
          <p:nvPr/>
        </p:nvSpPr>
        <p:spPr>
          <a:xfrm>
            <a:off x="4991386" y="864984"/>
            <a:ext cx="362666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Akademisyen Online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Veritabanı</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(AOV), Akademisyen Kitabevi’ne ait farklı kategorilerden binlerce e-kitaba erişim imkânı sağlamaktadır.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AOV’de</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e-kitaplar 13 ayrı kategoriye (sağlık bilimleri, spor bilimleri, fen bilimleri ve matematik vs.) ayrılmıştır.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AOV’de</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Sağlık Bilimleri kategorisinde çoğunluğu (1054’ü) tıp olmak üzere 1423 e-kitap bulunmaktadır. Tüm kategorilere bakıldığında e-kitap sayısı yaklaşık 3500’ü bulmaktadır.</a:t>
            </a:r>
          </a:p>
        </p:txBody>
      </p:sp>
    </p:spTree>
    <p:extLst>
      <p:ext uri="{BB962C8B-B14F-4D97-AF65-F5344CB8AC3E}">
        <p14:creationId xmlns:p14="http://schemas.microsoft.com/office/powerpoint/2010/main" val="81899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DA30E2B9-9FD8-765E-EABE-DB2AB8E91559}"/>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7AB7754F-98F4-A54E-9864-0305B684AA76}"/>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950"/>
              <a:t>Akademisyen Online Veritabanı</a:t>
            </a:r>
          </a:p>
        </p:txBody>
      </p:sp>
      <p:pic>
        <p:nvPicPr>
          <p:cNvPr id="5" name="Resim 4">
            <a:extLst>
              <a:ext uri="{FF2B5EF4-FFF2-40B4-BE49-F238E27FC236}">
                <a16:creationId xmlns:a16="http://schemas.microsoft.com/office/drawing/2014/main" id="{5859972F-D4C1-5EC5-5B47-353610FF1494}"/>
              </a:ext>
            </a:extLst>
          </p:cNvPr>
          <p:cNvPicPr>
            <a:picLocks noChangeAspect="1"/>
          </p:cNvPicPr>
          <p:nvPr/>
        </p:nvPicPr>
        <p:blipFill>
          <a:blip r:embed="rId3"/>
          <a:stretch/>
        </p:blipFill>
        <p:spPr>
          <a:xfrm>
            <a:off x="1081860" y="864984"/>
            <a:ext cx="2607658" cy="2668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75758B2A-7F84-95FD-484D-604E4270B144}"/>
              </a:ext>
            </a:extLst>
          </p:cNvPr>
          <p:cNvSpPr txBox="1"/>
          <p:nvPr/>
        </p:nvSpPr>
        <p:spPr>
          <a:xfrm>
            <a:off x="4692315" y="864984"/>
            <a:ext cx="3626663" cy="307777"/>
          </a:xfrm>
          <a:prstGeom prst="rect">
            <a:avLst/>
          </a:prstGeom>
          <a:noFill/>
        </p:spPr>
        <p:txBody>
          <a:bodyPr wrap="square" rtlCol="0">
            <a:spAutoFit/>
          </a:bodyPr>
          <a:lstStyle/>
          <a:p>
            <a:pPr lvl="0">
              <a:defRPr/>
            </a:pPr>
            <a:r>
              <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AOV</a:t>
            </a:r>
            <a:r>
              <a:rPr lang="tr-TR" b="1" dirty="0">
                <a:latin typeface="Fira Sans" panose="020B0503050000020004" pitchFamily="34" charset="0"/>
              </a:rPr>
              <a:t>’e Ait 2024 Yılı İstatistikleri</a:t>
            </a:r>
            <a:endPar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graphicFrame>
        <p:nvGraphicFramePr>
          <p:cNvPr id="2" name="Tablo 1">
            <a:extLst>
              <a:ext uri="{FF2B5EF4-FFF2-40B4-BE49-F238E27FC236}">
                <a16:creationId xmlns:a16="http://schemas.microsoft.com/office/drawing/2014/main" id="{10849235-F0A6-752C-A62A-2894D3143842}"/>
              </a:ext>
            </a:extLst>
          </p:cNvPr>
          <p:cNvGraphicFramePr>
            <a:graphicFrameLocks noGrp="1"/>
          </p:cNvGraphicFramePr>
          <p:nvPr>
            <p:extLst>
              <p:ext uri="{D42A27DB-BD31-4B8C-83A1-F6EECF244321}">
                <p14:modId xmlns:p14="http://schemas.microsoft.com/office/powerpoint/2010/main" val="929892657"/>
              </p:ext>
            </p:extLst>
          </p:nvPr>
        </p:nvGraphicFramePr>
        <p:xfrm>
          <a:off x="4764767" y="1301751"/>
          <a:ext cx="3925734" cy="1428735"/>
        </p:xfrm>
        <a:graphic>
          <a:graphicData uri="http://schemas.openxmlformats.org/drawingml/2006/table">
            <a:tbl>
              <a:tblPr firstRow="1" bandRow="1">
                <a:tableStyleId>{7E9639D4-E3E2-4D34-9284-5A2195B3D0D7}</a:tableStyleId>
              </a:tblPr>
              <a:tblGrid>
                <a:gridCol w="1308578">
                  <a:extLst>
                    <a:ext uri="{9D8B030D-6E8A-4147-A177-3AD203B41FA5}">
                      <a16:colId xmlns:a16="http://schemas.microsoft.com/office/drawing/2014/main" val="2447943774"/>
                    </a:ext>
                  </a:extLst>
                </a:gridCol>
                <a:gridCol w="1308578">
                  <a:extLst>
                    <a:ext uri="{9D8B030D-6E8A-4147-A177-3AD203B41FA5}">
                      <a16:colId xmlns:a16="http://schemas.microsoft.com/office/drawing/2014/main" val="1247937210"/>
                    </a:ext>
                  </a:extLst>
                </a:gridCol>
                <a:gridCol w="1308578">
                  <a:extLst>
                    <a:ext uri="{9D8B030D-6E8A-4147-A177-3AD203B41FA5}">
                      <a16:colId xmlns:a16="http://schemas.microsoft.com/office/drawing/2014/main" val="2823783021"/>
                    </a:ext>
                  </a:extLst>
                </a:gridCol>
              </a:tblGrid>
              <a:tr h="725681">
                <a:tc>
                  <a:txBody>
                    <a:bodyPr/>
                    <a:lstStyle/>
                    <a:p>
                      <a:r>
                        <a:rPr lang="tr-TR" dirty="0">
                          <a:solidFill>
                            <a:schemeClr val="accent3"/>
                          </a:solidFill>
                          <a:latin typeface="Fira Sans" panose="020B0503050000020004" pitchFamily="34" charset="0"/>
                        </a:rPr>
                        <a:t>Kitap Arama</a:t>
                      </a:r>
                    </a:p>
                  </a:txBody>
                  <a:tcPr/>
                </a:tc>
                <a:tc>
                  <a:txBody>
                    <a:bodyPr/>
                    <a:lstStyle/>
                    <a:p>
                      <a:r>
                        <a:rPr lang="tr-TR" dirty="0">
                          <a:latin typeface="Fira Sans" panose="020B0503050000020004" pitchFamily="34" charset="0"/>
                        </a:rPr>
                        <a:t>Kitap Görüntüleme</a:t>
                      </a:r>
                    </a:p>
                  </a:txBody>
                  <a:tcPr/>
                </a:tc>
                <a:tc>
                  <a:txBody>
                    <a:bodyPr/>
                    <a:lstStyle/>
                    <a:p>
                      <a:r>
                        <a:rPr lang="tr-TR" dirty="0">
                          <a:latin typeface="Fira Sans" panose="020B0503050000020004" pitchFamily="34" charset="0"/>
                        </a:rPr>
                        <a:t>Kitap Okuma</a:t>
                      </a:r>
                    </a:p>
                  </a:txBody>
                  <a:tcPr/>
                </a:tc>
                <a:extLst>
                  <a:ext uri="{0D108BD9-81ED-4DB2-BD59-A6C34878D82A}">
                    <a16:rowId xmlns:a16="http://schemas.microsoft.com/office/drawing/2014/main" val="4279946251"/>
                  </a:ext>
                </a:extLst>
              </a:tr>
              <a:tr h="703054">
                <a:tc>
                  <a:txBody>
                    <a:bodyPr/>
                    <a:lstStyle/>
                    <a:p>
                      <a:r>
                        <a:rPr lang="tr-TR" dirty="0">
                          <a:latin typeface="Fira Sans" panose="020B0503050000020004" pitchFamily="34" charset="0"/>
                        </a:rPr>
                        <a:t>2480</a:t>
                      </a:r>
                    </a:p>
                  </a:txBody>
                  <a:tcPr/>
                </a:tc>
                <a:tc>
                  <a:txBody>
                    <a:bodyPr/>
                    <a:lstStyle/>
                    <a:p>
                      <a:r>
                        <a:rPr lang="tr-TR" dirty="0">
                          <a:latin typeface="Fira Sans" panose="020B0503050000020004" pitchFamily="34" charset="0"/>
                        </a:rPr>
                        <a:t>7008</a:t>
                      </a:r>
                    </a:p>
                  </a:txBody>
                  <a:tcPr/>
                </a:tc>
                <a:tc>
                  <a:txBody>
                    <a:bodyPr/>
                    <a:lstStyle/>
                    <a:p>
                      <a:r>
                        <a:rPr lang="tr-TR" dirty="0">
                          <a:latin typeface="Fira Sans" panose="020B0503050000020004" pitchFamily="34" charset="0"/>
                        </a:rPr>
                        <a:t>2612</a:t>
                      </a:r>
                    </a:p>
                  </a:txBody>
                  <a:tcPr/>
                </a:tc>
                <a:extLst>
                  <a:ext uri="{0D108BD9-81ED-4DB2-BD59-A6C34878D82A}">
                    <a16:rowId xmlns:a16="http://schemas.microsoft.com/office/drawing/2014/main" val="2519702714"/>
                  </a:ext>
                </a:extLst>
              </a:tr>
            </a:tbl>
          </a:graphicData>
        </a:graphic>
      </p:graphicFrame>
    </p:spTree>
    <p:extLst>
      <p:ext uri="{BB962C8B-B14F-4D97-AF65-F5344CB8AC3E}">
        <p14:creationId xmlns:p14="http://schemas.microsoft.com/office/powerpoint/2010/main" val="3697233739"/>
      </p:ext>
    </p:extLst>
  </p:cSld>
  <p:clrMapOvr>
    <a:masterClrMapping/>
  </p:clrMapOvr>
</p:sld>
</file>

<file path=ppt/theme/theme1.xml><?xml version="1.0" encoding="utf-8"?>
<a:theme xmlns:a="http://schemas.openxmlformats.org/drawingml/2006/main" name="Private University by Slidesgo">
  <a:themeElements>
    <a:clrScheme name="Simple Light">
      <a:dk1>
        <a:srgbClr val="1E1E1E"/>
      </a:dk1>
      <a:lt1>
        <a:srgbClr val="F2F2F2"/>
      </a:lt1>
      <a:dk2>
        <a:srgbClr val="CECBCB"/>
      </a:dk2>
      <a:lt2>
        <a:srgbClr val="969696"/>
      </a:lt2>
      <a:accent1>
        <a:srgbClr val="AE2A2F"/>
      </a:accent1>
      <a:accent2>
        <a:srgbClr val="326598"/>
      </a:accent2>
      <a:accent3>
        <a:srgbClr val="FFFFFF"/>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1860</Words>
  <Application>Microsoft Office PowerPoint</Application>
  <PresentationFormat>Ekran Gösterisi (16:9)</PresentationFormat>
  <Paragraphs>216</Paragraphs>
  <Slides>62</Slides>
  <Notes>46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62</vt:i4>
      </vt:variant>
    </vt:vector>
  </HeadingPairs>
  <TitlesOfParts>
    <vt:vector size="69" baseType="lpstr">
      <vt:lpstr>Fira Sans</vt:lpstr>
      <vt:lpstr>Nunito Light</vt:lpstr>
      <vt:lpstr>Lora Medium</vt:lpstr>
      <vt:lpstr>Arial</vt:lpstr>
      <vt:lpstr>Bebas Neue</vt:lpstr>
      <vt:lpstr>Fira Sans</vt:lpstr>
      <vt:lpstr>Private University by Slidesgo</vt:lpstr>
      <vt:lpstr>ELEKTRONİK KAYNAKLAR: ABONELİKLER VE SATIN ALINANLAR</vt:lpstr>
      <vt:lpstr>KISA BİLGİ</vt:lpstr>
      <vt:lpstr>Hızlı Bakış</vt:lpstr>
      <vt:lpstr>Abone Olduğumuz Elektronik Kaynaklar</vt:lpstr>
      <vt:lpstr>Abone Olduğumuz Elektronik Kaynaklar</vt:lpstr>
      <vt:lpstr>Satın Aldığımız Elektronik Kaynaklar</vt:lpstr>
      <vt:lpstr>Abone Olduğumuz Elektronik Kaynaklar</vt:lpstr>
      <vt:lpstr>Akademisyen Online Veritabanı</vt:lpstr>
      <vt:lpstr>Akademisyen Online Veritabanı</vt:lpstr>
      <vt:lpstr>AOV’den Örnek Kitap Görüntüsü</vt:lpstr>
      <vt:lpstr>PowerPoint Sunusu</vt:lpstr>
      <vt:lpstr>Anatomy.tv by Primal Pictures</vt:lpstr>
      <vt:lpstr>Anatomy.tv’den Görüntüler</vt:lpstr>
      <vt:lpstr>PowerPoint Sunusu</vt:lpstr>
      <vt:lpstr>PowerPoint Sunusu</vt:lpstr>
      <vt:lpstr>Anatomy.tv by Primal Pictures</vt:lpstr>
      <vt:lpstr>InCites</vt:lpstr>
      <vt:lpstr>InCites’tan Görüntüler</vt:lpstr>
      <vt:lpstr>PowerPoint Sunusu</vt:lpstr>
      <vt:lpstr>PowerPoint Sunusu</vt:lpstr>
      <vt:lpstr>PowerPoint Sunusu</vt:lpstr>
      <vt:lpstr>InCites</vt:lpstr>
      <vt:lpstr>JoVE</vt:lpstr>
      <vt:lpstr>JoVE</vt:lpstr>
      <vt:lpstr>JoVE</vt:lpstr>
      <vt:lpstr>JoVE’den Görüntüler</vt:lpstr>
      <vt:lpstr>PowerPoint Sunusu</vt:lpstr>
      <vt:lpstr>PowerPoint Sunusu</vt:lpstr>
      <vt:lpstr>Lecturio</vt:lpstr>
      <vt:lpstr>Lecturio</vt:lpstr>
      <vt:lpstr>Lecturio</vt:lpstr>
      <vt:lpstr>Lecturio’dan Görüntüler</vt:lpstr>
      <vt:lpstr>PowerPoint Sunusu</vt:lpstr>
      <vt:lpstr>PowerPoint Sunusu</vt:lpstr>
      <vt:lpstr>McGraw Hill AccessMedicine</vt:lpstr>
      <vt:lpstr>İçerik: McGraw Hill AccessMedicine</vt:lpstr>
      <vt:lpstr>PowerPoint Sunusu</vt:lpstr>
      <vt:lpstr>McGraw Hill AccessMedicine</vt:lpstr>
      <vt:lpstr>McGraw Hill AccessPharmacy</vt:lpstr>
      <vt:lpstr>McGraw Hill AccessPharmacy</vt:lpstr>
      <vt:lpstr>İçerik: McGraw Hill AccessPharmacy</vt:lpstr>
      <vt:lpstr>PowerPoint Sunusu</vt:lpstr>
      <vt:lpstr>SciFinder</vt:lpstr>
      <vt:lpstr>SciFinder</vt:lpstr>
      <vt:lpstr>PowerPoint Sunusu</vt:lpstr>
      <vt:lpstr>SciFinder</vt:lpstr>
      <vt:lpstr>SciFinder</vt:lpstr>
      <vt:lpstr>Türkiye Atıf Dizini</vt:lpstr>
      <vt:lpstr>Türkiye Atıf Dizini</vt:lpstr>
      <vt:lpstr>TAD’dan Görüntüler</vt:lpstr>
      <vt:lpstr>PowerPoint Sunusu</vt:lpstr>
      <vt:lpstr>PowerPoint Sunusu</vt:lpstr>
      <vt:lpstr>Satın Aldığımız Elektronik Kitaplar</vt:lpstr>
      <vt:lpstr>Elsevier E-Kitapları (Science Direct)</vt:lpstr>
      <vt:lpstr>Elsevier E-Kitapları (Science Direct)</vt:lpstr>
      <vt:lpstr>Springer Nature E-Kitapları</vt:lpstr>
      <vt:lpstr>PowerPoint Sunusu</vt:lpstr>
      <vt:lpstr>PowerPoint Sunusu</vt:lpstr>
      <vt:lpstr>Springer Nature E-Kitapları</vt:lpstr>
      <vt:lpstr>Tüm Kaynaklarda Arama (EBSCO EDS)</vt:lpstr>
      <vt:lpstr>Tüm Kaynaklara Arama (EBSCO EDS)</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Emirhan KOZAN</cp:lastModifiedBy>
  <cp:revision>27</cp:revision>
  <dcterms:modified xsi:type="dcterms:W3CDTF">2025-06-20T05:54:26Z</dcterms:modified>
</cp:coreProperties>
</file>